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84170" r:id="rId5"/>
    <p:sldMasterId id="2147484193" r:id="rId6"/>
    <p:sldMasterId id="2147484217" r:id="rId7"/>
    <p:sldMasterId id="2147484243" r:id="rId8"/>
  </p:sldMasterIdLst>
  <p:notesMasterIdLst>
    <p:notesMasterId r:id="rId52"/>
  </p:notesMasterIdLst>
  <p:handoutMasterIdLst>
    <p:handoutMasterId r:id="rId53"/>
  </p:handoutMasterIdLst>
  <p:sldIdLst>
    <p:sldId id="281" r:id="rId9"/>
    <p:sldId id="2147482223" r:id="rId10"/>
    <p:sldId id="2147482190" r:id="rId11"/>
    <p:sldId id="2147482215" r:id="rId12"/>
    <p:sldId id="2147482222" r:id="rId13"/>
    <p:sldId id="2147475289" r:id="rId14"/>
    <p:sldId id="2147482195" r:id="rId15"/>
    <p:sldId id="2147482240" r:id="rId16"/>
    <p:sldId id="2147482268" r:id="rId17"/>
    <p:sldId id="2147482216" r:id="rId18"/>
    <p:sldId id="2147475089" r:id="rId19"/>
    <p:sldId id="2147475090" r:id="rId20"/>
    <p:sldId id="2147482261" r:id="rId21"/>
    <p:sldId id="338" r:id="rId22"/>
    <p:sldId id="2147482264" r:id="rId23"/>
    <p:sldId id="2147482232" r:id="rId24"/>
    <p:sldId id="262" r:id="rId25"/>
    <p:sldId id="1950" r:id="rId26"/>
    <p:sldId id="2147476101" r:id="rId27"/>
    <p:sldId id="2147482262" r:id="rId28"/>
    <p:sldId id="2147482263" r:id="rId29"/>
    <p:sldId id="2147482200" r:id="rId30"/>
    <p:sldId id="2147482238" r:id="rId31"/>
    <p:sldId id="2147476164" r:id="rId32"/>
    <p:sldId id="2147482196" r:id="rId33"/>
    <p:sldId id="310" r:id="rId34"/>
    <p:sldId id="305" r:id="rId35"/>
    <p:sldId id="308" r:id="rId36"/>
    <p:sldId id="309" r:id="rId37"/>
    <p:sldId id="2147482187" r:id="rId38"/>
    <p:sldId id="2147482188" r:id="rId39"/>
    <p:sldId id="2147482257" r:id="rId40"/>
    <p:sldId id="2147482258" r:id="rId41"/>
    <p:sldId id="269" r:id="rId42"/>
    <p:sldId id="2147482199" r:id="rId43"/>
    <p:sldId id="2147482242" r:id="rId44"/>
    <p:sldId id="2147482241" r:id="rId45"/>
    <p:sldId id="2147482176" r:id="rId46"/>
    <p:sldId id="2147482256" r:id="rId47"/>
    <p:sldId id="257" r:id="rId48"/>
    <p:sldId id="2147482265" r:id="rId49"/>
    <p:sldId id="2147482266" r:id="rId50"/>
    <p:sldId id="214748226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E0096DAB-F629-244F-8779-79E6CAEAE1B4}">
          <p14:sldIdLst>
            <p14:sldId id="281"/>
          </p14:sldIdLst>
        </p14:section>
        <p14:section name="Campaign Summary" id="{642813F2-F620-4DC7-9528-D808170F01D8}">
          <p14:sldIdLst>
            <p14:sldId id="2147482223"/>
          </p14:sldIdLst>
        </p14:section>
        <p14:section name="Exec Summary" id="{252D1823-3FA5-A343-B1F5-B7F55E366D75}">
          <p14:sldIdLst>
            <p14:sldId id="2147482190"/>
            <p14:sldId id="2147482215"/>
            <p14:sldId id="2147482222"/>
            <p14:sldId id="2147475289"/>
            <p14:sldId id="2147482195"/>
            <p14:sldId id="2147482240"/>
            <p14:sldId id="2147482268"/>
          </p14:sldIdLst>
        </p14:section>
        <p14:section name="Channel Highlights" id="{92BEEFEB-18D6-BE4A-8F99-FF4E7BC2DB39}">
          <p14:sldIdLst>
            <p14:sldId id="2147482216"/>
            <p14:sldId id="2147475089"/>
            <p14:sldId id="2147475090"/>
          </p14:sldIdLst>
        </p14:section>
        <p14:section name="Creative Performance" id="{05E17823-2317-7C4F-B394-0052A8ED2D75}">
          <p14:sldIdLst>
            <p14:sldId id="2147482261"/>
          </p14:sldIdLst>
        </p14:section>
        <p14:section name="CRM" id="{C2F9AA4D-3D3B-40CD-BE2F-D0AE5763C0D3}">
          <p14:sldIdLst>
            <p14:sldId id="338"/>
            <p14:sldId id="2147482264"/>
          </p14:sldIdLst>
        </p14:section>
        <p14:section name="Next Steps" id="{DF58E029-CDA9-5E4C-89CE-23A87120B878}">
          <p14:sldIdLst>
            <p14:sldId id="2147482232"/>
          </p14:sldIdLst>
        </p14:section>
        <p14:section name="Appendix" id="{84CF40D8-1E51-B34E-9CCD-F7A6A9F90FFF}">
          <p14:sldIdLst>
            <p14:sldId id="262"/>
            <p14:sldId id="1950"/>
            <p14:sldId id="2147476101"/>
            <p14:sldId id="2147482262"/>
            <p14:sldId id="2147482263"/>
            <p14:sldId id="2147482200"/>
            <p14:sldId id="2147482238"/>
            <p14:sldId id="2147476164"/>
            <p14:sldId id="2147482196"/>
            <p14:sldId id="310"/>
            <p14:sldId id="305"/>
            <p14:sldId id="308"/>
            <p14:sldId id="309"/>
            <p14:sldId id="2147482187"/>
            <p14:sldId id="2147482188"/>
            <p14:sldId id="2147482257"/>
            <p14:sldId id="2147482258"/>
            <p14:sldId id="269"/>
            <p14:sldId id="2147482199"/>
            <p14:sldId id="2147482242"/>
            <p14:sldId id="2147482241"/>
            <p14:sldId id="2147482176"/>
            <p14:sldId id="2147482256"/>
          </p14:sldIdLst>
        </p14:section>
        <p14:section name="CRM Appendix" id="{9BF02277-DA30-4135-A04C-4AD7B63134E7}">
          <p14:sldIdLst>
            <p14:sldId id="257"/>
            <p14:sldId id="2147482265"/>
            <p14:sldId id="2147482266"/>
            <p14:sldId id="214748226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40ED1B-E806-1CFA-279F-E7224315A926}" name="Ali Bentin (GSP)" initials="AB" userId="S::ali_bentin@gspsf.com::56234101-4903-403c-a3a0-a6717ade266b" providerId="AD"/>
  <p188:author id="{D726F022-A39B-910F-07AB-6DAC2361D2E3}" name="Lena Graziano (Critical Mass)" initials="LM" userId="S::lena.graziano@criticalmass.com::a89af90e-de31-4f61-ad16-e660da241f71" providerId="AD"/>
  <p188:author id="{FBDA5B24-F7D6-1A71-8577-7C1F0606C5AD}" name="Chris Ellis (180)" initials="" userId="S::chris.ellis@180global.com::ca7a0d60-2e94-4795-bfd6-ae7d678c2c0d" providerId="AD"/>
  <p188:author id="{3BD8E724-5904-4DEB-134F-98798B55E578}" name="Ashwin Khanchandani (Critical Mass)" initials="AK(M" userId="Ashwin Khanchandani (Critical Mass)" providerId="None"/>
  <p188:author id="{FBAE3028-DB48-A1F0-79D8-09EBDE03CFEC}" name="Langston Willis (Critical Mass)" initials="LM" userId="S::langston.willis@criticalmass.com::a6b5813a-8e7b-45c2-8be1-bd96722f7a1e" providerId="AD"/>
  <p188:author id="{47310D29-FC93-F3A1-6BC7-80B6344FC45C}" name="Vivian Stavrou (Critical Mass)" initials="VM" userId="S::paraskevis@criticalmass.com::636cc633-351b-4d97-8e9d-a645ae0cc9fb" providerId="AD"/>
  <p188:author id="{373A1729-86A6-7140-FE7B-FCC10468C1DE}" name="Cavagnaro, Nataly (NYC-UMW)" initials="C(" userId="S::nataly.cavagnaro_umww.com#ext#@oneomnicom.onmicrosoft.com::6b3a9b05-321b-4979-acbc-187b02c27c49" providerId="AD"/>
  <p188:author id="{8A471E2B-BA5F-05CD-E6A7-8008502356BC}" name="Cho Andrew, C4-US-B-21" initials="CACUB2" userId="S::Andrew.Cho@bmwna.com::62385374-e5d6-4a40-98e6-0b57f7b9d958" providerId="AD"/>
  <p188:author id="{B8737B3C-54C0-B587-BA5D-168D33170A0E}" name="Caroline Griffith (Critical Mass)" initials="CG" userId="S::carolineg@criticalmass.com::c530ca0f-837f-4c95-8072-ec204cdda4a0" providerId="AD"/>
  <p188:author id="{462B684A-5EDE-C699-ACB1-1EBAE046CD32}" name="Gianfranc Ciarmela (Critical Mass)" initials="GC(M" userId="S::gianfrancc@criticalmass.com::4f06a2b4-b617-4fa3-8cb9-248fe94b36d4" providerId="AD"/>
  <p188:author id="{FAAA1D4D-DC39-E9AB-2BF9-92D0281C2FFA}" name="Amanda Cundari (Critical Mass)" initials="AM" userId="S::amanda.cundari@criticalmass.com::408fc93d-8469-4bb1-b30e-ca97a6c6900c" providerId="AD"/>
  <p188:author id="{DF997E57-1D8A-0FA6-54BA-69ACA6954562}" name="Anumeha Tewari (Critical Mass)" initials="AM" userId="S::anumeha.tewari@criticalmass.com::35c77089-172e-4d46-8069-c4f15bfb5931" providerId="AD"/>
  <p188:author id="{7FD14B5A-F416-040E-4203-5A27FE8DC177}" name="Gabriel Sima (180)" initials="G(" userId="S::gabriel.sima@180global.com::45814a24-b100-455a-b186-ed83e9095e14" providerId="AD"/>
  <p188:author id="{16E7DD65-C559-230F-1334-E9B0C41D2CF5}" name="Tim Mosback" initials="TM" userId="29400419840_tp_box_2" providerId="Windows Live"/>
  <p188:author id="{0817A768-A4E2-6FB5-AD0D-DF1FEDCC69E7}" name="Zach Chernes (Critical Mass)" initials="ZM" userId="S::zach.chernes@criticalmass.com::06c553a6-55d9-45cc-804f-85beafe4f9d9" providerId="AD"/>
  <p188:author id="{8C65C768-C70D-8218-D816-1AEF34157907}" name="Alexandra Georgelos (Critical Mass)" initials="AG(M" userId="S::alexandra.georgelos@criticalmass.com::9dd5ddfc-af86-41e5-8708-0812a14c5ac9" providerId="AD"/>
  <p188:author id="{9964CE69-A999-7471-33EA-E40E992E5515}" name="Rachel Battaglini (Critical Mass)" initials="RM" userId="S::rachel.battaglini@criticalmass.com::76bd35e8-b8ec-459b-a82b-014dfd3d03ac" providerId="AD"/>
  <p188:author id="{3642306A-7387-06C8-7137-533281E2C7E5}" name="Drapkin, Simona (NYC-UMW)" initials="DS(U" userId="S::simona.drapkin@umww.com::2d3ae240-8d43-4311-a3f3-660e545cb6fd" providerId="AD"/>
  <p188:author id="{9186816A-94D0-90D2-222A-B9925482153C}" name="Caroline Navarro (Critical Mass)" initials="CM" userId="S::caroline.navarro@criticalmass.com::4b81a207-1e9c-4f30-812a-f7adbb3db679" providerId="AD"/>
  <p188:author id="{54CF656F-07FB-79C8-99CB-BBB176C3471A}" name="Shrey Bhatnagar (Track)" initials="" userId="S::shrey.bhatnagar@trackomc.com::eec388aa-94d5-43f3-9f91-5b2ad748b0be" providerId="AD"/>
  <p188:author id="{E9962974-BB1B-678E-3CA3-EED69657D86C}" name="Will Guitteau (Critical Mass)" initials="" userId="S::will.guitteau@criticalmass.com::b25055d6-ecde-48b0-978c-0a0163a939cf" providerId="AD"/>
  <p188:author id="{6AF2A975-8003-90BD-A7BC-F74A51495814}" name="Lainey Luo (Critical Mass)" initials="LL(M" userId="S::lainey.luo@criticalmass.com::4c1ca0c9-104a-44f7-9c21-2d0f21da8539" providerId="AD"/>
  <p188:author id="{B9BFDB7C-A535-097B-11B1-1B162ACC49F9}" name="Mine Doro (Critical Mass)" initials="MM" userId="S::mine.doro@criticalmass.com::a9e43c3f-9b1a-44e1-8c31-cef443e3be46" providerId="AD"/>
  <p188:author id="{70F2EF7D-E5C3-EE0F-DD91-8371F33E5950}" name="Pete Lofaro (Critical Mass)" initials="PL(M" userId="Pete Lofaro (Critical Mass)" providerId="None"/>
  <p188:author id="{0609FE81-17D3-C780-68BC-3B397E8DAFAA}" name="Greenstein, Sharone (NYC-PAW)" initials="G(" userId="S::sharone.greenstein_performanceart.com#ext#@oneomnicom.onmicrosoft.com::a8aff58b-9a88-4710-a721-3c538224bcbb" providerId="AD"/>
  <p188:author id="{7D209E86-67BE-D62A-BA08-D2706DF5FFD1}" name="Trey Sheldon" initials="TS" userId="VBYNXagWDs49BnERgfFgCAKV7UXKscH+rJ1eWklBhz8=" providerId="None"/>
  <p188:author id="{BBB09F8B-2C22-2F79-280B-86815AEA9364}" name="Nee Maduna (Critical Mass)" initials="NM" userId="S::nee.maduna@criticalmass.com::4b4396d2-c38b-4511-8f94-f56cdb8323f9" providerId="AD"/>
  <p188:author id="{86C95A8C-EBB6-5ADA-44A9-767121384E08}" name="Tom Powers (GSP)" initials="T(" userId="S::tom_powers@gspsf.com::6c49ec9f-dd22-4041-8d86-efd066abaa6c" providerId="AD"/>
  <p188:author id="{4C41D18F-6629-6B26-CA78-74B56C7D0A76}" name="Vishal Tanna (Critical Mass)" initials="VM" userId="S::vishal.tanna@criticalmass.com::5a6500cf-70ad-4f28-b6a6-762485d5a64c" providerId="AD"/>
  <p188:author id="{29839090-4344-1F84-3AA3-8992862D3656}" name="Viviana Rodriguez (Critical Mass)" initials="VR" userId="S::viviana.rodriguez@criticalmass.com::d91c395a-0a81-4f0b-81a3-3a23a98adfd2" providerId="AD"/>
  <p188:author id="{41367F93-82DF-6BEF-A955-6C5582D55E7B}" name="Kim Fitzgerald (Critical Mass)" initials="KF(M" userId="Kim Fitzgerald (Critical Mass)" providerId="None"/>
  <p188:author id="{2BC4FB9B-1034-4649-7783-A466A6020F17}" name="Charlotte Cordova (GSP)" initials="C(" userId="S::charlotte_cordova@gspsf.com::547b79fe-5f6d-47b7-ba2b-f57d71edee9d" providerId="AD"/>
  <p188:author id="{B8C5DF9D-E446-C3DB-82EA-2016F7993A25}" name="Alexis Friesen (Critical Mass)" initials="AF(M" userId="S::alexisf@criticalmass.com::60c7932a-3555-41e0-885d-2efdef00c77c" providerId="AD"/>
  <p188:author id="{56C27FA3-917C-881B-AF3C-09DE61F8AFF7}" name="Amanda Cundari" initials="AC" userId="LqAHFGSVLhsgvzd7+qVV5WRJNDBZYgQ+7weThha4dOc=" providerId="None"/>
  <p188:author id="{3E6578AF-A745-C5DC-CCE5-58199F2CBF7A}" name="melissa.molina@umww.com" initials="me" userId="S::urn:spo:guest#melissa.molina@umww.com::" providerId="AD"/>
  <p188:author id="{CA8F0BB4-AF20-742E-9C07-439AE317FAAD}" name="Lowe, Nicole (NYC-UMW)" initials="L(" userId="S::nicole.lowe_umww.com#ext#@oneomnicom.onmicrosoft.com::95d5488a-f6da-4e58-9893-3b5a880ee654" providerId="AD"/>
  <p188:author id="{C943FDB4-8795-0D4D-CBEB-E5DFE0292045}" name="Alexis Friesen" initials="AF" userId="/CwuTrvJPifpnsigP3zXn8qqgqPhHC29OkHp20+CGxk=" providerId="None"/>
  <p188:author id="{FCC146B7-49B7-7F5A-3C3B-9F1E15429C56}" name="Zach Chernes" initials="ZC" userId="Rs2KpOqkt2kvdq2TE6K8eEG0zjQ9j+gYdtB55+5s9LM=" providerId="None"/>
  <p188:author id="{3D1AA2B7-5231-932A-5937-0DEEA57D206B}" name="Joshua Rodin (Critical Mass)" initials="JM" userId="S::joshua.rodin@criticalmass.com::b6109c24-b5d4-4149-861d-4007fd0318f7" providerId="AD"/>
  <p188:author id="{FA8A56B8-99B9-446D-BF28-4B5A0B92A7A2}" name="Kamilah Francis (Critical Mass)" initials="" userId="S::kamilah.francis@criticalmass.com::4290496f-f3ec-4a63-a591-dd8e4470685f" providerId="AD"/>
  <p188:author id="{3F5115C2-B48D-229A-DE37-9A6CF971B703}" name="Isabella Dewell (GSP)" initials="" userId="S::isabella.dewell@gspsf.com::55f63627-04a3-49a3-b227-b48e01e0c476" providerId="AD"/>
  <p188:author id="{7E3D5DC3-02F4-71F1-C346-62293DC1D4E8}" name="Drapkin, Simona (NYC-UMW)" initials="D(" userId="S::simona.drapkin_umww.com#ext#@oneomnicom.onmicrosoft.com::e97a3734-359f-4610-b2a7-4338a955ab16" providerId="AD"/>
  <p188:author id="{3E0F42C5-0F15-EEFE-A181-C4EC6D6C41D6}" name="Ashwin Khanchandani (Critical Mass)" initials="AK" userId="S::ashwin.khanchandani@criticalmass.com::625eba96-2658-46b1-85aa-1118fa313705" providerId="AD"/>
  <p188:author id="{912240C8-D3E6-C14B-9ABC-6FFD45642572}" name="Susie Juarez (GSP)" initials="S(" userId="S::susie_juarez@gspsf.com::6b641250-6316-44b3-b87e-2a06e8138d60" providerId="AD"/>
  <p188:author id="{998235CF-9F52-7107-233E-FC613358C25A}" name="Trey Sheldon (Critical Mass)" initials="TS" userId="S::trey.sheldon@criticalmass.com::f946ba4b-b051-4fcf-8fc4-e7470feaf329" providerId="AD"/>
  <p188:author id="{0B3A7BE5-E14B-739F-7C17-1183BECB2CC4}" name="Anagh Katyayan (Critical Mass)" initials="" userId="S::anaghk@criticalmass.com::1ec9e87b-d8cc-4688-aa12-a043456198fe" providerId="AD"/>
  <p188:author id="{EAAA2DEF-4AF7-9F26-8100-7BEEC23602DE}" name="Amy Henning (GSP)" initials="A(" userId="S::amy_henning@gspsf.com::2883e290-d415-48b6-98a1-24c7d5a28791" providerId="AD"/>
  <p188:author id="{0F8A71F0-DEAF-B31A-07CA-13C02BC44F6F}" name="sophie@anchorww.com" initials="so" userId="S::urn:spo:guest#sophie@anchorww.com::" providerId="AD"/>
  <p188:author id="{B5F03AF4-047D-D945-5D63-AC2527467272}" name="Kim Fitzgerald (Critical Mass)" initials="KF" userId="S::kim.fitzgerald@criticalmass.com::b0476062-b405-437b-888a-2689735d0aeb" providerId="AD"/>
  <p188:author id="{99F855FC-5757-E312-7476-1154A5C30666}" name="Samantha Stringfellow (Critical Mass)" initials="SM" userId="S::sstringfellow@criticalmass.com::778e2592-5d9b-4bb1-8832-47d04361a1c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C2C2C2"/>
    <a:srgbClr val="666666"/>
    <a:srgbClr val="5C5C5C"/>
    <a:srgbClr val="B8CFFF"/>
    <a:srgbClr val="296FFE"/>
    <a:srgbClr val="070B13"/>
    <a:srgbClr val="0070C0"/>
    <a:srgbClr val="BFBFBF"/>
    <a:srgbClr val="9C9D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1ACF16-C887-36E9-DF39-C0A8DCBC1FF2}" v="24" dt="2024-08-29T15:28:01.084"/>
    <p1510:client id="{2FA96BEA-02F3-0360-6EF3-D86DC0FDA40A}" v="30" dt="2024-08-28T20:49:49.122"/>
    <p1510:client id="{4F1FD9FF-721F-8449-96BF-69055A8EF1F1}" v="2608" dt="2024-08-29T20:22:36.381"/>
    <p1510:client id="{566DDF28-446C-474B-AA0B-5381163E0237}" v="685" dt="2024-08-29T15:18:11.439"/>
    <p1510:client id="{6EEEF3FB-2726-4319-B639-97761A21EA95}" v="229" dt="2024-08-28T19:56:14.455"/>
    <p1510:client id="{85287357-5425-0047-BB72-C91588898BB0}" v="487" dt="2024-08-29T15:29:38.931"/>
    <p1510:client id="{8FE77CF6-72CD-2B45-8650-7BB4464EF22A}" v="3319" dt="2024-08-29T20:46:50.693"/>
    <p1510:client id="{9A9B7496-30BE-1272-3B30-3ACE87BF2614}" v="3" dt="2024-08-29T19:56:55.403"/>
    <p1510:client id="{A934E1E8-27A5-73C5-7658-D6F0F93AA104}" v="20" dt="2024-08-28T21:18:07.708"/>
    <p1510:client id="{BE5BE2FB-44D9-1F2A-5F07-5329C4E570F4}" v="1" dt="2024-08-29T11:35:23.943"/>
    <p1510:client id="{D6FCE9AB-D59E-4A6A-A7A4-983FE44A9954}" v="25" dt="2024-08-29T18:07:20.986"/>
    <p1510:client id="{FC4ECBF6-4E6C-D31F-ED74-34D588C56F8A}" v="116" dt="2024-08-29T14:29:44.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8/10/relationships/authors" Targe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anaghk/Downloads/Search_GKL-EV_RawData%20-Updated(June-Aug).xlsb"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anaghk\Downloads\Search_GKL-EV_RawData%20-Updated(June-Aug).xlsb"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anaghk\Downloads\Search_GKL-EV_RawData%20-Updated(June-Aug).xlsb"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Users/anaghk/Downloads/Search_GKL-EV_RawData%20-Updated(June-Aug).xlsb"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Users/anaghk/Downloads/Search_GKL-EV_RawData%20-Updated(June-Aug).xlsb"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trey.sheldon\Downloads\Downloads\Tracking%20Codes\BitBucket\Ad%20Hoc\Campaign%20Reporting\Summer%20Sales%20Event%20'24\Report%204\By%20Tier%20SSE%20(6).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anaghk/Downloads/Search_GKL-EV_RawData%20-Updated(June-Aug).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Summer Sales</a:t>
            </a:r>
            <a:r>
              <a:rPr lang="en-US" baseline="0"/>
              <a:t> Event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'[Chart in Microsoft PowerPoint]Sheet1'!$B$1</c:f>
              <c:strCache>
                <c:ptCount val="1"/>
                <c:pt idx="0">
                  <c:v>IWV</c:v>
                </c:pt>
              </c:strCache>
            </c:strRef>
          </c:tx>
          <c:spPr>
            <a:ln w="28575" cap="rnd">
              <a:solidFill>
                <a:schemeClr val="accent1"/>
              </a:solidFill>
              <a:round/>
            </a:ln>
            <a:effectLst/>
          </c:spPr>
          <c:marker>
            <c:symbol val="none"/>
          </c:marker>
          <c:cat>
            <c:numRef>
              <c:f>'[Chart in Microsoft PowerPoint]Sheet1'!$A$2:$A$56</c:f>
              <c:numCache>
                <c:formatCode>m/d/yy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'[Chart in Microsoft PowerPoint]Sheet1'!$B$2:$B$56</c:f>
              <c:numCache>
                <c:formatCode>General</c:formatCode>
                <c:ptCount val="55"/>
                <c:pt idx="0">
                  <c:v>28712</c:v>
                </c:pt>
                <c:pt idx="1">
                  <c:v>30434</c:v>
                </c:pt>
                <c:pt idx="2">
                  <c:v>30449</c:v>
                </c:pt>
                <c:pt idx="3">
                  <c:v>30671</c:v>
                </c:pt>
                <c:pt idx="4">
                  <c:v>33102</c:v>
                </c:pt>
                <c:pt idx="5">
                  <c:v>32702</c:v>
                </c:pt>
                <c:pt idx="6">
                  <c:v>32613</c:v>
                </c:pt>
                <c:pt idx="7">
                  <c:v>32449</c:v>
                </c:pt>
                <c:pt idx="8">
                  <c:v>32408</c:v>
                </c:pt>
                <c:pt idx="9">
                  <c:v>31787</c:v>
                </c:pt>
                <c:pt idx="10">
                  <c:v>46121</c:v>
                </c:pt>
                <c:pt idx="11">
                  <c:v>38873</c:v>
                </c:pt>
                <c:pt idx="12">
                  <c:v>33051</c:v>
                </c:pt>
                <c:pt idx="13">
                  <c:v>30260</c:v>
                </c:pt>
                <c:pt idx="14">
                  <c:v>29301</c:v>
                </c:pt>
                <c:pt idx="15">
                  <c:v>30507</c:v>
                </c:pt>
                <c:pt idx="16">
                  <c:v>31648</c:v>
                </c:pt>
                <c:pt idx="17">
                  <c:v>37727</c:v>
                </c:pt>
                <c:pt idx="18">
                  <c:v>36716</c:v>
                </c:pt>
                <c:pt idx="19">
                  <c:v>35335</c:v>
                </c:pt>
                <c:pt idx="20">
                  <c:v>41337</c:v>
                </c:pt>
                <c:pt idx="21">
                  <c:v>34489</c:v>
                </c:pt>
                <c:pt idx="22">
                  <c:v>32355</c:v>
                </c:pt>
                <c:pt idx="23">
                  <c:v>39950</c:v>
                </c:pt>
                <c:pt idx="24">
                  <c:v>32748</c:v>
                </c:pt>
                <c:pt idx="25">
                  <c:v>31659</c:v>
                </c:pt>
                <c:pt idx="26">
                  <c:v>32748</c:v>
                </c:pt>
                <c:pt idx="27">
                  <c:v>31799</c:v>
                </c:pt>
                <c:pt idx="28">
                  <c:v>31980</c:v>
                </c:pt>
                <c:pt idx="29">
                  <c:v>28985</c:v>
                </c:pt>
                <c:pt idx="30">
                  <c:v>35006</c:v>
                </c:pt>
                <c:pt idx="31">
                  <c:v>39294</c:v>
                </c:pt>
                <c:pt idx="32">
                  <c:v>40440</c:v>
                </c:pt>
                <c:pt idx="33">
                  <c:v>41325</c:v>
                </c:pt>
                <c:pt idx="34">
                  <c:v>39062</c:v>
                </c:pt>
                <c:pt idx="35">
                  <c:v>54863</c:v>
                </c:pt>
                <c:pt idx="36">
                  <c:v>48907</c:v>
                </c:pt>
                <c:pt idx="37">
                  <c:v>46905</c:v>
                </c:pt>
                <c:pt idx="38">
                  <c:v>48232</c:v>
                </c:pt>
                <c:pt idx="39">
                  <c:v>49564</c:v>
                </c:pt>
                <c:pt idx="40">
                  <c:v>49707</c:v>
                </c:pt>
                <c:pt idx="41">
                  <c:v>47757</c:v>
                </c:pt>
                <c:pt idx="42">
                  <c:v>52249</c:v>
                </c:pt>
                <c:pt idx="43">
                  <c:v>52530</c:v>
                </c:pt>
                <c:pt idx="44">
                  <c:v>63754</c:v>
                </c:pt>
                <c:pt idx="45">
                  <c:v>38771</c:v>
                </c:pt>
                <c:pt idx="46">
                  <c:v>39277</c:v>
                </c:pt>
                <c:pt idx="47">
                  <c:v>40311</c:v>
                </c:pt>
                <c:pt idx="48">
                  <c:v>35769</c:v>
                </c:pt>
                <c:pt idx="49">
                  <c:v>38806</c:v>
                </c:pt>
                <c:pt idx="50">
                  <c:v>34050</c:v>
                </c:pt>
                <c:pt idx="51">
                  <c:v>30548</c:v>
                </c:pt>
                <c:pt idx="52">
                  <c:v>28844</c:v>
                </c:pt>
                <c:pt idx="53">
                  <c:v>32619</c:v>
                </c:pt>
                <c:pt idx="54">
                  <c:v>32568</c:v>
                </c:pt>
              </c:numCache>
            </c:numRef>
          </c:val>
          <c:smooth val="0"/>
          <c:extLst>
            <c:ext xmlns:c16="http://schemas.microsoft.com/office/drawing/2014/chart" uri="{C3380CC4-5D6E-409C-BE32-E72D297353CC}">
              <c16:uniqueId val="{00000000-840F-814C-9928-6768FB967196}"/>
            </c:ext>
          </c:extLst>
        </c:ser>
        <c:dLbls>
          <c:showLegendKey val="0"/>
          <c:showVal val="0"/>
          <c:showCatName val="0"/>
          <c:showSerName val="0"/>
          <c:showPercent val="0"/>
          <c:showBubbleSize val="0"/>
        </c:dLbls>
        <c:marker val="1"/>
        <c:smooth val="0"/>
        <c:axId val="1740384416"/>
        <c:axId val="499548512"/>
      </c:lineChart>
      <c:lineChart>
        <c:grouping val="standard"/>
        <c:varyColors val="0"/>
        <c:ser>
          <c:idx val="1"/>
          <c:order val="1"/>
          <c:tx>
            <c:strRef>
              <c:f>'[Chart in Microsoft PowerPoint]Sheet1'!$C$1</c:f>
              <c:strCache>
                <c:ptCount val="1"/>
                <c:pt idx="0">
                  <c:v>Leads</c:v>
                </c:pt>
              </c:strCache>
            </c:strRef>
          </c:tx>
          <c:spPr>
            <a:ln w="28575" cap="rnd">
              <a:solidFill>
                <a:schemeClr val="accent2"/>
              </a:solidFill>
              <a:round/>
            </a:ln>
            <a:effectLst/>
          </c:spPr>
          <c:marker>
            <c:symbol val="none"/>
          </c:marker>
          <c:cat>
            <c:numRef>
              <c:f>'[Chart in Microsoft PowerPoint]Sheet1'!$A$2:$A$56</c:f>
              <c:numCache>
                <c:formatCode>m/d/yy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'[Chart in Microsoft PowerPoint]Sheet1'!$C$2:$C$56</c:f>
              <c:numCache>
                <c:formatCode>General</c:formatCode>
                <c:ptCount val="55"/>
                <c:pt idx="0">
                  <c:v>29</c:v>
                </c:pt>
                <c:pt idx="1">
                  <c:v>49</c:v>
                </c:pt>
                <c:pt idx="2">
                  <c:v>45</c:v>
                </c:pt>
                <c:pt idx="3">
                  <c:v>42</c:v>
                </c:pt>
                <c:pt idx="4">
                  <c:v>58</c:v>
                </c:pt>
                <c:pt idx="5">
                  <c:v>52</c:v>
                </c:pt>
                <c:pt idx="6">
                  <c:v>48</c:v>
                </c:pt>
                <c:pt idx="7">
                  <c:v>33</c:v>
                </c:pt>
                <c:pt idx="8">
                  <c:v>37</c:v>
                </c:pt>
                <c:pt idx="9">
                  <c:v>33</c:v>
                </c:pt>
                <c:pt idx="10">
                  <c:v>84</c:v>
                </c:pt>
                <c:pt idx="11">
                  <c:v>66</c:v>
                </c:pt>
                <c:pt idx="12">
                  <c:v>68</c:v>
                </c:pt>
                <c:pt idx="13">
                  <c:v>55</c:v>
                </c:pt>
                <c:pt idx="14">
                  <c:v>56</c:v>
                </c:pt>
                <c:pt idx="15">
                  <c:v>49</c:v>
                </c:pt>
                <c:pt idx="16">
                  <c:v>48</c:v>
                </c:pt>
                <c:pt idx="17">
                  <c:v>68</c:v>
                </c:pt>
                <c:pt idx="18">
                  <c:v>70</c:v>
                </c:pt>
                <c:pt idx="19">
                  <c:v>55</c:v>
                </c:pt>
                <c:pt idx="20">
                  <c:v>54</c:v>
                </c:pt>
                <c:pt idx="21">
                  <c:v>44</c:v>
                </c:pt>
                <c:pt idx="22">
                  <c:v>51</c:v>
                </c:pt>
                <c:pt idx="23">
                  <c:v>71</c:v>
                </c:pt>
                <c:pt idx="24">
                  <c:v>51</c:v>
                </c:pt>
                <c:pt idx="25">
                  <c:v>59</c:v>
                </c:pt>
                <c:pt idx="26">
                  <c:v>48</c:v>
                </c:pt>
                <c:pt idx="27">
                  <c:v>51</c:v>
                </c:pt>
                <c:pt idx="28">
                  <c:v>39</c:v>
                </c:pt>
                <c:pt idx="29">
                  <c:v>35</c:v>
                </c:pt>
                <c:pt idx="30">
                  <c:v>48</c:v>
                </c:pt>
                <c:pt idx="31">
                  <c:v>56</c:v>
                </c:pt>
                <c:pt idx="32">
                  <c:v>61</c:v>
                </c:pt>
                <c:pt idx="33">
                  <c:v>62</c:v>
                </c:pt>
                <c:pt idx="34">
                  <c:v>43</c:v>
                </c:pt>
                <c:pt idx="35">
                  <c:v>93</c:v>
                </c:pt>
                <c:pt idx="36">
                  <c:v>94</c:v>
                </c:pt>
                <c:pt idx="37">
                  <c:v>86</c:v>
                </c:pt>
                <c:pt idx="38">
                  <c:v>88</c:v>
                </c:pt>
                <c:pt idx="39">
                  <c:v>88</c:v>
                </c:pt>
                <c:pt idx="40">
                  <c:v>111</c:v>
                </c:pt>
                <c:pt idx="41">
                  <c:v>102</c:v>
                </c:pt>
                <c:pt idx="42">
                  <c:v>116</c:v>
                </c:pt>
                <c:pt idx="43">
                  <c:v>104</c:v>
                </c:pt>
                <c:pt idx="44">
                  <c:v>112</c:v>
                </c:pt>
                <c:pt idx="45">
                  <c:v>94</c:v>
                </c:pt>
                <c:pt idx="46">
                  <c:v>119</c:v>
                </c:pt>
                <c:pt idx="47">
                  <c:v>130</c:v>
                </c:pt>
                <c:pt idx="48">
                  <c:v>105</c:v>
                </c:pt>
                <c:pt idx="49">
                  <c:v>141</c:v>
                </c:pt>
                <c:pt idx="50">
                  <c:v>99</c:v>
                </c:pt>
                <c:pt idx="51">
                  <c:v>102</c:v>
                </c:pt>
                <c:pt idx="52">
                  <c:v>88</c:v>
                </c:pt>
                <c:pt idx="53">
                  <c:v>110</c:v>
                </c:pt>
                <c:pt idx="54">
                  <c:v>115</c:v>
                </c:pt>
              </c:numCache>
            </c:numRef>
          </c:val>
          <c:smooth val="0"/>
          <c:extLst>
            <c:ext xmlns:c16="http://schemas.microsoft.com/office/drawing/2014/chart" uri="{C3380CC4-5D6E-409C-BE32-E72D297353CC}">
              <c16:uniqueId val="{00000001-840F-814C-9928-6768FB967196}"/>
            </c:ext>
          </c:extLst>
        </c:ser>
        <c:dLbls>
          <c:showLegendKey val="0"/>
          <c:showVal val="0"/>
          <c:showCatName val="0"/>
          <c:showSerName val="0"/>
          <c:showPercent val="0"/>
          <c:showBubbleSize val="0"/>
        </c:dLbls>
        <c:marker val="1"/>
        <c:smooth val="0"/>
        <c:axId val="489664736"/>
        <c:axId val="523739632"/>
      </c:lineChart>
      <c:dateAx>
        <c:axId val="1740384416"/>
        <c:scaling>
          <c:orientation val="minMax"/>
          <c:max val="45539"/>
        </c:scaling>
        <c:delete val="0"/>
        <c:axPos val="b"/>
        <c:numFmt formatCode="[$-409]d\-m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9548512"/>
        <c:crosses val="autoZero"/>
        <c:auto val="1"/>
        <c:lblOffset val="100"/>
        <c:baseTimeUnit val="days"/>
        <c:majorUnit val="3"/>
        <c:majorTimeUnit val="days"/>
      </c:dateAx>
      <c:valAx>
        <c:axId val="499548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0384416"/>
        <c:crosses val="autoZero"/>
        <c:crossBetween val="between"/>
      </c:valAx>
      <c:valAx>
        <c:axId val="52373963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9664736"/>
        <c:crosses val="max"/>
        <c:crossBetween val="between"/>
      </c:valAx>
      <c:dateAx>
        <c:axId val="489664736"/>
        <c:scaling>
          <c:orientation val="minMax"/>
        </c:scaling>
        <c:delete val="1"/>
        <c:axPos val="b"/>
        <c:numFmt formatCode="m/d/yy" sourceLinked="1"/>
        <c:majorTickMark val="out"/>
        <c:minorTickMark val="none"/>
        <c:tickLblPos val="nextTo"/>
        <c:crossAx val="523739632"/>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a:solidFill>
                  <a:schemeClr val="tx1"/>
                </a:solidFill>
                <a:latin typeface="+mn-lt"/>
              </a:rPr>
              <a:t>Interacting Web Visits By</a:t>
            </a:r>
            <a:r>
              <a:rPr lang="en-US" sz="1400" baseline="0">
                <a:solidFill>
                  <a:schemeClr val="tx1"/>
                </a:solidFill>
                <a:latin typeface="+mn-lt"/>
              </a:rPr>
              <a:t> Tier</a:t>
            </a:r>
            <a:endParaRPr lang="en-US" sz="1400">
              <a:solidFill>
                <a:schemeClr val="tx1"/>
              </a:solidFill>
              <a:latin typeface="+mn-lt"/>
            </a:endParaRPr>
          </a:p>
        </c:rich>
      </c:tx>
      <c:layout>
        <c:manualLayout>
          <c:xMode val="edge"/>
          <c:yMode val="edge"/>
          <c:x val="0.17563022393639238"/>
          <c:y val="8.670924639769964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55026322709718"/>
          <c:y val="0.30544112643189514"/>
          <c:w val="0.8089571978818082"/>
          <c:h val="0.60742177427430788"/>
        </c:manualLayout>
      </c:layout>
      <c:lineChart>
        <c:grouping val="standard"/>
        <c:varyColors val="0"/>
        <c:ser>
          <c:idx val="2"/>
          <c:order val="0"/>
          <c:tx>
            <c:strRef>
              <c:f>Sheet1!$B$1</c:f>
              <c:strCache>
                <c:ptCount val="1"/>
                <c:pt idx="0">
                  <c:v>National SSE</c:v>
                </c:pt>
              </c:strCache>
            </c:strRef>
          </c:tx>
          <c:spPr>
            <a:ln w="28575" cap="rnd">
              <a:solidFill>
                <a:schemeClr val="accent3"/>
              </a:solidFill>
              <a:round/>
            </a:ln>
            <a:effectLst/>
          </c:spPr>
          <c:marker>
            <c:symbol val="none"/>
          </c:marker>
          <c:cat>
            <c:numRef>
              <c:f>Sheet1!$A$2:$A$56</c:f>
              <c:numCache>
                <c:formatCode>m/d/yyyy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Sheet1!$B$2:$B$56</c:f>
              <c:numCache>
                <c:formatCode>General</c:formatCode>
                <c:ptCount val="55"/>
                <c:pt idx="0">
                  <c:v>2376</c:v>
                </c:pt>
                <c:pt idx="1">
                  <c:v>3958</c:v>
                </c:pt>
                <c:pt idx="2">
                  <c:v>4351</c:v>
                </c:pt>
                <c:pt idx="3">
                  <c:v>3406</c:v>
                </c:pt>
                <c:pt idx="4">
                  <c:v>4343</c:v>
                </c:pt>
                <c:pt idx="5">
                  <c:v>3939</c:v>
                </c:pt>
                <c:pt idx="6">
                  <c:v>3790</c:v>
                </c:pt>
                <c:pt idx="7">
                  <c:v>3611</c:v>
                </c:pt>
                <c:pt idx="8">
                  <c:v>4022</c:v>
                </c:pt>
                <c:pt idx="9">
                  <c:v>4196</c:v>
                </c:pt>
                <c:pt idx="10">
                  <c:v>20284</c:v>
                </c:pt>
                <c:pt idx="11">
                  <c:v>12094</c:v>
                </c:pt>
                <c:pt idx="12">
                  <c:v>6883</c:v>
                </c:pt>
                <c:pt idx="13">
                  <c:v>6094</c:v>
                </c:pt>
                <c:pt idx="14">
                  <c:v>5237</c:v>
                </c:pt>
                <c:pt idx="15">
                  <c:v>4929</c:v>
                </c:pt>
                <c:pt idx="16">
                  <c:v>5201</c:v>
                </c:pt>
                <c:pt idx="17">
                  <c:v>10444</c:v>
                </c:pt>
                <c:pt idx="18">
                  <c:v>8336</c:v>
                </c:pt>
                <c:pt idx="19">
                  <c:v>5810</c:v>
                </c:pt>
                <c:pt idx="20">
                  <c:v>5282</c:v>
                </c:pt>
                <c:pt idx="21">
                  <c:v>5183</c:v>
                </c:pt>
                <c:pt idx="22">
                  <c:v>4999</c:v>
                </c:pt>
                <c:pt idx="23">
                  <c:v>13535</c:v>
                </c:pt>
                <c:pt idx="24">
                  <c:v>6827</c:v>
                </c:pt>
                <c:pt idx="25">
                  <c:v>5829</c:v>
                </c:pt>
                <c:pt idx="26">
                  <c:v>5275</c:v>
                </c:pt>
                <c:pt idx="27">
                  <c:v>5147</c:v>
                </c:pt>
                <c:pt idx="28">
                  <c:v>5125</c:v>
                </c:pt>
                <c:pt idx="29">
                  <c:v>4989</c:v>
                </c:pt>
                <c:pt idx="30">
                  <c:v>4751</c:v>
                </c:pt>
                <c:pt idx="31">
                  <c:v>5929</c:v>
                </c:pt>
                <c:pt idx="32">
                  <c:v>6088</c:v>
                </c:pt>
                <c:pt idx="33">
                  <c:v>5716</c:v>
                </c:pt>
                <c:pt idx="34">
                  <c:v>5324</c:v>
                </c:pt>
                <c:pt idx="35">
                  <c:v>20925</c:v>
                </c:pt>
                <c:pt idx="36">
                  <c:v>14963</c:v>
                </c:pt>
                <c:pt idx="37">
                  <c:v>12726</c:v>
                </c:pt>
                <c:pt idx="38">
                  <c:v>13525</c:v>
                </c:pt>
                <c:pt idx="39">
                  <c:v>14304</c:v>
                </c:pt>
                <c:pt idx="40">
                  <c:v>14822</c:v>
                </c:pt>
                <c:pt idx="41">
                  <c:v>15180</c:v>
                </c:pt>
                <c:pt idx="42">
                  <c:v>14428</c:v>
                </c:pt>
                <c:pt idx="43">
                  <c:v>13948</c:v>
                </c:pt>
                <c:pt idx="44">
                  <c:v>14934</c:v>
                </c:pt>
                <c:pt idx="45">
                  <c:v>15346</c:v>
                </c:pt>
                <c:pt idx="46">
                  <c:v>15768</c:v>
                </c:pt>
                <c:pt idx="47">
                  <c:v>16480</c:v>
                </c:pt>
                <c:pt idx="48">
                  <c:v>14907</c:v>
                </c:pt>
                <c:pt idx="49">
                  <c:v>21748</c:v>
                </c:pt>
                <c:pt idx="50">
                  <c:v>16041</c:v>
                </c:pt>
                <c:pt idx="51">
                  <c:v>15009</c:v>
                </c:pt>
                <c:pt idx="52">
                  <c:v>15083</c:v>
                </c:pt>
                <c:pt idx="53">
                  <c:v>17391</c:v>
                </c:pt>
                <c:pt idx="54">
                  <c:v>18610</c:v>
                </c:pt>
              </c:numCache>
            </c:numRef>
          </c:val>
          <c:smooth val="0"/>
          <c:extLst>
            <c:ext xmlns:c16="http://schemas.microsoft.com/office/drawing/2014/chart" uri="{C3380CC4-5D6E-409C-BE32-E72D297353CC}">
              <c16:uniqueId val="{00000004-7DE3-C445-9C3F-F7ED1F589DC8}"/>
            </c:ext>
          </c:extLst>
        </c:ser>
        <c:ser>
          <c:idx val="0"/>
          <c:order val="1"/>
          <c:tx>
            <c:strRef>
              <c:f>Sheet1!$C$1</c:f>
              <c:strCache>
                <c:ptCount val="1"/>
                <c:pt idx="0">
                  <c:v>T2 SSE</c:v>
                </c:pt>
              </c:strCache>
            </c:strRef>
          </c:tx>
          <c:spPr>
            <a:ln w="28575" cap="rnd">
              <a:solidFill>
                <a:schemeClr val="accent1"/>
              </a:solidFill>
              <a:round/>
            </a:ln>
            <a:effectLst/>
          </c:spPr>
          <c:marker>
            <c:symbol val="none"/>
          </c:marker>
          <c:cat>
            <c:numRef>
              <c:f>Sheet1!$A$2:$A$56</c:f>
              <c:numCache>
                <c:formatCode>m/d/yyyy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Sheet1!$C$2:$C$56</c:f>
              <c:numCache>
                <c:formatCode>General</c:formatCode>
                <c:ptCount val="55"/>
                <c:pt idx="0">
                  <c:v>22856</c:v>
                </c:pt>
                <c:pt idx="1">
                  <c:v>23030</c:v>
                </c:pt>
                <c:pt idx="2">
                  <c:v>22675</c:v>
                </c:pt>
                <c:pt idx="3">
                  <c:v>23805</c:v>
                </c:pt>
                <c:pt idx="4">
                  <c:v>25018</c:v>
                </c:pt>
                <c:pt idx="5">
                  <c:v>25082</c:v>
                </c:pt>
                <c:pt idx="6">
                  <c:v>24881</c:v>
                </c:pt>
                <c:pt idx="7">
                  <c:v>24670</c:v>
                </c:pt>
                <c:pt idx="8">
                  <c:v>24421</c:v>
                </c:pt>
                <c:pt idx="9">
                  <c:v>23634</c:v>
                </c:pt>
                <c:pt idx="10">
                  <c:v>21231</c:v>
                </c:pt>
                <c:pt idx="11">
                  <c:v>22104</c:v>
                </c:pt>
                <c:pt idx="12">
                  <c:v>21467</c:v>
                </c:pt>
                <c:pt idx="13">
                  <c:v>19847</c:v>
                </c:pt>
                <c:pt idx="14">
                  <c:v>19833</c:v>
                </c:pt>
                <c:pt idx="15">
                  <c:v>21391</c:v>
                </c:pt>
                <c:pt idx="16">
                  <c:v>22364</c:v>
                </c:pt>
                <c:pt idx="17">
                  <c:v>23142</c:v>
                </c:pt>
                <c:pt idx="18">
                  <c:v>24054</c:v>
                </c:pt>
                <c:pt idx="19">
                  <c:v>25397</c:v>
                </c:pt>
                <c:pt idx="20">
                  <c:v>31933</c:v>
                </c:pt>
                <c:pt idx="21">
                  <c:v>25216</c:v>
                </c:pt>
                <c:pt idx="22">
                  <c:v>23446</c:v>
                </c:pt>
                <c:pt idx="23">
                  <c:v>22319</c:v>
                </c:pt>
                <c:pt idx="24">
                  <c:v>22086</c:v>
                </c:pt>
                <c:pt idx="25">
                  <c:v>21676</c:v>
                </c:pt>
                <c:pt idx="26">
                  <c:v>23334</c:v>
                </c:pt>
                <c:pt idx="27">
                  <c:v>22878</c:v>
                </c:pt>
                <c:pt idx="28">
                  <c:v>23088</c:v>
                </c:pt>
                <c:pt idx="29">
                  <c:v>20402</c:v>
                </c:pt>
                <c:pt idx="30">
                  <c:v>26180</c:v>
                </c:pt>
                <c:pt idx="31">
                  <c:v>29066</c:v>
                </c:pt>
                <c:pt idx="32">
                  <c:v>29956</c:v>
                </c:pt>
                <c:pt idx="33">
                  <c:v>31228</c:v>
                </c:pt>
                <c:pt idx="34">
                  <c:v>30053</c:v>
                </c:pt>
                <c:pt idx="35">
                  <c:v>29582</c:v>
                </c:pt>
                <c:pt idx="36">
                  <c:v>29193</c:v>
                </c:pt>
                <c:pt idx="37">
                  <c:v>29263</c:v>
                </c:pt>
                <c:pt idx="38">
                  <c:v>29346</c:v>
                </c:pt>
                <c:pt idx="39">
                  <c:v>29645</c:v>
                </c:pt>
                <c:pt idx="40">
                  <c:v>29269</c:v>
                </c:pt>
                <c:pt idx="41">
                  <c:v>27492</c:v>
                </c:pt>
                <c:pt idx="42">
                  <c:v>32960</c:v>
                </c:pt>
                <c:pt idx="43">
                  <c:v>33485</c:v>
                </c:pt>
                <c:pt idx="44">
                  <c:v>42418</c:v>
                </c:pt>
                <c:pt idx="45">
                  <c:v>16309</c:v>
                </c:pt>
                <c:pt idx="46">
                  <c:v>15875</c:v>
                </c:pt>
                <c:pt idx="47">
                  <c:v>16498</c:v>
                </c:pt>
                <c:pt idx="48">
                  <c:v>13608</c:v>
                </c:pt>
                <c:pt idx="49">
                  <c:v>9477</c:v>
                </c:pt>
                <c:pt idx="50">
                  <c:v>10795</c:v>
                </c:pt>
                <c:pt idx="51">
                  <c:v>8849</c:v>
                </c:pt>
                <c:pt idx="52">
                  <c:v>7587</c:v>
                </c:pt>
                <c:pt idx="53">
                  <c:v>7531</c:v>
                </c:pt>
                <c:pt idx="54">
                  <c:v>6008</c:v>
                </c:pt>
              </c:numCache>
            </c:numRef>
          </c:val>
          <c:smooth val="0"/>
          <c:extLst>
            <c:ext xmlns:c16="http://schemas.microsoft.com/office/drawing/2014/chart" uri="{C3380CC4-5D6E-409C-BE32-E72D297353CC}">
              <c16:uniqueId val="{00000000-D161-634C-A807-95834D8FB4B5}"/>
            </c:ext>
          </c:extLst>
        </c:ser>
        <c:dLbls>
          <c:showLegendKey val="0"/>
          <c:showVal val="0"/>
          <c:showCatName val="0"/>
          <c:showSerName val="0"/>
          <c:showPercent val="0"/>
          <c:showBubbleSize val="0"/>
        </c:dLbls>
        <c:smooth val="0"/>
        <c:axId val="440212544"/>
        <c:axId val="440215824"/>
      </c:lineChart>
      <c:dateAx>
        <c:axId val="440212544"/>
        <c:scaling>
          <c:orientation val="minMax"/>
          <c:max val="45529"/>
          <c:min val="45475"/>
        </c:scaling>
        <c:delete val="0"/>
        <c:axPos val="b"/>
        <c:numFmt formatCode="d\-mmm"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440215824"/>
        <c:crosses val="autoZero"/>
        <c:auto val="1"/>
        <c:lblOffset val="100"/>
        <c:baseTimeUnit val="days"/>
        <c:majorUnit val="7"/>
        <c:majorTimeUnit val="days"/>
      </c:dateAx>
      <c:valAx>
        <c:axId val="440215824"/>
        <c:scaling>
          <c:orientation val="minMax"/>
          <c:max val="4000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40212544"/>
        <c:crosses val="autoZero"/>
        <c:crossBetween val="between"/>
        <c:majorUnit val="5000"/>
      </c:valAx>
      <c:spPr>
        <a:noFill/>
        <a:ln>
          <a:noFill/>
        </a:ln>
        <a:effectLst/>
      </c:spPr>
    </c:plotArea>
    <c:legend>
      <c:legendPos val="t"/>
      <c:layout>
        <c:manualLayout>
          <c:xMode val="edge"/>
          <c:yMode val="edge"/>
          <c:x val="0.25479635349259305"/>
          <c:y val="0.18210625322833837"/>
          <c:w val="0.49040703520179024"/>
          <c:h val="5.79814347861322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BMWTypeNext Latin Regular" pitchFamily="50"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u="none" strike="noStrike" kern="1200" spc="0" baseline="0">
                <a:solidFill>
                  <a:schemeClr val="tx1"/>
                </a:solidFill>
                <a:latin typeface="+mn-lt"/>
              </a:rPr>
              <a:t>Traffic By Tier</a:t>
            </a:r>
          </a:p>
        </c:rich>
      </c:tx>
      <c:layout>
        <c:manualLayout>
          <c:xMode val="edge"/>
          <c:yMode val="edge"/>
          <c:x val="0.33279304317336894"/>
          <c:y val="0.1005707350372198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1045586498847576"/>
          <c:y val="0.30229522857280511"/>
          <c:w val="0.828116830549812"/>
          <c:h val="0.60095616930308393"/>
        </c:manualLayout>
      </c:layout>
      <c:lineChart>
        <c:grouping val="standard"/>
        <c:varyColors val="0"/>
        <c:ser>
          <c:idx val="2"/>
          <c:order val="0"/>
          <c:tx>
            <c:strRef>
              <c:f>Sheet1!$B$1</c:f>
              <c:strCache>
                <c:ptCount val="1"/>
                <c:pt idx="0">
                  <c:v>National SSE</c:v>
                </c:pt>
              </c:strCache>
            </c:strRef>
          </c:tx>
          <c:spPr>
            <a:ln w="28575" cap="rnd">
              <a:solidFill>
                <a:schemeClr val="accent3"/>
              </a:solidFill>
              <a:round/>
            </a:ln>
            <a:effectLst/>
          </c:spPr>
          <c:marker>
            <c:symbol val="none"/>
          </c:marker>
          <c:cat>
            <c:numRef>
              <c:f>Sheet1!$A$2:$A$56</c:f>
              <c:numCache>
                <c:formatCode>m/d/yyyy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Sheet1!$B$2:$B$56</c:f>
              <c:numCache>
                <c:formatCode>General</c:formatCode>
                <c:ptCount val="55"/>
                <c:pt idx="0">
                  <c:v>3107</c:v>
                </c:pt>
                <c:pt idx="1">
                  <c:v>5262</c:v>
                </c:pt>
                <c:pt idx="2">
                  <c:v>5943</c:v>
                </c:pt>
                <c:pt idx="3">
                  <c:v>4548</c:v>
                </c:pt>
                <c:pt idx="4">
                  <c:v>5610</c:v>
                </c:pt>
                <c:pt idx="5">
                  <c:v>5117</c:v>
                </c:pt>
                <c:pt idx="6">
                  <c:v>4851</c:v>
                </c:pt>
                <c:pt idx="7">
                  <c:v>4754</c:v>
                </c:pt>
                <c:pt idx="8">
                  <c:v>5192</c:v>
                </c:pt>
                <c:pt idx="9">
                  <c:v>5416</c:v>
                </c:pt>
                <c:pt idx="10">
                  <c:v>24768</c:v>
                </c:pt>
                <c:pt idx="11">
                  <c:v>14309</c:v>
                </c:pt>
                <c:pt idx="12">
                  <c:v>8514</c:v>
                </c:pt>
                <c:pt idx="13">
                  <c:v>7464</c:v>
                </c:pt>
                <c:pt idx="14">
                  <c:v>6467</c:v>
                </c:pt>
                <c:pt idx="15">
                  <c:v>6065</c:v>
                </c:pt>
                <c:pt idx="16">
                  <c:v>6490</c:v>
                </c:pt>
                <c:pt idx="17">
                  <c:v>12590</c:v>
                </c:pt>
                <c:pt idx="18">
                  <c:v>10103</c:v>
                </c:pt>
                <c:pt idx="19">
                  <c:v>7255</c:v>
                </c:pt>
                <c:pt idx="20">
                  <c:v>6709</c:v>
                </c:pt>
                <c:pt idx="21">
                  <c:v>6576</c:v>
                </c:pt>
                <c:pt idx="22">
                  <c:v>6375</c:v>
                </c:pt>
                <c:pt idx="23">
                  <c:v>16059</c:v>
                </c:pt>
                <c:pt idx="24">
                  <c:v>8437</c:v>
                </c:pt>
                <c:pt idx="25">
                  <c:v>7255</c:v>
                </c:pt>
                <c:pt idx="26">
                  <c:v>6647</c:v>
                </c:pt>
                <c:pt idx="27">
                  <c:v>6517</c:v>
                </c:pt>
                <c:pt idx="28">
                  <c:v>6407</c:v>
                </c:pt>
                <c:pt idx="29">
                  <c:v>6048</c:v>
                </c:pt>
                <c:pt idx="30">
                  <c:v>5834</c:v>
                </c:pt>
                <c:pt idx="31">
                  <c:v>7597</c:v>
                </c:pt>
                <c:pt idx="32">
                  <c:v>7740</c:v>
                </c:pt>
                <c:pt idx="33">
                  <c:v>7335</c:v>
                </c:pt>
                <c:pt idx="34">
                  <c:v>6758</c:v>
                </c:pt>
                <c:pt idx="35">
                  <c:v>23762</c:v>
                </c:pt>
                <c:pt idx="36">
                  <c:v>17049</c:v>
                </c:pt>
                <c:pt idx="37">
                  <c:v>14557</c:v>
                </c:pt>
                <c:pt idx="38">
                  <c:v>15404</c:v>
                </c:pt>
                <c:pt idx="39">
                  <c:v>16229</c:v>
                </c:pt>
                <c:pt idx="40">
                  <c:v>17905</c:v>
                </c:pt>
                <c:pt idx="41">
                  <c:v>19536</c:v>
                </c:pt>
                <c:pt idx="42">
                  <c:v>17451</c:v>
                </c:pt>
                <c:pt idx="43">
                  <c:v>18054</c:v>
                </c:pt>
                <c:pt idx="44">
                  <c:v>19261</c:v>
                </c:pt>
                <c:pt idx="45">
                  <c:v>19787</c:v>
                </c:pt>
                <c:pt idx="46">
                  <c:v>20034</c:v>
                </c:pt>
                <c:pt idx="47">
                  <c:v>21034</c:v>
                </c:pt>
                <c:pt idx="48">
                  <c:v>19396</c:v>
                </c:pt>
                <c:pt idx="49">
                  <c:v>27173</c:v>
                </c:pt>
                <c:pt idx="50">
                  <c:v>20736</c:v>
                </c:pt>
                <c:pt idx="51">
                  <c:v>19555</c:v>
                </c:pt>
                <c:pt idx="52">
                  <c:v>19685</c:v>
                </c:pt>
                <c:pt idx="53">
                  <c:v>22126</c:v>
                </c:pt>
                <c:pt idx="54">
                  <c:v>23676</c:v>
                </c:pt>
              </c:numCache>
            </c:numRef>
          </c:val>
          <c:smooth val="0"/>
          <c:extLst>
            <c:ext xmlns:c16="http://schemas.microsoft.com/office/drawing/2014/chart" uri="{C3380CC4-5D6E-409C-BE32-E72D297353CC}">
              <c16:uniqueId val="{00000002-38AB-5A4F-8CF1-E8EB44B523D4}"/>
            </c:ext>
          </c:extLst>
        </c:ser>
        <c:ser>
          <c:idx val="3"/>
          <c:order val="1"/>
          <c:tx>
            <c:strRef>
              <c:f>Sheet1!$C$1</c:f>
              <c:strCache>
                <c:ptCount val="1"/>
                <c:pt idx="0">
                  <c:v>T2 SSE</c:v>
                </c:pt>
              </c:strCache>
            </c:strRef>
          </c:tx>
          <c:spPr>
            <a:ln w="28575" cap="rnd">
              <a:solidFill>
                <a:schemeClr val="accent1"/>
              </a:solidFill>
              <a:round/>
            </a:ln>
            <a:effectLst/>
          </c:spPr>
          <c:marker>
            <c:symbol val="none"/>
          </c:marker>
          <c:cat>
            <c:numRef>
              <c:f>Sheet1!$A$2:$A$56</c:f>
              <c:numCache>
                <c:formatCode>m/d/yyyy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Sheet1!$C$2:$C$56</c:f>
              <c:numCache>
                <c:formatCode>General</c:formatCode>
                <c:ptCount val="55"/>
                <c:pt idx="0">
                  <c:v>28383</c:v>
                </c:pt>
                <c:pt idx="1">
                  <c:v>29201</c:v>
                </c:pt>
                <c:pt idx="2">
                  <c:v>29056</c:v>
                </c:pt>
                <c:pt idx="3">
                  <c:v>30371</c:v>
                </c:pt>
                <c:pt idx="4">
                  <c:v>32059</c:v>
                </c:pt>
                <c:pt idx="5">
                  <c:v>32466</c:v>
                </c:pt>
                <c:pt idx="6">
                  <c:v>32473</c:v>
                </c:pt>
                <c:pt idx="7">
                  <c:v>31863</c:v>
                </c:pt>
                <c:pt idx="8">
                  <c:v>31702</c:v>
                </c:pt>
                <c:pt idx="9">
                  <c:v>30904</c:v>
                </c:pt>
                <c:pt idx="10">
                  <c:v>27547</c:v>
                </c:pt>
                <c:pt idx="11">
                  <c:v>28601</c:v>
                </c:pt>
                <c:pt idx="12">
                  <c:v>28239</c:v>
                </c:pt>
                <c:pt idx="13">
                  <c:v>25949</c:v>
                </c:pt>
                <c:pt idx="14">
                  <c:v>26117</c:v>
                </c:pt>
                <c:pt idx="15">
                  <c:v>27807</c:v>
                </c:pt>
                <c:pt idx="16">
                  <c:v>29776</c:v>
                </c:pt>
                <c:pt idx="17">
                  <c:v>30052</c:v>
                </c:pt>
                <c:pt idx="18">
                  <c:v>31515</c:v>
                </c:pt>
                <c:pt idx="19">
                  <c:v>33033</c:v>
                </c:pt>
                <c:pt idx="20">
                  <c:v>39727</c:v>
                </c:pt>
                <c:pt idx="21">
                  <c:v>32541</c:v>
                </c:pt>
                <c:pt idx="22">
                  <c:v>31000</c:v>
                </c:pt>
                <c:pt idx="23">
                  <c:v>29945</c:v>
                </c:pt>
                <c:pt idx="24">
                  <c:v>28780</c:v>
                </c:pt>
                <c:pt idx="25">
                  <c:v>28478</c:v>
                </c:pt>
                <c:pt idx="26">
                  <c:v>30770</c:v>
                </c:pt>
                <c:pt idx="27">
                  <c:v>30357</c:v>
                </c:pt>
                <c:pt idx="28">
                  <c:v>29992</c:v>
                </c:pt>
                <c:pt idx="29">
                  <c:v>26821</c:v>
                </c:pt>
                <c:pt idx="30">
                  <c:v>33608</c:v>
                </c:pt>
                <c:pt idx="31">
                  <c:v>37214</c:v>
                </c:pt>
                <c:pt idx="32">
                  <c:v>38758</c:v>
                </c:pt>
                <c:pt idx="33">
                  <c:v>40202</c:v>
                </c:pt>
                <c:pt idx="34">
                  <c:v>38959</c:v>
                </c:pt>
                <c:pt idx="35">
                  <c:v>38658</c:v>
                </c:pt>
                <c:pt idx="36">
                  <c:v>37793</c:v>
                </c:pt>
                <c:pt idx="37">
                  <c:v>37803</c:v>
                </c:pt>
                <c:pt idx="38">
                  <c:v>38202</c:v>
                </c:pt>
                <c:pt idx="39">
                  <c:v>38704</c:v>
                </c:pt>
                <c:pt idx="40">
                  <c:v>37603</c:v>
                </c:pt>
                <c:pt idx="41">
                  <c:v>35564</c:v>
                </c:pt>
                <c:pt idx="42">
                  <c:v>42106</c:v>
                </c:pt>
                <c:pt idx="43">
                  <c:v>43331</c:v>
                </c:pt>
                <c:pt idx="44">
                  <c:v>54230</c:v>
                </c:pt>
                <c:pt idx="45">
                  <c:v>22007</c:v>
                </c:pt>
                <c:pt idx="46">
                  <c:v>21588</c:v>
                </c:pt>
                <c:pt idx="47">
                  <c:v>22850</c:v>
                </c:pt>
                <c:pt idx="48">
                  <c:v>19332</c:v>
                </c:pt>
                <c:pt idx="49">
                  <c:v>13838</c:v>
                </c:pt>
                <c:pt idx="50">
                  <c:v>15224</c:v>
                </c:pt>
                <c:pt idx="51">
                  <c:v>12834</c:v>
                </c:pt>
                <c:pt idx="52">
                  <c:v>11136</c:v>
                </c:pt>
                <c:pt idx="53">
                  <c:v>11294</c:v>
                </c:pt>
                <c:pt idx="54">
                  <c:v>9356</c:v>
                </c:pt>
              </c:numCache>
            </c:numRef>
          </c:val>
          <c:smooth val="0"/>
          <c:extLst>
            <c:ext xmlns:c16="http://schemas.microsoft.com/office/drawing/2014/chart" uri="{C3380CC4-5D6E-409C-BE32-E72D297353CC}">
              <c16:uniqueId val="{00000003-38AB-5A4F-8CF1-E8EB44B523D4}"/>
            </c:ext>
          </c:extLst>
        </c:ser>
        <c:dLbls>
          <c:showLegendKey val="0"/>
          <c:showVal val="0"/>
          <c:showCatName val="0"/>
          <c:showSerName val="0"/>
          <c:showPercent val="0"/>
          <c:showBubbleSize val="0"/>
        </c:dLbls>
        <c:smooth val="0"/>
        <c:axId val="440212544"/>
        <c:axId val="440215824"/>
      </c:lineChart>
      <c:dateAx>
        <c:axId val="440212544"/>
        <c:scaling>
          <c:orientation val="minMax"/>
          <c:max val="45529"/>
          <c:min val="45475"/>
        </c:scaling>
        <c:delete val="0"/>
        <c:axPos val="b"/>
        <c:numFmt formatCode="d\-mmm"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440215824"/>
        <c:crosses val="autoZero"/>
        <c:auto val="1"/>
        <c:lblOffset val="100"/>
        <c:baseTimeUnit val="days"/>
      </c:dateAx>
      <c:valAx>
        <c:axId val="440215824"/>
        <c:scaling>
          <c:orientation val="minMax"/>
          <c:max val="6000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40212544"/>
        <c:crosses val="autoZero"/>
        <c:crossBetween val="between"/>
        <c:majorUnit val="10000"/>
      </c:valAx>
      <c:spPr>
        <a:noFill/>
        <a:ln>
          <a:noFill/>
        </a:ln>
        <a:effectLst/>
      </c:spPr>
    </c:plotArea>
    <c:legend>
      <c:legendPos val="t"/>
      <c:layout>
        <c:manualLayout>
          <c:xMode val="edge"/>
          <c:yMode val="edge"/>
          <c:x val="0.15611377804361162"/>
          <c:y val="0.17600574095809007"/>
          <c:w val="0.67088285491829902"/>
          <c:h val="6.454780047726832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BMWTypeNext Latin Regular" pitchFamily="50"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a:t>Leads By Tier</a:t>
            </a:r>
          </a:p>
        </c:rich>
      </c:tx>
      <c:layout>
        <c:manualLayout>
          <c:xMode val="edge"/>
          <c:yMode val="edge"/>
          <c:x val="0.33606726857413927"/>
          <c:y val="8.397267962795353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0114675232934066E-2"/>
          <c:y val="0.29386672327713487"/>
          <c:w val="0.87386884535859211"/>
          <c:h val="0.61899617742906798"/>
        </c:manualLayout>
      </c:layout>
      <c:lineChart>
        <c:grouping val="standard"/>
        <c:varyColors val="0"/>
        <c:ser>
          <c:idx val="2"/>
          <c:order val="0"/>
          <c:tx>
            <c:strRef>
              <c:f>Sheet1!$B$1</c:f>
              <c:strCache>
                <c:ptCount val="1"/>
                <c:pt idx="0">
                  <c:v>National  SSE</c:v>
                </c:pt>
              </c:strCache>
            </c:strRef>
          </c:tx>
          <c:spPr>
            <a:ln w="28575" cap="rnd">
              <a:solidFill>
                <a:schemeClr val="accent3"/>
              </a:solidFill>
              <a:round/>
            </a:ln>
            <a:effectLst/>
          </c:spPr>
          <c:marker>
            <c:symbol val="none"/>
          </c:marker>
          <c:cat>
            <c:numRef>
              <c:f>Sheet1!$A$2:$A$56</c:f>
              <c:numCache>
                <c:formatCode>m/d/yyyy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Sheet1!$B$2:$B$56</c:f>
              <c:numCache>
                <c:formatCode>General</c:formatCode>
                <c:ptCount val="55"/>
                <c:pt idx="0">
                  <c:v>5</c:v>
                </c:pt>
                <c:pt idx="1">
                  <c:v>16</c:v>
                </c:pt>
                <c:pt idx="2">
                  <c:v>14</c:v>
                </c:pt>
                <c:pt idx="3">
                  <c:v>18</c:v>
                </c:pt>
                <c:pt idx="4">
                  <c:v>29</c:v>
                </c:pt>
                <c:pt idx="5">
                  <c:v>17</c:v>
                </c:pt>
                <c:pt idx="6">
                  <c:v>26</c:v>
                </c:pt>
                <c:pt idx="7">
                  <c:v>19</c:v>
                </c:pt>
                <c:pt idx="8">
                  <c:v>14</c:v>
                </c:pt>
                <c:pt idx="9">
                  <c:v>16</c:v>
                </c:pt>
                <c:pt idx="10">
                  <c:v>56</c:v>
                </c:pt>
                <c:pt idx="11">
                  <c:v>39</c:v>
                </c:pt>
                <c:pt idx="12">
                  <c:v>43</c:v>
                </c:pt>
                <c:pt idx="13">
                  <c:v>25</c:v>
                </c:pt>
                <c:pt idx="14">
                  <c:v>34</c:v>
                </c:pt>
                <c:pt idx="15">
                  <c:v>27</c:v>
                </c:pt>
                <c:pt idx="16">
                  <c:v>20</c:v>
                </c:pt>
                <c:pt idx="17">
                  <c:v>46</c:v>
                </c:pt>
                <c:pt idx="18">
                  <c:v>38</c:v>
                </c:pt>
                <c:pt idx="19">
                  <c:v>26</c:v>
                </c:pt>
                <c:pt idx="20">
                  <c:v>30</c:v>
                </c:pt>
                <c:pt idx="21">
                  <c:v>15</c:v>
                </c:pt>
                <c:pt idx="22">
                  <c:v>20</c:v>
                </c:pt>
                <c:pt idx="23">
                  <c:v>48</c:v>
                </c:pt>
                <c:pt idx="24">
                  <c:v>32</c:v>
                </c:pt>
                <c:pt idx="25">
                  <c:v>30</c:v>
                </c:pt>
                <c:pt idx="26">
                  <c:v>26</c:v>
                </c:pt>
                <c:pt idx="27">
                  <c:v>25</c:v>
                </c:pt>
                <c:pt idx="28">
                  <c:v>22</c:v>
                </c:pt>
                <c:pt idx="29">
                  <c:v>17</c:v>
                </c:pt>
                <c:pt idx="30">
                  <c:v>27</c:v>
                </c:pt>
                <c:pt idx="31">
                  <c:v>26</c:v>
                </c:pt>
                <c:pt idx="32">
                  <c:v>29</c:v>
                </c:pt>
                <c:pt idx="33">
                  <c:v>19</c:v>
                </c:pt>
                <c:pt idx="34">
                  <c:v>21</c:v>
                </c:pt>
                <c:pt idx="35">
                  <c:v>70</c:v>
                </c:pt>
                <c:pt idx="36">
                  <c:v>61</c:v>
                </c:pt>
                <c:pt idx="37">
                  <c:v>60</c:v>
                </c:pt>
                <c:pt idx="38">
                  <c:v>61</c:v>
                </c:pt>
                <c:pt idx="39">
                  <c:v>60</c:v>
                </c:pt>
                <c:pt idx="40">
                  <c:v>72</c:v>
                </c:pt>
                <c:pt idx="41">
                  <c:v>76</c:v>
                </c:pt>
                <c:pt idx="42">
                  <c:v>81</c:v>
                </c:pt>
                <c:pt idx="43">
                  <c:v>67</c:v>
                </c:pt>
                <c:pt idx="44">
                  <c:v>72</c:v>
                </c:pt>
                <c:pt idx="45">
                  <c:v>64</c:v>
                </c:pt>
                <c:pt idx="46">
                  <c:v>65</c:v>
                </c:pt>
                <c:pt idx="47">
                  <c:v>83</c:v>
                </c:pt>
                <c:pt idx="48">
                  <c:v>70</c:v>
                </c:pt>
                <c:pt idx="49">
                  <c:v>101</c:v>
                </c:pt>
                <c:pt idx="50">
                  <c:v>68</c:v>
                </c:pt>
                <c:pt idx="51">
                  <c:v>63</c:v>
                </c:pt>
                <c:pt idx="52">
                  <c:v>59</c:v>
                </c:pt>
                <c:pt idx="53">
                  <c:v>79</c:v>
                </c:pt>
                <c:pt idx="54">
                  <c:v>78</c:v>
                </c:pt>
              </c:numCache>
            </c:numRef>
          </c:val>
          <c:smooth val="0"/>
          <c:extLst>
            <c:ext xmlns:c16="http://schemas.microsoft.com/office/drawing/2014/chart" uri="{C3380CC4-5D6E-409C-BE32-E72D297353CC}">
              <c16:uniqueId val="{00000002-B281-3949-B7BF-7346AD3DB657}"/>
            </c:ext>
          </c:extLst>
        </c:ser>
        <c:ser>
          <c:idx val="3"/>
          <c:order val="1"/>
          <c:tx>
            <c:strRef>
              <c:f>Sheet1!$C$1</c:f>
              <c:strCache>
                <c:ptCount val="1"/>
                <c:pt idx="0">
                  <c:v>T2 SSE</c:v>
                </c:pt>
              </c:strCache>
            </c:strRef>
          </c:tx>
          <c:spPr>
            <a:ln w="28575" cap="rnd">
              <a:solidFill>
                <a:schemeClr val="accent1"/>
              </a:solidFill>
              <a:round/>
            </a:ln>
            <a:effectLst/>
          </c:spPr>
          <c:marker>
            <c:symbol val="none"/>
          </c:marker>
          <c:cat>
            <c:numRef>
              <c:f>Sheet1!$A$2:$A$56</c:f>
              <c:numCache>
                <c:formatCode>m/d/yyyy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Sheet1!$C$2:$C$56</c:f>
              <c:numCache>
                <c:formatCode>General</c:formatCode>
                <c:ptCount val="55"/>
                <c:pt idx="0">
                  <c:v>12</c:v>
                </c:pt>
                <c:pt idx="1">
                  <c:v>24</c:v>
                </c:pt>
                <c:pt idx="2">
                  <c:v>19</c:v>
                </c:pt>
                <c:pt idx="3">
                  <c:v>14</c:v>
                </c:pt>
                <c:pt idx="4">
                  <c:v>17</c:v>
                </c:pt>
                <c:pt idx="5">
                  <c:v>25</c:v>
                </c:pt>
                <c:pt idx="6">
                  <c:v>9</c:v>
                </c:pt>
                <c:pt idx="7">
                  <c:v>6</c:v>
                </c:pt>
                <c:pt idx="8">
                  <c:v>10</c:v>
                </c:pt>
                <c:pt idx="9">
                  <c:v>4</c:v>
                </c:pt>
                <c:pt idx="10">
                  <c:v>16</c:v>
                </c:pt>
                <c:pt idx="11">
                  <c:v>14</c:v>
                </c:pt>
                <c:pt idx="12">
                  <c:v>11</c:v>
                </c:pt>
                <c:pt idx="13">
                  <c:v>12</c:v>
                </c:pt>
                <c:pt idx="14">
                  <c:v>12</c:v>
                </c:pt>
                <c:pt idx="15">
                  <c:v>8</c:v>
                </c:pt>
                <c:pt idx="16">
                  <c:v>17</c:v>
                </c:pt>
                <c:pt idx="17">
                  <c:v>9</c:v>
                </c:pt>
                <c:pt idx="18">
                  <c:v>13</c:v>
                </c:pt>
                <c:pt idx="19">
                  <c:v>13</c:v>
                </c:pt>
                <c:pt idx="20">
                  <c:v>12</c:v>
                </c:pt>
                <c:pt idx="21">
                  <c:v>5</c:v>
                </c:pt>
                <c:pt idx="22">
                  <c:v>13</c:v>
                </c:pt>
                <c:pt idx="23">
                  <c:v>10</c:v>
                </c:pt>
                <c:pt idx="24">
                  <c:v>4</c:v>
                </c:pt>
                <c:pt idx="25">
                  <c:v>13</c:v>
                </c:pt>
                <c:pt idx="26">
                  <c:v>12</c:v>
                </c:pt>
                <c:pt idx="27">
                  <c:v>11</c:v>
                </c:pt>
                <c:pt idx="28">
                  <c:v>9</c:v>
                </c:pt>
                <c:pt idx="29">
                  <c:v>7</c:v>
                </c:pt>
                <c:pt idx="30">
                  <c:v>12</c:v>
                </c:pt>
                <c:pt idx="31">
                  <c:v>17</c:v>
                </c:pt>
                <c:pt idx="32">
                  <c:v>19</c:v>
                </c:pt>
                <c:pt idx="33">
                  <c:v>27</c:v>
                </c:pt>
                <c:pt idx="34">
                  <c:v>9</c:v>
                </c:pt>
                <c:pt idx="35">
                  <c:v>12</c:v>
                </c:pt>
                <c:pt idx="36">
                  <c:v>23</c:v>
                </c:pt>
                <c:pt idx="37">
                  <c:v>13</c:v>
                </c:pt>
                <c:pt idx="38">
                  <c:v>11</c:v>
                </c:pt>
                <c:pt idx="39">
                  <c:v>12</c:v>
                </c:pt>
                <c:pt idx="40">
                  <c:v>22</c:v>
                </c:pt>
                <c:pt idx="41">
                  <c:v>10</c:v>
                </c:pt>
                <c:pt idx="42">
                  <c:v>16</c:v>
                </c:pt>
                <c:pt idx="43">
                  <c:v>19</c:v>
                </c:pt>
                <c:pt idx="44">
                  <c:v>17</c:v>
                </c:pt>
                <c:pt idx="45">
                  <c:v>6</c:v>
                </c:pt>
                <c:pt idx="46">
                  <c:v>19</c:v>
                </c:pt>
                <c:pt idx="47">
                  <c:v>17</c:v>
                </c:pt>
                <c:pt idx="48">
                  <c:v>10</c:v>
                </c:pt>
                <c:pt idx="49">
                  <c:v>16</c:v>
                </c:pt>
                <c:pt idx="50">
                  <c:v>6</c:v>
                </c:pt>
                <c:pt idx="51">
                  <c:v>14</c:v>
                </c:pt>
                <c:pt idx="52">
                  <c:v>10</c:v>
                </c:pt>
                <c:pt idx="53">
                  <c:v>5</c:v>
                </c:pt>
                <c:pt idx="54">
                  <c:v>11</c:v>
                </c:pt>
              </c:numCache>
            </c:numRef>
          </c:val>
          <c:smooth val="0"/>
          <c:extLst>
            <c:ext xmlns:c16="http://schemas.microsoft.com/office/drawing/2014/chart" uri="{C3380CC4-5D6E-409C-BE32-E72D297353CC}">
              <c16:uniqueId val="{00000003-B281-3949-B7BF-7346AD3DB657}"/>
            </c:ext>
          </c:extLst>
        </c:ser>
        <c:dLbls>
          <c:showLegendKey val="0"/>
          <c:showVal val="0"/>
          <c:showCatName val="0"/>
          <c:showSerName val="0"/>
          <c:showPercent val="0"/>
          <c:showBubbleSize val="0"/>
        </c:dLbls>
        <c:smooth val="0"/>
        <c:axId val="440212544"/>
        <c:axId val="440215824"/>
      </c:lineChart>
      <c:dateAx>
        <c:axId val="440212544"/>
        <c:scaling>
          <c:orientation val="minMax"/>
          <c:max val="45529"/>
          <c:min val="45475"/>
        </c:scaling>
        <c:delete val="0"/>
        <c:axPos val="b"/>
        <c:numFmt formatCode="d\-mmm"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440215824"/>
        <c:crosses val="autoZero"/>
        <c:auto val="1"/>
        <c:lblOffset val="100"/>
        <c:baseTimeUnit val="days"/>
      </c:dateAx>
      <c:valAx>
        <c:axId val="440215824"/>
        <c:scaling>
          <c:orientation val="minMax"/>
          <c:max val="9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40212544"/>
        <c:crosses val="autoZero"/>
        <c:crossBetween val="between"/>
        <c:majorUnit val="10"/>
      </c:valAx>
      <c:spPr>
        <a:noFill/>
        <a:ln>
          <a:noFill/>
        </a:ln>
        <a:effectLst/>
      </c:spPr>
    </c:plotArea>
    <c:legend>
      <c:legendPos val="t"/>
      <c:layout>
        <c:manualLayout>
          <c:xMode val="edge"/>
          <c:yMode val="edge"/>
          <c:x val="0.25088713461449219"/>
          <c:y val="0.18210625322833837"/>
          <c:w val="0.49822573077101567"/>
          <c:h val="5.79814347861322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mn-lt"/>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iX Lead</a:t>
            </a:r>
            <a:r>
              <a:rPr lang="en-US" baseline="0"/>
              <a:t>s and Lead Rate by Day (7/2 - 8/25)</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'iX Lease Offer Update - Lead Im'!$B$2</c:f>
              <c:strCache>
                <c:ptCount val="1"/>
                <c:pt idx="0">
                  <c:v>Leads</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'iX Lease Offer Update - Lead Im'!$A$3:$A$57</c:f>
              <c:numCache>
                <c:formatCode>m/d/yy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'iX Lease Offer Update - Lead Im'!$B$3:$B$57</c:f>
              <c:numCache>
                <c:formatCode>General</c:formatCode>
                <c:ptCount val="55"/>
                <c:pt idx="0">
                  <c:v>17</c:v>
                </c:pt>
                <c:pt idx="1">
                  <c:v>30</c:v>
                </c:pt>
                <c:pt idx="2">
                  <c:v>18</c:v>
                </c:pt>
                <c:pt idx="3">
                  <c:v>21</c:v>
                </c:pt>
                <c:pt idx="4">
                  <c:v>18</c:v>
                </c:pt>
                <c:pt idx="5">
                  <c:v>14</c:v>
                </c:pt>
                <c:pt idx="6">
                  <c:v>21</c:v>
                </c:pt>
                <c:pt idx="7">
                  <c:v>25</c:v>
                </c:pt>
                <c:pt idx="8">
                  <c:v>16</c:v>
                </c:pt>
                <c:pt idx="9">
                  <c:v>18</c:v>
                </c:pt>
                <c:pt idx="10">
                  <c:v>21</c:v>
                </c:pt>
                <c:pt idx="11">
                  <c:v>31</c:v>
                </c:pt>
                <c:pt idx="12">
                  <c:v>25</c:v>
                </c:pt>
                <c:pt idx="13">
                  <c:v>12</c:v>
                </c:pt>
                <c:pt idx="14">
                  <c:v>22</c:v>
                </c:pt>
                <c:pt idx="15">
                  <c:v>12</c:v>
                </c:pt>
                <c:pt idx="16">
                  <c:v>11</c:v>
                </c:pt>
                <c:pt idx="17">
                  <c:v>24</c:v>
                </c:pt>
                <c:pt idx="18">
                  <c:v>25</c:v>
                </c:pt>
                <c:pt idx="19">
                  <c:v>24</c:v>
                </c:pt>
                <c:pt idx="20">
                  <c:v>22</c:v>
                </c:pt>
                <c:pt idx="21">
                  <c:v>14</c:v>
                </c:pt>
                <c:pt idx="22">
                  <c:v>22</c:v>
                </c:pt>
                <c:pt idx="23">
                  <c:v>37</c:v>
                </c:pt>
                <c:pt idx="24">
                  <c:v>28</c:v>
                </c:pt>
                <c:pt idx="25">
                  <c:v>21</c:v>
                </c:pt>
                <c:pt idx="26">
                  <c:v>23</c:v>
                </c:pt>
                <c:pt idx="27">
                  <c:v>20</c:v>
                </c:pt>
                <c:pt idx="28">
                  <c:v>21</c:v>
                </c:pt>
                <c:pt idx="29">
                  <c:v>14</c:v>
                </c:pt>
                <c:pt idx="30">
                  <c:v>21</c:v>
                </c:pt>
                <c:pt idx="31">
                  <c:v>32</c:v>
                </c:pt>
                <c:pt idx="32">
                  <c:v>44</c:v>
                </c:pt>
                <c:pt idx="33">
                  <c:v>25</c:v>
                </c:pt>
                <c:pt idx="34">
                  <c:v>30</c:v>
                </c:pt>
                <c:pt idx="35">
                  <c:v>33</c:v>
                </c:pt>
                <c:pt idx="36">
                  <c:v>26</c:v>
                </c:pt>
                <c:pt idx="37">
                  <c:v>26</c:v>
                </c:pt>
                <c:pt idx="38">
                  <c:v>32</c:v>
                </c:pt>
                <c:pt idx="39">
                  <c:v>41</c:v>
                </c:pt>
                <c:pt idx="40">
                  <c:v>23</c:v>
                </c:pt>
                <c:pt idx="41">
                  <c:v>25</c:v>
                </c:pt>
                <c:pt idx="42">
                  <c:v>38</c:v>
                </c:pt>
                <c:pt idx="43">
                  <c:v>31</c:v>
                </c:pt>
                <c:pt idx="44">
                  <c:v>34</c:v>
                </c:pt>
                <c:pt idx="45">
                  <c:v>18</c:v>
                </c:pt>
                <c:pt idx="46">
                  <c:v>45</c:v>
                </c:pt>
                <c:pt idx="47">
                  <c:v>30</c:v>
                </c:pt>
                <c:pt idx="48">
                  <c:v>18</c:v>
                </c:pt>
                <c:pt idx="49">
                  <c:v>34</c:v>
                </c:pt>
                <c:pt idx="50">
                  <c:v>28</c:v>
                </c:pt>
                <c:pt idx="51">
                  <c:v>25</c:v>
                </c:pt>
                <c:pt idx="52">
                  <c:v>20</c:v>
                </c:pt>
                <c:pt idx="53">
                  <c:v>25</c:v>
                </c:pt>
                <c:pt idx="54">
                  <c:v>43</c:v>
                </c:pt>
              </c:numCache>
            </c:numRef>
          </c:val>
          <c:smooth val="0"/>
          <c:extLst>
            <c:ext xmlns:c16="http://schemas.microsoft.com/office/drawing/2014/chart" uri="{C3380CC4-5D6E-409C-BE32-E72D297353CC}">
              <c16:uniqueId val="{00000000-0890-1445-81B1-C48B53D7350E}"/>
            </c:ext>
          </c:extLst>
        </c:ser>
        <c:dLbls>
          <c:showLegendKey val="0"/>
          <c:showVal val="0"/>
          <c:showCatName val="0"/>
          <c:showSerName val="0"/>
          <c:showPercent val="0"/>
          <c:showBubbleSize val="0"/>
        </c:dLbls>
        <c:marker val="1"/>
        <c:smooth val="0"/>
        <c:axId val="43687695"/>
        <c:axId val="43706095"/>
      </c:lineChart>
      <c:lineChart>
        <c:grouping val="standard"/>
        <c:varyColors val="0"/>
        <c:ser>
          <c:idx val="1"/>
          <c:order val="1"/>
          <c:tx>
            <c:strRef>
              <c:f>'iX Lease Offer Update - Lead Im'!$D$2</c:f>
              <c:strCache>
                <c:ptCount val="1"/>
                <c:pt idx="0">
                  <c:v>Leads Rate</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'iX Lease Offer Update - Lead Im'!$A$3:$A$57</c:f>
              <c:numCache>
                <c:formatCode>m/d/yy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'iX Lease Offer Update - Lead Im'!$D$3:$D$57</c:f>
              <c:numCache>
                <c:formatCode>0.00%</c:formatCode>
                <c:ptCount val="55"/>
                <c:pt idx="0">
                  <c:v>8.1722911258532804E-4</c:v>
                </c:pt>
                <c:pt idx="1">
                  <c:v>1.38408304498269E-3</c:v>
                </c:pt>
                <c:pt idx="2">
                  <c:v>8.6000955566172899E-4</c:v>
                </c:pt>
                <c:pt idx="3">
                  <c:v>9.4838097818723702E-4</c:v>
                </c:pt>
                <c:pt idx="4">
                  <c:v>7.7663200586788601E-4</c:v>
                </c:pt>
                <c:pt idx="5">
                  <c:v>6.23358119239503E-4</c:v>
                </c:pt>
                <c:pt idx="6">
                  <c:v>9.1960063058328905E-4</c:v>
                </c:pt>
                <c:pt idx="7">
                  <c:v>1.07153572500107E-3</c:v>
                </c:pt>
                <c:pt idx="8">
                  <c:v>6.8660687465133203E-4</c:v>
                </c:pt>
                <c:pt idx="9">
                  <c:v>8.0221053569836797E-4</c:v>
                </c:pt>
                <c:pt idx="10">
                  <c:v>8.6111452823225401E-4</c:v>
                </c:pt>
                <c:pt idx="11">
                  <c:v>1.31618052901965E-3</c:v>
                </c:pt>
                <c:pt idx="12">
                  <c:v>1.17299300896166E-3</c:v>
                </c:pt>
                <c:pt idx="13">
                  <c:v>6.1019017593816696E-4</c:v>
                </c:pt>
                <c:pt idx="14">
                  <c:v>1.17621899059024E-3</c:v>
                </c:pt>
                <c:pt idx="15">
                  <c:v>6.0250037656273505E-4</c:v>
                </c:pt>
                <c:pt idx="16">
                  <c:v>5.3847660074407598E-4</c:v>
                </c:pt>
                <c:pt idx="17">
                  <c:v>1.0790881704959301E-3</c:v>
                </c:pt>
                <c:pt idx="18">
                  <c:v>1.0945230068736E-3</c:v>
                </c:pt>
                <c:pt idx="19">
                  <c:v>1.0832280194981001E-3</c:v>
                </c:pt>
                <c:pt idx="20">
                  <c:v>9.3438097260564799E-4</c:v>
                </c:pt>
                <c:pt idx="21">
                  <c:v>6.6203243958953904E-4</c:v>
                </c:pt>
                <c:pt idx="22">
                  <c:v>1.03793168522362E-3</c:v>
                </c:pt>
                <c:pt idx="23">
                  <c:v>1.68511180944573E-3</c:v>
                </c:pt>
                <c:pt idx="24">
                  <c:v>1.38985406532314E-3</c:v>
                </c:pt>
                <c:pt idx="25">
                  <c:v>1.0573485725794199E-3</c:v>
                </c:pt>
                <c:pt idx="26">
                  <c:v>1.1595664229896599E-3</c:v>
                </c:pt>
                <c:pt idx="27">
                  <c:v>9.9547060873027694E-4</c:v>
                </c:pt>
                <c:pt idx="28">
                  <c:v>1.00516944284893E-3</c:v>
                </c:pt>
                <c:pt idx="29">
                  <c:v>6.9999999999999999E-4</c:v>
                </c:pt>
                <c:pt idx="30">
                  <c:v>8.2066512954785198E-4</c:v>
                </c:pt>
                <c:pt idx="31">
                  <c:v>1.15066522833513E-3</c:v>
                </c:pt>
                <c:pt idx="32">
                  <c:v>1.5490230593205401E-3</c:v>
                </c:pt>
                <c:pt idx="33">
                  <c:v>8.6998886414253903E-4</c:v>
                </c:pt>
                <c:pt idx="34">
                  <c:v>1.0696712543678199E-3</c:v>
                </c:pt>
                <c:pt idx="35">
                  <c:v>1.1063059438801101E-3</c:v>
                </c:pt>
                <c:pt idx="36">
                  <c:v>9.56585724797645E-4</c:v>
                </c:pt>
                <c:pt idx="37">
                  <c:v>9.6496437054631803E-4</c:v>
                </c:pt>
                <c:pt idx="38">
                  <c:v>1.1716461628588099E-3</c:v>
                </c:pt>
                <c:pt idx="39">
                  <c:v>1.4386974524527999E-3</c:v>
                </c:pt>
                <c:pt idx="40">
                  <c:v>7.9958282635146801E-4</c:v>
                </c:pt>
                <c:pt idx="41">
                  <c:v>9.1561675944916497E-4</c:v>
                </c:pt>
                <c:pt idx="42">
                  <c:v>1.28122998078155E-3</c:v>
                </c:pt>
                <c:pt idx="43">
                  <c:v>1.0112542815201399E-3</c:v>
                </c:pt>
                <c:pt idx="44">
                  <c:v>8.6734693877550998E-4</c:v>
                </c:pt>
                <c:pt idx="45">
                  <c:v>1.03698582786035E-3</c:v>
                </c:pt>
                <c:pt idx="46">
                  <c:v>2.5508758006915701E-3</c:v>
                </c:pt>
                <c:pt idx="47">
                  <c:v>1.73490631505898E-3</c:v>
                </c:pt>
                <c:pt idx="48">
                  <c:v>1.37038446897601E-3</c:v>
                </c:pt>
                <c:pt idx="49">
                  <c:v>2.5639092074504102E-3</c:v>
                </c:pt>
                <c:pt idx="50">
                  <c:v>2.3066150424252401E-3</c:v>
                </c:pt>
                <c:pt idx="51">
                  <c:v>2.2747952684258402E-3</c:v>
                </c:pt>
                <c:pt idx="52">
                  <c:v>1.9609765663300299E-3</c:v>
                </c:pt>
                <c:pt idx="53">
                  <c:v>2.2874919937780199E-3</c:v>
                </c:pt>
                <c:pt idx="54">
                  <c:v>4.2867111952945803E-3</c:v>
                </c:pt>
              </c:numCache>
            </c:numRef>
          </c:val>
          <c:smooth val="0"/>
          <c:extLst>
            <c:ext xmlns:c16="http://schemas.microsoft.com/office/drawing/2014/chart" uri="{C3380CC4-5D6E-409C-BE32-E72D297353CC}">
              <c16:uniqueId val="{00000001-0890-1445-81B1-C48B53D7350E}"/>
            </c:ext>
          </c:extLst>
        </c:ser>
        <c:dLbls>
          <c:showLegendKey val="0"/>
          <c:showVal val="0"/>
          <c:showCatName val="0"/>
          <c:showSerName val="0"/>
          <c:showPercent val="0"/>
          <c:showBubbleSize val="0"/>
        </c:dLbls>
        <c:marker val="1"/>
        <c:smooth val="0"/>
        <c:axId val="1405816336"/>
        <c:axId val="1361413328"/>
      </c:lineChart>
      <c:dateAx>
        <c:axId val="43687695"/>
        <c:scaling>
          <c:orientation val="minMax"/>
        </c:scaling>
        <c:delete val="0"/>
        <c:axPos val="b"/>
        <c:numFmt formatCode="[$-409]d\-mmm;@"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06095"/>
        <c:crosses val="autoZero"/>
        <c:auto val="1"/>
        <c:lblOffset val="100"/>
        <c:baseTimeUnit val="days"/>
        <c:majorUnit val="4"/>
        <c:majorTimeUnit val="days"/>
      </c:dateAx>
      <c:valAx>
        <c:axId val="43706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687695"/>
        <c:crosses val="autoZero"/>
        <c:crossBetween val="between"/>
      </c:valAx>
      <c:valAx>
        <c:axId val="136141332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5816336"/>
        <c:crosses val="max"/>
        <c:crossBetween val="between"/>
      </c:valAx>
      <c:dateAx>
        <c:axId val="1405816336"/>
        <c:scaling>
          <c:orientation val="minMax"/>
        </c:scaling>
        <c:delete val="1"/>
        <c:axPos val="b"/>
        <c:numFmt formatCode="m/d/yy" sourceLinked="1"/>
        <c:majorTickMark val="out"/>
        <c:minorTickMark val="none"/>
        <c:tickLblPos val="nextTo"/>
        <c:crossAx val="1361413328"/>
        <c:crosses val="autoZero"/>
        <c:auto val="1"/>
        <c:lblOffset val="100"/>
        <c:baseTimeUnit val="days"/>
      </c:date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err="1"/>
              <a:t>iX</a:t>
            </a:r>
            <a:r>
              <a:rPr lang="en-US"/>
              <a:t> Lead</a:t>
            </a:r>
            <a:r>
              <a:rPr lang="en-US" baseline="0"/>
              <a:t>s and Lead Rate by Week (7/2 - 8/25)</a:t>
            </a:r>
          </a:p>
          <a:p>
            <a:pPr>
              <a:defRPr/>
            </a:pPr>
            <a:r>
              <a:rPr lang="en-US" baseline="0"/>
              <a:t>Inclusive of WoW Percent Change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'iX Lease Offer Update - Lead Im'!$B$2</c:f>
              <c:strCache>
                <c:ptCount val="1"/>
                <c:pt idx="0">
                  <c:v>Leads</c:v>
                </c:pt>
              </c:strCache>
            </c:strRef>
          </c:tx>
          <c:spPr>
            <a:ln w="28575" cap="rnd">
              <a:solidFill>
                <a:schemeClr val="accent1"/>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F0E7-F24E-B909-9A35DED7C756}"/>
                </c:ext>
              </c:extLst>
            </c:dLbl>
            <c:dLbl>
              <c:idx val="1"/>
              <c:layout>
                <c:manualLayout>
                  <c:x val="-1.4208090979515517E-2"/>
                  <c:y val="-9.4645062385137937E-2"/>
                </c:manualLayout>
              </c:layout>
              <c:tx>
                <c:rich>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r>
                      <a:rPr lang="en-US">
                        <a:solidFill>
                          <a:srgbClr val="FF0000"/>
                        </a:solidFill>
                      </a:rPr>
                      <a:t>-11%</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0E7-F24E-B909-9A35DED7C756}"/>
                </c:ext>
              </c:extLst>
            </c:dLbl>
            <c:dLbl>
              <c:idx val="2"/>
              <c:layout>
                <c:manualLayout>
                  <c:x val="-1.2629414204013825E-2"/>
                  <c:y val="-5.7285169338373007E-2"/>
                </c:manualLayout>
              </c:layout>
              <c:tx>
                <c:rich>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r>
                      <a:rPr lang="en-US">
                        <a:solidFill>
                          <a:srgbClr val="00B050"/>
                        </a:solidFill>
                      </a:rPr>
                      <a:t>+28%</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2-F0E7-F24E-B909-9A35DED7C756}"/>
                </c:ext>
              </c:extLst>
            </c:dLbl>
            <c:dLbl>
              <c:idx val="3"/>
              <c:layout>
                <c:manualLayout>
                  <c:x val="-5.7884146419130887E-17"/>
                  <c:y val="-7.2229126557078999E-2"/>
                </c:manualLayout>
              </c:layout>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F0E7-F24E-B909-9A35DED7C756}"/>
                </c:ext>
              </c:extLst>
            </c:dLbl>
            <c:dLbl>
              <c:idx val="4"/>
              <c:layout>
                <c:manualLayout>
                  <c:x val="0"/>
                  <c:y val="-4.2341212119667022E-2"/>
                </c:manualLayout>
              </c:layout>
              <c:tx>
                <c:rich>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r>
                      <a:rPr lang="en-US">
                        <a:solidFill>
                          <a:srgbClr val="00B050"/>
                        </a:solidFill>
                      </a:rPr>
                      <a:t>+22%</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F0E7-F24E-B909-9A35DED7C756}"/>
                </c:ext>
              </c:extLst>
            </c:dLbl>
            <c:dLbl>
              <c:idx val="5"/>
              <c:layout>
                <c:manualLayout>
                  <c:x val="9.4720606530103255E-3"/>
                  <c:y val="-1.9925276291607986E-2"/>
                </c:manualLayout>
              </c:layout>
              <c:tx>
                <c:rich>
                  <a:bodyPr/>
                  <a:lstStyle/>
                  <a:p>
                    <a:r>
                      <a:rPr lang="en-US"/>
                      <a:t>+/-0%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0E7-F24E-B909-9A35DED7C756}"/>
                </c:ext>
              </c:extLst>
            </c:dLbl>
            <c:dLbl>
              <c:idx val="6"/>
              <c:layout>
                <c:manualLayout>
                  <c:x val="-1.7365444530519046E-2"/>
                  <c:y val="-0.12951429589545196"/>
                </c:manualLayout>
              </c:layout>
              <c:tx>
                <c:rich>
                  <a:bodyPr/>
                  <a:lstStyle/>
                  <a:p>
                    <a:r>
                      <a:rPr lang="en-US">
                        <a:solidFill>
                          <a:srgbClr val="FF0000"/>
                        </a:solidFill>
                      </a:rPr>
                      <a:t>-16%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F0E7-F24E-B909-9A35DED7C75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'iX Lease Offer Update - Lead Im'!$A$3:$A$56</c:f>
              <c:numCache>
                <c:formatCode>m/d/yy</c:formatCode>
                <c:ptCount val="54"/>
                <c:pt idx="0">
                  <c:v>45480</c:v>
                </c:pt>
                <c:pt idx="1">
                  <c:v>45487</c:v>
                </c:pt>
                <c:pt idx="2">
                  <c:v>45494</c:v>
                </c:pt>
                <c:pt idx="3">
                  <c:v>45501</c:v>
                </c:pt>
                <c:pt idx="4">
                  <c:v>45508</c:v>
                </c:pt>
                <c:pt idx="5">
                  <c:v>45515</c:v>
                </c:pt>
                <c:pt idx="6">
                  <c:v>45522</c:v>
                </c:pt>
              </c:numCache>
            </c:numRef>
          </c:cat>
          <c:val>
            <c:numRef>
              <c:f>'iX Lease Offer Update - Lead Im'!$B$3:$B$56</c:f>
              <c:numCache>
                <c:formatCode>General</c:formatCode>
                <c:ptCount val="54"/>
                <c:pt idx="0">
                  <c:v>146</c:v>
                </c:pt>
                <c:pt idx="1">
                  <c:v>130</c:v>
                </c:pt>
                <c:pt idx="2">
                  <c:v>166</c:v>
                </c:pt>
                <c:pt idx="3">
                  <c:v>175</c:v>
                </c:pt>
                <c:pt idx="4">
                  <c:v>213</c:v>
                </c:pt>
                <c:pt idx="5">
                  <c:v>214</c:v>
                </c:pt>
                <c:pt idx="6">
                  <c:v>179</c:v>
                </c:pt>
              </c:numCache>
            </c:numRef>
          </c:val>
          <c:smooth val="0"/>
          <c:extLst>
            <c:ext xmlns:c16="http://schemas.microsoft.com/office/drawing/2014/chart" uri="{C3380CC4-5D6E-409C-BE32-E72D297353CC}">
              <c16:uniqueId val="{00000000-0890-1445-81B1-C48B53D7350E}"/>
            </c:ext>
          </c:extLst>
        </c:ser>
        <c:dLbls>
          <c:showLegendKey val="0"/>
          <c:showVal val="0"/>
          <c:showCatName val="0"/>
          <c:showSerName val="0"/>
          <c:showPercent val="0"/>
          <c:showBubbleSize val="0"/>
        </c:dLbls>
        <c:marker val="1"/>
        <c:smooth val="0"/>
        <c:axId val="43687695"/>
        <c:axId val="43706095"/>
      </c:lineChart>
      <c:lineChart>
        <c:grouping val="standard"/>
        <c:varyColors val="0"/>
        <c:ser>
          <c:idx val="1"/>
          <c:order val="1"/>
          <c:tx>
            <c:strRef>
              <c:f>'iX Lease Offer Update - Lead Im'!$C$2</c:f>
              <c:strCache>
                <c:ptCount val="1"/>
                <c:pt idx="0">
                  <c:v>Leads Rate</c:v>
                </c:pt>
              </c:strCache>
            </c:strRef>
          </c:tx>
          <c:spPr>
            <a:ln w="28575" cap="rnd">
              <a:solidFill>
                <a:schemeClr val="accent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7-F0E7-F24E-B909-9A35DED7C756}"/>
                </c:ext>
              </c:extLst>
            </c:dLbl>
            <c:dLbl>
              <c:idx val="1"/>
              <c:layout>
                <c:manualLayout>
                  <c:x val="-5.6792959151303363E-2"/>
                  <c:y val="4.5074858047114953E-2"/>
                </c:manualLayout>
              </c:layout>
              <c:tx>
                <c:rich>
                  <a:bodyPr/>
                  <a:lstStyle/>
                  <a:p>
                    <a:r>
                      <a:rPr lang="en-US"/>
                      <a:t>+/-0%</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F0E7-F24E-B909-9A35DED7C756}"/>
                </c:ext>
              </c:extLst>
            </c:dLbl>
            <c:dLbl>
              <c:idx val="2"/>
              <c:tx>
                <c:rich>
                  <a:bodyPr/>
                  <a:lstStyle/>
                  <a:p>
                    <a:r>
                      <a:rPr lang="en-US">
                        <a:solidFill>
                          <a:srgbClr val="00B050"/>
                        </a:solidFill>
                      </a:rPr>
                      <a:t>+23%</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F0E7-F24E-B909-9A35DED7C756}"/>
                </c:ext>
              </c:extLst>
            </c:dLbl>
            <c:dLbl>
              <c:idx val="3"/>
              <c:tx>
                <c:rich>
                  <a:bodyPr/>
                  <a:lstStyle/>
                  <a:p>
                    <a:r>
                      <a:rPr lang="en-US"/>
                      <a:t>-3%</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F0E7-F24E-B909-9A35DED7C756}"/>
                </c:ext>
              </c:extLst>
            </c:dLbl>
            <c:dLbl>
              <c:idx val="4"/>
              <c:tx>
                <c:rich>
                  <a:bodyPr/>
                  <a:lstStyle/>
                  <a:p>
                    <a:r>
                      <a:rPr lang="en-US"/>
                      <a:t>+1%</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F0E7-F24E-B909-9A35DED7C756}"/>
                </c:ext>
              </c:extLst>
            </c:dLbl>
            <c:dLbl>
              <c:idx val="5"/>
              <c:tx>
                <c:rich>
                  <a:bodyPr/>
                  <a:lstStyle/>
                  <a:p>
                    <a:r>
                      <a:rPr lang="en-US"/>
                      <a:t>+4%</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F0E7-F24E-B909-9A35DED7C756}"/>
                </c:ext>
              </c:extLst>
            </c:dLbl>
            <c:dLbl>
              <c:idx val="6"/>
              <c:layout>
                <c:manualLayout>
                  <c:x val="-5.3481591385745188E-2"/>
                  <c:y val="0.15715453718740996"/>
                </c:manualLayout>
              </c:layout>
              <c:tx>
                <c:rich>
                  <a:bodyPr/>
                  <a:lstStyle/>
                  <a:p>
                    <a:r>
                      <a:rPr lang="en-US">
                        <a:solidFill>
                          <a:srgbClr val="00B050"/>
                        </a:solidFill>
                      </a:rPr>
                      <a:t>+82%</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53C-1B45-A88D-320BDFE34EF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'iX Lease Offer Update - Lead Im'!$A$3:$A$56</c:f>
              <c:numCache>
                <c:formatCode>m/d/yy</c:formatCode>
                <c:ptCount val="54"/>
                <c:pt idx="0">
                  <c:v>45480</c:v>
                </c:pt>
                <c:pt idx="1">
                  <c:v>45487</c:v>
                </c:pt>
                <c:pt idx="2">
                  <c:v>45494</c:v>
                </c:pt>
                <c:pt idx="3">
                  <c:v>45501</c:v>
                </c:pt>
                <c:pt idx="4">
                  <c:v>45508</c:v>
                </c:pt>
                <c:pt idx="5">
                  <c:v>45515</c:v>
                </c:pt>
                <c:pt idx="6">
                  <c:v>45522</c:v>
                </c:pt>
              </c:numCache>
            </c:numRef>
          </c:cat>
          <c:val>
            <c:numRef>
              <c:f>'iX Lease Offer Update - Lead Im'!$C$3:$C$56</c:f>
              <c:numCache>
                <c:formatCode>0.00%</c:formatCode>
                <c:ptCount val="54"/>
                <c:pt idx="0">
                  <c:v>9.0246570939367897E-4</c:v>
                </c:pt>
                <c:pt idx="1">
                  <c:v>8.9882047098192603E-4</c:v>
                </c:pt>
                <c:pt idx="2">
                  <c:v>1.10989275494102E-3</c:v>
                </c:pt>
                <c:pt idx="3">
                  <c:v>1.07922098745636E-3</c:v>
                </c:pt>
                <c:pt idx="4">
                  <c:v>1.08623591208118E-3</c:v>
                </c:pt>
                <c:pt idx="5">
                  <c:v>1.1265707502224099E-3</c:v>
                </c:pt>
                <c:pt idx="6">
                  <c:v>2.0449664122834999E-3</c:v>
                </c:pt>
              </c:numCache>
            </c:numRef>
          </c:val>
          <c:smooth val="0"/>
          <c:extLst>
            <c:ext xmlns:c16="http://schemas.microsoft.com/office/drawing/2014/chart" uri="{C3380CC4-5D6E-409C-BE32-E72D297353CC}">
              <c16:uniqueId val="{00000001-0890-1445-81B1-C48B53D7350E}"/>
            </c:ext>
          </c:extLst>
        </c:ser>
        <c:dLbls>
          <c:showLegendKey val="0"/>
          <c:showVal val="0"/>
          <c:showCatName val="0"/>
          <c:showSerName val="0"/>
          <c:showPercent val="0"/>
          <c:showBubbleSize val="0"/>
        </c:dLbls>
        <c:marker val="1"/>
        <c:smooth val="0"/>
        <c:axId val="1405816336"/>
        <c:axId val="1361413328"/>
      </c:lineChart>
      <c:dateAx>
        <c:axId val="43687695"/>
        <c:scaling>
          <c:orientation val="minMax"/>
        </c:scaling>
        <c:delete val="0"/>
        <c:axPos val="b"/>
        <c:numFmt formatCode="[$-409]d\-mmm;@"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06095"/>
        <c:crosses val="autoZero"/>
        <c:auto val="1"/>
        <c:lblOffset val="100"/>
        <c:baseTimeUnit val="days"/>
        <c:majorUnit val="4"/>
        <c:majorTimeUnit val="days"/>
      </c:dateAx>
      <c:valAx>
        <c:axId val="43706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687695"/>
        <c:crosses val="autoZero"/>
        <c:crossBetween val="between"/>
      </c:valAx>
      <c:valAx>
        <c:axId val="136141332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5816336"/>
        <c:crosses val="max"/>
        <c:crossBetween val="between"/>
      </c:valAx>
      <c:dateAx>
        <c:axId val="1405816336"/>
        <c:scaling>
          <c:orientation val="minMax"/>
        </c:scaling>
        <c:delete val="1"/>
        <c:axPos val="b"/>
        <c:numFmt formatCode="m/d/yy" sourceLinked="1"/>
        <c:majorTickMark val="out"/>
        <c:minorTickMark val="none"/>
        <c:tickLblPos val="nextTo"/>
        <c:crossAx val="1361413328"/>
        <c:crosses val="autoZero"/>
        <c:auto val="1"/>
        <c:lblOffset val="100"/>
        <c:baseTimeUnit val="days"/>
      </c:date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solidFill>
                <a:latin typeface="+mn-lt"/>
                <a:ea typeface="+mn-ea"/>
                <a:cs typeface="+mn-cs"/>
              </a:defRPr>
            </a:pPr>
            <a:r>
              <a:rPr lang="en-US" sz="900"/>
              <a:t>Impression Volume</a:t>
            </a:r>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'DATA QA- SSE'!$AR$30</c:f>
              <c:strCache>
                <c:ptCount val="1"/>
                <c:pt idx="0">
                  <c:v>Impressions</c:v>
                </c:pt>
              </c:strCache>
            </c:strRef>
          </c:tx>
          <c:dPt>
            <c:idx val="0"/>
            <c:bubble3D val="0"/>
            <c:spPr>
              <a:solidFill>
                <a:srgbClr val="C2C2C2"/>
              </a:solidFill>
              <a:ln>
                <a:noFill/>
              </a:ln>
              <a:effectLst/>
            </c:spPr>
            <c:extLst>
              <c:ext xmlns:c16="http://schemas.microsoft.com/office/drawing/2014/chart" uri="{C3380CC4-5D6E-409C-BE32-E72D297353CC}">
                <c16:uniqueId val="{00000001-D4AC-4640-81F1-46C560628A52}"/>
              </c:ext>
            </c:extLst>
          </c:dPt>
          <c:dPt>
            <c:idx val="1"/>
            <c:bubble3D val="0"/>
            <c:spPr>
              <a:solidFill>
                <a:schemeClr val="accent1"/>
              </a:solidFill>
              <a:ln>
                <a:noFill/>
              </a:ln>
              <a:effectLst/>
            </c:spPr>
            <c:extLst>
              <c:ext xmlns:c16="http://schemas.microsoft.com/office/drawing/2014/chart" uri="{C3380CC4-5D6E-409C-BE32-E72D297353CC}">
                <c16:uniqueId val="{00000003-D4AC-4640-81F1-46C560628A52}"/>
              </c:ext>
            </c:extLst>
          </c:dPt>
          <c:dPt>
            <c:idx val="2"/>
            <c:bubble3D val="0"/>
            <c:spPr>
              <a:solidFill>
                <a:schemeClr val="accent2"/>
              </a:solidFill>
              <a:ln>
                <a:noFill/>
              </a:ln>
              <a:effectLst/>
            </c:spPr>
            <c:extLst>
              <c:ext xmlns:c16="http://schemas.microsoft.com/office/drawing/2014/chart" uri="{C3380CC4-5D6E-409C-BE32-E72D297353CC}">
                <c16:uniqueId val="{00000005-D4AC-4640-81F1-46C560628A52}"/>
              </c:ext>
            </c:extLst>
          </c:dPt>
          <c:cat>
            <c:strRef>
              <c:f>'DATA QA- SSE'!$AS$28:$AU$28</c:f>
              <c:strCache>
                <c:ptCount val="3"/>
                <c:pt idx="0">
                  <c:v>In-Platform</c:v>
                </c:pt>
                <c:pt idx="1">
                  <c:v>OMNI</c:v>
                </c:pt>
                <c:pt idx="2">
                  <c:v>Retargeting</c:v>
                </c:pt>
              </c:strCache>
            </c:strRef>
          </c:cat>
          <c:val>
            <c:numRef>
              <c:f>'DATA QA- SSE'!$AS$30:$AU$30</c:f>
              <c:numCache>
                <c:formatCode>_(* #,##0_);_(* \(#,##0\);_(* "-"??_);_(@_)</c:formatCode>
                <c:ptCount val="3"/>
                <c:pt idx="0">
                  <c:v>114903622</c:v>
                </c:pt>
                <c:pt idx="1">
                  <c:v>2543142</c:v>
                </c:pt>
                <c:pt idx="2">
                  <c:v>4833446</c:v>
                </c:pt>
              </c:numCache>
            </c:numRef>
          </c:val>
          <c:extLst>
            <c:ext xmlns:c16="http://schemas.microsoft.com/office/drawing/2014/chart" uri="{C3380CC4-5D6E-409C-BE32-E72D297353CC}">
              <c16:uniqueId val="{00000006-D4AC-4640-81F1-46C560628A5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600">
          <a:solidFill>
            <a:schemeClr val="tx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solidFill>
                <a:latin typeface="+mn-lt"/>
                <a:ea typeface="+mn-ea"/>
                <a:cs typeface="+mn-cs"/>
              </a:defRPr>
            </a:pPr>
            <a:r>
              <a:rPr lang="en-US" sz="900"/>
              <a:t>T1 CPL</a:t>
            </a:r>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'DATA QA- SSE'!$AH$28</c:f>
              <c:strCache>
                <c:ptCount val="1"/>
                <c:pt idx="0">
                  <c:v>PMAX</c:v>
                </c:pt>
              </c:strCache>
            </c:strRef>
          </c:tx>
          <c:spPr>
            <a:solidFill>
              <a:schemeClr val="accent1"/>
            </a:solidFill>
            <a:ln>
              <a:noFill/>
            </a:ln>
            <a:effectLst/>
          </c:spPr>
          <c:invertIfNegative val="0"/>
          <c:cat>
            <c:strRef>
              <c:f>'DATA QA- SSE'!$AG$29:$AG$30</c:f>
              <c:strCache>
                <c:ptCount val="2"/>
                <c:pt idx="0">
                  <c:v>Weeks 5 + 6</c:v>
                </c:pt>
                <c:pt idx="1">
                  <c:v>Weeks 7 + 8</c:v>
                </c:pt>
              </c:strCache>
            </c:strRef>
          </c:cat>
          <c:val>
            <c:numRef>
              <c:f>'DATA QA- SSE'!$AH$29:$AH$30</c:f>
              <c:numCache>
                <c:formatCode>_("$"* #,##0.00_);_("$"* \(#,##0.00\);_("$"* "-"??_);_(@_)</c:formatCode>
                <c:ptCount val="2"/>
                <c:pt idx="0">
                  <c:v>172.96</c:v>
                </c:pt>
                <c:pt idx="1">
                  <c:v>213.26</c:v>
                </c:pt>
              </c:numCache>
            </c:numRef>
          </c:val>
          <c:extLst>
            <c:ext xmlns:c16="http://schemas.microsoft.com/office/drawing/2014/chart" uri="{C3380CC4-5D6E-409C-BE32-E72D297353CC}">
              <c16:uniqueId val="{00000000-5034-814F-B6CE-4AB57F235794}"/>
            </c:ext>
          </c:extLst>
        </c:ser>
        <c:ser>
          <c:idx val="1"/>
          <c:order val="1"/>
          <c:tx>
            <c:strRef>
              <c:f>'DATA QA- SSE'!$AI$28</c:f>
              <c:strCache>
                <c:ptCount val="1"/>
                <c:pt idx="0">
                  <c:v>Standard Search</c:v>
                </c:pt>
              </c:strCache>
            </c:strRef>
          </c:tx>
          <c:spPr>
            <a:solidFill>
              <a:srgbClr val="C2C2C2"/>
            </a:solidFill>
            <a:ln>
              <a:noFill/>
            </a:ln>
            <a:effectLst/>
          </c:spPr>
          <c:invertIfNegative val="0"/>
          <c:cat>
            <c:strRef>
              <c:f>'DATA QA- SSE'!$AG$29:$AG$30</c:f>
              <c:strCache>
                <c:ptCount val="2"/>
                <c:pt idx="0">
                  <c:v>Weeks 5 + 6</c:v>
                </c:pt>
                <c:pt idx="1">
                  <c:v>Weeks 7 + 8</c:v>
                </c:pt>
              </c:strCache>
            </c:strRef>
          </c:cat>
          <c:val>
            <c:numRef>
              <c:f>'DATA QA- SSE'!$AI$29:$AI$30</c:f>
              <c:numCache>
                <c:formatCode>_("$"* #,##0.00_);_("$"* \(#,##0.00\);_("$"* "-"??_);_(@_)</c:formatCode>
                <c:ptCount val="2"/>
                <c:pt idx="0">
                  <c:v>604.82000000000005</c:v>
                </c:pt>
                <c:pt idx="1">
                  <c:v>615.9</c:v>
                </c:pt>
              </c:numCache>
            </c:numRef>
          </c:val>
          <c:extLst>
            <c:ext xmlns:c16="http://schemas.microsoft.com/office/drawing/2014/chart" uri="{C3380CC4-5D6E-409C-BE32-E72D297353CC}">
              <c16:uniqueId val="{00000001-5034-814F-B6CE-4AB57F235794}"/>
            </c:ext>
          </c:extLst>
        </c:ser>
        <c:dLbls>
          <c:showLegendKey val="0"/>
          <c:showVal val="0"/>
          <c:showCatName val="0"/>
          <c:showSerName val="0"/>
          <c:showPercent val="0"/>
          <c:showBubbleSize val="0"/>
        </c:dLbls>
        <c:gapWidth val="219"/>
        <c:overlap val="-27"/>
        <c:axId val="483442895"/>
        <c:axId val="483452255"/>
      </c:barChart>
      <c:catAx>
        <c:axId val="483442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crossAx val="483452255"/>
        <c:crosses val="autoZero"/>
        <c:auto val="1"/>
        <c:lblAlgn val="ctr"/>
        <c:lblOffset val="100"/>
        <c:noMultiLvlLbl val="0"/>
      </c:catAx>
      <c:valAx>
        <c:axId val="483452255"/>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crossAx val="483442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600">
          <a:solidFill>
            <a:schemeClr val="tx1"/>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solidFill>
                <a:latin typeface="+mn-lt"/>
                <a:ea typeface="+mn-ea"/>
                <a:cs typeface="+mn-cs"/>
              </a:defRPr>
            </a:pPr>
            <a:r>
              <a:rPr lang="en-US" sz="900"/>
              <a:t>T2 CPL</a:t>
            </a:r>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'DATA QA- SSE'!$AD$28</c:f>
              <c:strCache>
                <c:ptCount val="1"/>
                <c:pt idx="0">
                  <c:v>PMAX</c:v>
                </c:pt>
              </c:strCache>
            </c:strRef>
          </c:tx>
          <c:spPr>
            <a:solidFill>
              <a:schemeClr val="accent1"/>
            </a:solidFill>
            <a:ln>
              <a:noFill/>
            </a:ln>
            <a:effectLst/>
          </c:spPr>
          <c:invertIfNegative val="0"/>
          <c:cat>
            <c:strRef>
              <c:f>'DATA QA- SSE'!$AC$29:$AC$30</c:f>
              <c:strCache>
                <c:ptCount val="2"/>
                <c:pt idx="0">
                  <c:v>Weeks 5 + 6</c:v>
                </c:pt>
                <c:pt idx="1">
                  <c:v>Weeks 7 + 8</c:v>
                </c:pt>
              </c:strCache>
            </c:strRef>
          </c:cat>
          <c:val>
            <c:numRef>
              <c:f>'DATA QA- SSE'!$AD$29:$AD$30</c:f>
              <c:numCache>
                <c:formatCode>_("$"* #,##0.00_);_("$"* \(#,##0.00\);_("$"* "-"??_);_(@_)</c:formatCode>
                <c:ptCount val="2"/>
                <c:pt idx="0">
                  <c:v>2136.0803225806453</c:v>
                </c:pt>
                <c:pt idx="1">
                  <c:v>1683.9008333333331</c:v>
                </c:pt>
              </c:numCache>
            </c:numRef>
          </c:val>
          <c:extLst>
            <c:ext xmlns:c16="http://schemas.microsoft.com/office/drawing/2014/chart" uri="{C3380CC4-5D6E-409C-BE32-E72D297353CC}">
              <c16:uniqueId val="{00000000-E44F-664A-B54E-41B3AEE1E0BA}"/>
            </c:ext>
          </c:extLst>
        </c:ser>
        <c:ser>
          <c:idx val="1"/>
          <c:order val="1"/>
          <c:tx>
            <c:strRef>
              <c:f>'DATA QA- SSE'!$AE$28</c:f>
              <c:strCache>
                <c:ptCount val="1"/>
                <c:pt idx="0">
                  <c:v>Standard Search</c:v>
                </c:pt>
              </c:strCache>
            </c:strRef>
          </c:tx>
          <c:spPr>
            <a:solidFill>
              <a:srgbClr val="C2C2C2"/>
            </a:solidFill>
            <a:ln>
              <a:noFill/>
            </a:ln>
            <a:effectLst/>
          </c:spPr>
          <c:invertIfNegative val="0"/>
          <c:cat>
            <c:strRef>
              <c:f>'DATA QA- SSE'!$AC$29:$AC$30</c:f>
              <c:strCache>
                <c:ptCount val="2"/>
                <c:pt idx="0">
                  <c:v>Weeks 5 + 6</c:v>
                </c:pt>
                <c:pt idx="1">
                  <c:v>Weeks 7 + 8</c:v>
                </c:pt>
              </c:strCache>
            </c:strRef>
          </c:cat>
          <c:val>
            <c:numRef>
              <c:f>'DATA QA- SSE'!$AE$29:$AE$30</c:f>
              <c:numCache>
                <c:formatCode>_("$"* #,##0.00_);_("$"* \(#,##0.00\);_("$"* "-"??_);_(@_)</c:formatCode>
                <c:ptCount val="2"/>
                <c:pt idx="0">
                  <c:v>908.23189873417846</c:v>
                </c:pt>
                <c:pt idx="1">
                  <c:v>771.3592035398226</c:v>
                </c:pt>
              </c:numCache>
            </c:numRef>
          </c:val>
          <c:extLst>
            <c:ext xmlns:c16="http://schemas.microsoft.com/office/drawing/2014/chart" uri="{C3380CC4-5D6E-409C-BE32-E72D297353CC}">
              <c16:uniqueId val="{00000001-E44F-664A-B54E-41B3AEE1E0BA}"/>
            </c:ext>
          </c:extLst>
        </c:ser>
        <c:dLbls>
          <c:showLegendKey val="0"/>
          <c:showVal val="0"/>
          <c:showCatName val="0"/>
          <c:showSerName val="0"/>
          <c:showPercent val="0"/>
          <c:showBubbleSize val="0"/>
        </c:dLbls>
        <c:gapWidth val="219"/>
        <c:overlap val="-27"/>
        <c:axId val="600287039"/>
        <c:axId val="600282975"/>
      </c:barChart>
      <c:catAx>
        <c:axId val="600287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crossAx val="600282975"/>
        <c:crosses val="autoZero"/>
        <c:auto val="1"/>
        <c:lblAlgn val="ctr"/>
        <c:lblOffset val="100"/>
        <c:noMultiLvlLbl val="0"/>
      </c:catAx>
      <c:valAx>
        <c:axId val="600282975"/>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crossAx val="600287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700">
          <a:solidFill>
            <a:schemeClr val="tx1"/>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'DATA QA- SSE'!$AR$29</c:f>
              <c:strCache>
                <c:ptCount val="1"/>
                <c:pt idx="0">
                  <c:v>CPL</c:v>
                </c:pt>
              </c:strCache>
            </c:strRef>
          </c:tx>
          <c:spPr>
            <a:solidFill>
              <a:schemeClr val="accent1"/>
            </a:solidFill>
            <a:ln>
              <a:noFill/>
            </a:ln>
            <a:effectLst/>
          </c:spPr>
          <c:invertIfNegative val="0"/>
          <c:dPt>
            <c:idx val="0"/>
            <c:invertIfNegative val="0"/>
            <c:bubble3D val="0"/>
            <c:spPr>
              <a:solidFill>
                <a:srgbClr val="C2C2C2"/>
              </a:solidFill>
              <a:ln>
                <a:noFill/>
              </a:ln>
              <a:effectLst/>
            </c:spPr>
            <c:extLst>
              <c:ext xmlns:c16="http://schemas.microsoft.com/office/drawing/2014/chart" uri="{C3380CC4-5D6E-409C-BE32-E72D297353CC}">
                <c16:uniqueId val="{00000002-5FA0-044F-88BD-F3EDCEDFE596}"/>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1-5FA0-044F-88BD-F3EDCEDFE596}"/>
              </c:ext>
            </c:extLst>
          </c:dPt>
          <c:cat>
            <c:strRef>
              <c:f>'DATA QA- SSE'!$AS$28:$AU$28</c:f>
              <c:strCache>
                <c:ptCount val="3"/>
                <c:pt idx="0">
                  <c:v>In-Platform</c:v>
                </c:pt>
                <c:pt idx="1">
                  <c:v>OMNI</c:v>
                </c:pt>
                <c:pt idx="2">
                  <c:v>Retargeting</c:v>
                </c:pt>
              </c:strCache>
            </c:strRef>
          </c:cat>
          <c:val>
            <c:numRef>
              <c:f>'DATA QA- SSE'!$AS$29:$AU$29</c:f>
              <c:numCache>
                <c:formatCode>_("$"* #,##0.00_);_("$"* \(#,##0.00\);_("$"* "-"??_);_(@_)</c:formatCode>
                <c:ptCount val="3"/>
                <c:pt idx="0">
                  <c:v>816.02</c:v>
                </c:pt>
                <c:pt idx="1">
                  <c:v>738.37</c:v>
                </c:pt>
                <c:pt idx="2">
                  <c:v>973.22</c:v>
                </c:pt>
              </c:numCache>
            </c:numRef>
          </c:val>
          <c:extLst>
            <c:ext xmlns:c16="http://schemas.microsoft.com/office/drawing/2014/chart" uri="{C3380CC4-5D6E-409C-BE32-E72D297353CC}">
              <c16:uniqueId val="{00000000-5FA0-044F-88BD-F3EDCEDFE596}"/>
            </c:ext>
          </c:extLst>
        </c:ser>
        <c:dLbls>
          <c:showLegendKey val="0"/>
          <c:showVal val="0"/>
          <c:showCatName val="0"/>
          <c:showSerName val="0"/>
          <c:showPercent val="0"/>
          <c:showBubbleSize val="0"/>
        </c:dLbls>
        <c:gapWidth val="219"/>
        <c:overlap val="-27"/>
        <c:axId val="139646655"/>
        <c:axId val="274715935"/>
      </c:barChart>
      <c:catAx>
        <c:axId val="1396466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crossAx val="274715935"/>
        <c:crosses val="autoZero"/>
        <c:auto val="1"/>
        <c:lblAlgn val="ctr"/>
        <c:lblOffset val="100"/>
        <c:noMultiLvlLbl val="0"/>
      </c:catAx>
      <c:valAx>
        <c:axId val="274715935"/>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crossAx val="139646655"/>
        <c:crosses val="autoZero"/>
        <c:crossBetween val="between"/>
      </c:valAx>
      <c:spPr>
        <a:noFill/>
        <a:ln>
          <a:noFill/>
        </a:ln>
        <a:effectLst/>
      </c:spPr>
    </c:plotArea>
    <c:plotVisOnly val="1"/>
    <c:dispBlanksAs val="gap"/>
    <c:showDLblsOverMax val="0"/>
  </c:chart>
  <c:spPr>
    <a:noFill/>
    <a:ln>
      <a:noFill/>
    </a:ln>
    <a:effectLst/>
  </c:spPr>
  <c:txPr>
    <a:bodyPr/>
    <a:lstStyle/>
    <a:p>
      <a:pPr>
        <a:defRPr sz="600">
          <a:solidFill>
            <a:schemeClr val="tx1"/>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r>
              <a:rPr lang="en-US" sz="900"/>
              <a:t>Amazon Remarketing</a:t>
            </a:r>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'DATA QA- SSE'!$BF$27</c:f>
              <c:strCache>
                <c:ptCount val="1"/>
                <c:pt idx="0">
                  <c:v>Report 3</c:v>
                </c:pt>
              </c:strCache>
            </c:strRef>
          </c:tx>
          <c:spPr>
            <a:solidFill>
              <a:srgbClr val="C2C2C2"/>
            </a:solidFill>
            <a:ln>
              <a:noFill/>
            </a:ln>
            <a:effectLst/>
          </c:spPr>
          <c:invertIfNegative val="0"/>
          <c:cat>
            <c:strRef>
              <c:f>'DATA QA- SSE'!$BE$28:$BE$29</c:f>
              <c:strCache>
                <c:ptCount val="2"/>
                <c:pt idx="0">
                  <c:v>Spend</c:v>
                </c:pt>
                <c:pt idx="1">
                  <c:v>Clicks</c:v>
                </c:pt>
              </c:strCache>
            </c:strRef>
          </c:cat>
          <c:val>
            <c:numRef>
              <c:f>'DATA QA- SSE'!$BF$28:$BF$29</c:f>
              <c:numCache>
                <c:formatCode>General</c:formatCode>
                <c:ptCount val="2"/>
                <c:pt idx="0">
                  <c:v>100</c:v>
                </c:pt>
                <c:pt idx="1">
                  <c:v>100</c:v>
                </c:pt>
              </c:numCache>
            </c:numRef>
          </c:val>
          <c:extLst>
            <c:ext xmlns:c16="http://schemas.microsoft.com/office/drawing/2014/chart" uri="{C3380CC4-5D6E-409C-BE32-E72D297353CC}">
              <c16:uniqueId val="{00000000-CE3C-EA42-BA49-B529EC6C4D76}"/>
            </c:ext>
          </c:extLst>
        </c:ser>
        <c:ser>
          <c:idx val="1"/>
          <c:order val="1"/>
          <c:tx>
            <c:strRef>
              <c:f>'DATA QA- SSE'!$BG$27</c:f>
              <c:strCache>
                <c:ptCount val="1"/>
                <c:pt idx="0">
                  <c:v>Report 4</c:v>
                </c:pt>
              </c:strCache>
            </c:strRef>
          </c:tx>
          <c:spPr>
            <a:solidFill>
              <a:schemeClr val="accent1"/>
            </a:solidFill>
            <a:ln>
              <a:noFill/>
            </a:ln>
            <a:effectLst/>
          </c:spPr>
          <c:invertIfNegative val="0"/>
          <c:cat>
            <c:strRef>
              <c:f>'DATA QA- SSE'!$BE$28:$BE$29</c:f>
              <c:strCache>
                <c:ptCount val="2"/>
                <c:pt idx="0">
                  <c:v>Spend</c:v>
                </c:pt>
                <c:pt idx="1">
                  <c:v>Clicks</c:v>
                </c:pt>
              </c:strCache>
            </c:strRef>
          </c:cat>
          <c:val>
            <c:numRef>
              <c:f>'DATA QA- SSE'!$BG$28:$BG$29</c:f>
              <c:numCache>
                <c:formatCode>General</c:formatCode>
                <c:ptCount val="2"/>
                <c:pt idx="0">
                  <c:v>105.6</c:v>
                </c:pt>
                <c:pt idx="1">
                  <c:v>109.3</c:v>
                </c:pt>
              </c:numCache>
            </c:numRef>
          </c:val>
          <c:extLst>
            <c:ext xmlns:c16="http://schemas.microsoft.com/office/drawing/2014/chart" uri="{C3380CC4-5D6E-409C-BE32-E72D297353CC}">
              <c16:uniqueId val="{00000001-CE3C-EA42-BA49-B529EC6C4D76}"/>
            </c:ext>
          </c:extLst>
        </c:ser>
        <c:dLbls>
          <c:showLegendKey val="0"/>
          <c:showVal val="0"/>
          <c:showCatName val="0"/>
          <c:showSerName val="0"/>
          <c:showPercent val="0"/>
          <c:showBubbleSize val="0"/>
        </c:dLbls>
        <c:gapWidth val="219"/>
        <c:overlap val="-27"/>
        <c:axId val="301745679"/>
        <c:axId val="1929045440"/>
      </c:barChart>
      <c:catAx>
        <c:axId val="301745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929045440"/>
        <c:crosses val="autoZero"/>
        <c:auto val="1"/>
        <c:lblAlgn val="ctr"/>
        <c:lblOffset val="100"/>
        <c:noMultiLvlLbl val="0"/>
      </c:catAx>
      <c:valAx>
        <c:axId val="1929045440"/>
        <c:scaling>
          <c:orientation val="minMax"/>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01745679"/>
        <c:crosses val="autoZero"/>
        <c:crossBetween val="between"/>
      </c:valAx>
      <c:spPr>
        <a:noFill/>
        <a:ln>
          <a:noFill/>
        </a:ln>
        <a:effectLst/>
      </c:spPr>
    </c:plotArea>
    <c:legend>
      <c:legendPos val="b"/>
      <c:layout>
        <c:manualLayout>
          <c:xMode val="edge"/>
          <c:yMode val="edge"/>
          <c:x val="0.32369116673215526"/>
          <c:y val="0.79933863886480938"/>
          <c:w val="0.3264451228392195"/>
          <c:h val="0.10422016397924207"/>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720" b="0" i="0" u="none" strike="noStrike" kern="1200" spc="0" baseline="0">
                <a:solidFill>
                  <a:schemeClr val="tx1"/>
                </a:solidFill>
                <a:latin typeface="+mn-lt"/>
                <a:ea typeface="+mn-ea"/>
                <a:cs typeface="+mn-cs"/>
              </a:defRPr>
            </a:pPr>
            <a:r>
              <a:rPr lang="en-US"/>
              <a:t>iX Daily Leads</a:t>
            </a:r>
          </a:p>
        </c:rich>
      </c:tx>
      <c:overlay val="0"/>
      <c:spPr>
        <a:noFill/>
        <a:ln>
          <a:noFill/>
        </a:ln>
        <a:effectLst/>
      </c:spPr>
      <c:txPr>
        <a:bodyPr rot="0" spcFirstLastPara="1" vertOverflow="ellipsis" vert="horz" wrap="square" anchor="ctr" anchorCtr="1"/>
        <a:lstStyle/>
        <a:p>
          <a:pPr>
            <a:defRPr sz="72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'iX Lease Offer Update - Lead Im'!$B$2</c:f>
              <c:strCache>
                <c:ptCount val="1"/>
                <c:pt idx="0">
                  <c:v>Leads</c:v>
                </c:pt>
              </c:strCache>
            </c:strRef>
          </c:tx>
          <c:spPr>
            <a:ln w="28575" cap="rnd">
              <a:solidFill>
                <a:schemeClr val="accent1"/>
              </a:solidFill>
              <a:round/>
            </a:ln>
            <a:effectLst/>
          </c:spPr>
          <c:marker>
            <c:symbol val="none"/>
          </c:marker>
          <c:cat>
            <c:numRef>
              <c:f>'iX Lease Offer Update - Lead Im'!$A$3:$A$57</c:f>
              <c:numCache>
                <c:formatCode>m/d/yy</c:formatCode>
                <c:ptCount val="55"/>
                <c:pt idx="0">
                  <c:v>45475</c:v>
                </c:pt>
                <c:pt idx="1">
                  <c:v>45476</c:v>
                </c:pt>
                <c:pt idx="2">
                  <c:v>45477</c:v>
                </c:pt>
                <c:pt idx="3">
                  <c:v>45478</c:v>
                </c:pt>
                <c:pt idx="4">
                  <c:v>45479</c:v>
                </c:pt>
                <c:pt idx="5">
                  <c:v>45480</c:v>
                </c:pt>
                <c:pt idx="6">
                  <c:v>45481</c:v>
                </c:pt>
                <c:pt idx="7">
                  <c:v>45482</c:v>
                </c:pt>
                <c:pt idx="8">
                  <c:v>45483</c:v>
                </c:pt>
                <c:pt idx="9">
                  <c:v>45484</c:v>
                </c:pt>
                <c:pt idx="10">
                  <c:v>45485</c:v>
                </c:pt>
                <c:pt idx="11">
                  <c:v>45486</c:v>
                </c:pt>
                <c:pt idx="12">
                  <c:v>45487</c:v>
                </c:pt>
                <c:pt idx="13">
                  <c:v>45488</c:v>
                </c:pt>
                <c:pt idx="14">
                  <c:v>45489</c:v>
                </c:pt>
                <c:pt idx="15">
                  <c:v>45490</c:v>
                </c:pt>
                <c:pt idx="16">
                  <c:v>45491</c:v>
                </c:pt>
                <c:pt idx="17">
                  <c:v>45492</c:v>
                </c:pt>
                <c:pt idx="18">
                  <c:v>45493</c:v>
                </c:pt>
                <c:pt idx="19">
                  <c:v>45494</c:v>
                </c:pt>
                <c:pt idx="20">
                  <c:v>45495</c:v>
                </c:pt>
                <c:pt idx="21">
                  <c:v>45496</c:v>
                </c:pt>
                <c:pt idx="22">
                  <c:v>45497</c:v>
                </c:pt>
                <c:pt idx="23">
                  <c:v>45498</c:v>
                </c:pt>
                <c:pt idx="24">
                  <c:v>45499</c:v>
                </c:pt>
                <c:pt idx="25">
                  <c:v>45500</c:v>
                </c:pt>
                <c:pt idx="26">
                  <c:v>45501</c:v>
                </c:pt>
                <c:pt idx="27">
                  <c:v>45502</c:v>
                </c:pt>
                <c:pt idx="28">
                  <c:v>45503</c:v>
                </c:pt>
                <c:pt idx="29">
                  <c:v>45504</c:v>
                </c:pt>
                <c:pt idx="30">
                  <c:v>45505</c:v>
                </c:pt>
                <c:pt idx="31">
                  <c:v>45506</c:v>
                </c:pt>
                <c:pt idx="32">
                  <c:v>45507</c:v>
                </c:pt>
                <c:pt idx="33">
                  <c:v>45508</c:v>
                </c:pt>
                <c:pt idx="34">
                  <c:v>45509</c:v>
                </c:pt>
                <c:pt idx="35">
                  <c:v>45510</c:v>
                </c:pt>
                <c:pt idx="36">
                  <c:v>45511</c:v>
                </c:pt>
                <c:pt idx="37">
                  <c:v>45512</c:v>
                </c:pt>
                <c:pt idx="38">
                  <c:v>45513</c:v>
                </c:pt>
                <c:pt idx="39">
                  <c:v>45514</c:v>
                </c:pt>
                <c:pt idx="40">
                  <c:v>45515</c:v>
                </c:pt>
                <c:pt idx="41">
                  <c:v>45516</c:v>
                </c:pt>
                <c:pt idx="42">
                  <c:v>45517</c:v>
                </c:pt>
                <c:pt idx="43">
                  <c:v>45518</c:v>
                </c:pt>
                <c:pt idx="44">
                  <c:v>45519</c:v>
                </c:pt>
                <c:pt idx="45">
                  <c:v>45520</c:v>
                </c:pt>
                <c:pt idx="46">
                  <c:v>45521</c:v>
                </c:pt>
                <c:pt idx="47">
                  <c:v>45522</c:v>
                </c:pt>
                <c:pt idx="48">
                  <c:v>45523</c:v>
                </c:pt>
                <c:pt idx="49">
                  <c:v>45524</c:v>
                </c:pt>
                <c:pt idx="50">
                  <c:v>45525</c:v>
                </c:pt>
                <c:pt idx="51">
                  <c:v>45526</c:v>
                </c:pt>
                <c:pt idx="52">
                  <c:v>45527</c:v>
                </c:pt>
                <c:pt idx="53">
                  <c:v>45528</c:v>
                </c:pt>
                <c:pt idx="54">
                  <c:v>45529</c:v>
                </c:pt>
              </c:numCache>
            </c:numRef>
          </c:cat>
          <c:val>
            <c:numRef>
              <c:f>'iX Lease Offer Update - Lead Im'!$B$3:$B$57</c:f>
              <c:numCache>
                <c:formatCode>General</c:formatCode>
                <c:ptCount val="55"/>
                <c:pt idx="0">
                  <c:v>17</c:v>
                </c:pt>
                <c:pt idx="1">
                  <c:v>30</c:v>
                </c:pt>
                <c:pt idx="2">
                  <c:v>18</c:v>
                </c:pt>
                <c:pt idx="3">
                  <c:v>21</c:v>
                </c:pt>
                <c:pt idx="4">
                  <c:v>18</c:v>
                </c:pt>
                <c:pt idx="5">
                  <c:v>14</c:v>
                </c:pt>
                <c:pt idx="6">
                  <c:v>21</c:v>
                </c:pt>
                <c:pt idx="7">
                  <c:v>25</c:v>
                </c:pt>
                <c:pt idx="8">
                  <c:v>16</c:v>
                </c:pt>
                <c:pt idx="9">
                  <c:v>18</c:v>
                </c:pt>
                <c:pt idx="10">
                  <c:v>21</c:v>
                </c:pt>
                <c:pt idx="11">
                  <c:v>31</c:v>
                </c:pt>
                <c:pt idx="12">
                  <c:v>25</c:v>
                </c:pt>
                <c:pt idx="13">
                  <c:v>12</c:v>
                </c:pt>
                <c:pt idx="14">
                  <c:v>22</c:v>
                </c:pt>
                <c:pt idx="15">
                  <c:v>12</c:v>
                </c:pt>
                <c:pt idx="16">
                  <c:v>11</c:v>
                </c:pt>
                <c:pt idx="17">
                  <c:v>24</c:v>
                </c:pt>
                <c:pt idx="18">
                  <c:v>25</c:v>
                </c:pt>
                <c:pt idx="19">
                  <c:v>24</c:v>
                </c:pt>
                <c:pt idx="20">
                  <c:v>22</c:v>
                </c:pt>
                <c:pt idx="21">
                  <c:v>14</c:v>
                </c:pt>
                <c:pt idx="22">
                  <c:v>22</c:v>
                </c:pt>
                <c:pt idx="23">
                  <c:v>37</c:v>
                </c:pt>
                <c:pt idx="24">
                  <c:v>28</c:v>
                </c:pt>
                <c:pt idx="25">
                  <c:v>21</c:v>
                </c:pt>
                <c:pt idx="26">
                  <c:v>23</c:v>
                </c:pt>
                <c:pt idx="27">
                  <c:v>20</c:v>
                </c:pt>
                <c:pt idx="28">
                  <c:v>21</c:v>
                </c:pt>
                <c:pt idx="29">
                  <c:v>14</c:v>
                </c:pt>
                <c:pt idx="30">
                  <c:v>21</c:v>
                </c:pt>
                <c:pt idx="31">
                  <c:v>32</c:v>
                </c:pt>
                <c:pt idx="32">
                  <c:v>44</c:v>
                </c:pt>
                <c:pt idx="33">
                  <c:v>25</c:v>
                </c:pt>
                <c:pt idx="34">
                  <c:v>30</c:v>
                </c:pt>
                <c:pt idx="35">
                  <c:v>33</c:v>
                </c:pt>
                <c:pt idx="36">
                  <c:v>26</c:v>
                </c:pt>
                <c:pt idx="37">
                  <c:v>26</c:v>
                </c:pt>
                <c:pt idx="38">
                  <c:v>32</c:v>
                </c:pt>
                <c:pt idx="39">
                  <c:v>41</c:v>
                </c:pt>
                <c:pt idx="40">
                  <c:v>23</c:v>
                </c:pt>
                <c:pt idx="41">
                  <c:v>25</c:v>
                </c:pt>
                <c:pt idx="42">
                  <c:v>38</c:v>
                </c:pt>
                <c:pt idx="43">
                  <c:v>31</c:v>
                </c:pt>
                <c:pt idx="44">
                  <c:v>34</c:v>
                </c:pt>
                <c:pt idx="45">
                  <c:v>18</c:v>
                </c:pt>
                <c:pt idx="46">
                  <c:v>45</c:v>
                </c:pt>
                <c:pt idx="47">
                  <c:v>30</c:v>
                </c:pt>
                <c:pt idx="48">
                  <c:v>18</c:v>
                </c:pt>
                <c:pt idx="49">
                  <c:v>34</c:v>
                </c:pt>
                <c:pt idx="50">
                  <c:v>28</c:v>
                </c:pt>
                <c:pt idx="51">
                  <c:v>25</c:v>
                </c:pt>
                <c:pt idx="52">
                  <c:v>20</c:v>
                </c:pt>
                <c:pt idx="53">
                  <c:v>25</c:v>
                </c:pt>
                <c:pt idx="54">
                  <c:v>43</c:v>
                </c:pt>
              </c:numCache>
            </c:numRef>
          </c:val>
          <c:smooth val="0"/>
          <c:extLst>
            <c:ext xmlns:c16="http://schemas.microsoft.com/office/drawing/2014/chart" uri="{C3380CC4-5D6E-409C-BE32-E72D297353CC}">
              <c16:uniqueId val="{00000000-B665-3B41-BDA5-F70D5EA60222}"/>
            </c:ext>
          </c:extLst>
        </c:ser>
        <c:dLbls>
          <c:showLegendKey val="0"/>
          <c:showVal val="0"/>
          <c:showCatName val="0"/>
          <c:showSerName val="0"/>
          <c:showPercent val="0"/>
          <c:showBubbleSize val="0"/>
        </c:dLbls>
        <c:smooth val="0"/>
        <c:axId val="43687695"/>
        <c:axId val="43706095"/>
      </c:lineChart>
      <c:dateAx>
        <c:axId val="43687695"/>
        <c:scaling>
          <c:orientation val="minMax"/>
        </c:scaling>
        <c:delete val="1"/>
        <c:axPos val="b"/>
        <c:numFmt formatCode="[$-409]d\-mmm;@" sourceLinked="0"/>
        <c:majorTickMark val="none"/>
        <c:minorTickMark val="none"/>
        <c:tickLblPos val="nextTo"/>
        <c:crossAx val="43706095"/>
        <c:crosses val="autoZero"/>
        <c:auto val="1"/>
        <c:lblOffset val="100"/>
        <c:baseTimeUnit val="days"/>
        <c:majorUnit val="4"/>
        <c:majorTimeUnit val="days"/>
      </c:dateAx>
      <c:valAx>
        <c:axId val="43706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crossAx val="43687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sysClr val="windowText" lastClr="000000">
                    <a:lumMod val="65000"/>
                    <a:lumOff val="35000"/>
                  </a:sysClr>
                </a:solidFill>
              </a:rPr>
              <a:t>EV Breakout: BMWUSA Summer Sales Event Models Share of Total NSC Lead Targets 2024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'BMWUSA SSE Model Share of NSC L'!$A$35</c:f>
              <c:strCache>
                <c:ptCount val="1"/>
                <c:pt idx="0">
                  <c:v>i4</c:v>
                </c:pt>
              </c:strCache>
            </c:strRef>
          </c:tx>
          <c:spPr>
            <a:ln w="28575" cap="rnd">
              <a:solidFill>
                <a:schemeClr val="accent1"/>
              </a:solidFill>
              <a:round/>
            </a:ln>
            <a:effectLst/>
          </c:spPr>
          <c:marker>
            <c:symbol val="none"/>
          </c:marker>
          <c:dLbls>
            <c:dLbl>
              <c:idx val="0"/>
              <c:layout>
                <c:manualLayout>
                  <c:x val="-6.8052607767960502E-2"/>
                  <c:y val="5.45162332588922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E3F-9547-8AD3-60236A109CB9}"/>
                </c:ext>
              </c:extLst>
            </c:dLbl>
            <c:dLbl>
              <c:idx val="2"/>
              <c:layout>
                <c:manualLayout>
                  <c:x val="-3.8658556925397693E-2"/>
                  <c:y val="-5.40120467611612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E3F-9547-8AD3-60236A109CB9}"/>
                </c:ext>
              </c:extLst>
            </c:dLbl>
            <c:dLbl>
              <c:idx val="4"/>
              <c:layout>
                <c:manualLayout>
                  <c:x val="-1.845602026283432E-2"/>
                  <c:y val="2.35081532531626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E3F-9547-8AD3-60236A109CB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'BMWUSA SSE Model Share of NSC L'!$B$34:$H$34</c:f>
              <c:strCache>
                <c:ptCount val="7"/>
                <c:pt idx="0">
                  <c:v>January</c:v>
                </c:pt>
                <c:pt idx="1">
                  <c:v>February</c:v>
                </c:pt>
                <c:pt idx="2">
                  <c:v>March</c:v>
                </c:pt>
                <c:pt idx="3">
                  <c:v>April</c:v>
                </c:pt>
                <c:pt idx="4">
                  <c:v>May</c:v>
                </c:pt>
                <c:pt idx="5">
                  <c:v>June</c:v>
                </c:pt>
                <c:pt idx="6">
                  <c:v>July</c:v>
                </c:pt>
              </c:strCache>
            </c:strRef>
          </c:cat>
          <c:val>
            <c:numRef>
              <c:f>'BMWUSA SSE Model Share of NSC L'!$B$35:$H$35</c:f>
              <c:numCache>
                <c:formatCode>0%</c:formatCode>
                <c:ptCount val="7"/>
                <c:pt idx="0">
                  <c:v>0.5539400637806946</c:v>
                </c:pt>
                <c:pt idx="1">
                  <c:v>0.28278746792933884</c:v>
                </c:pt>
                <c:pt idx="2">
                  <c:v>0.24750870950080495</c:v>
                </c:pt>
                <c:pt idx="3">
                  <c:v>0.26464976073010532</c:v>
                </c:pt>
                <c:pt idx="4">
                  <c:v>0.23208545338456069</c:v>
                </c:pt>
                <c:pt idx="5">
                  <c:v>0.2760297491419102</c:v>
                </c:pt>
                <c:pt idx="6">
                  <c:v>0.27959782278863099</c:v>
                </c:pt>
              </c:numCache>
            </c:numRef>
          </c:val>
          <c:smooth val="0"/>
          <c:extLst>
            <c:ext xmlns:c16="http://schemas.microsoft.com/office/drawing/2014/chart" uri="{C3380CC4-5D6E-409C-BE32-E72D297353CC}">
              <c16:uniqueId val="{00000000-EE3F-9547-8AD3-60236A109CB9}"/>
            </c:ext>
          </c:extLst>
        </c:ser>
        <c:ser>
          <c:idx val="1"/>
          <c:order val="1"/>
          <c:tx>
            <c:strRef>
              <c:f>'BMWUSA SSE Model Share of NSC L'!$A$36</c:f>
              <c:strCache>
                <c:ptCount val="1"/>
                <c:pt idx="0">
                  <c:v>iX</c:v>
                </c:pt>
              </c:strCache>
            </c:strRef>
          </c:tx>
          <c:spPr>
            <a:ln w="28575" cap="rnd">
              <a:solidFill>
                <a:schemeClr val="accent2"/>
              </a:solidFill>
              <a:round/>
            </a:ln>
            <a:effectLst/>
          </c:spPr>
          <c:marker>
            <c:symbol val="none"/>
          </c:marker>
          <c:dLbls>
            <c:dLbl>
              <c:idx val="1"/>
              <c:layout>
                <c:manualLayout>
                  <c:x val="1.6843674969524956E-2"/>
                  <c:y val="1.05881199174420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E3F-9547-8AD3-60236A109CB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'BMWUSA SSE Model Share of NSC L'!$B$34:$H$34</c:f>
              <c:strCache>
                <c:ptCount val="7"/>
                <c:pt idx="0">
                  <c:v>January</c:v>
                </c:pt>
                <c:pt idx="1">
                  <c:v>February</c:v>
                </c:pt>
                <c:pt idx="2">
                  <c:v>March</c:v>
                </c:pt>
                <c:pt idx="3">
                  <c:v>April</c:v>
                </c:pt>
                <c:pt idx="4">
                  <c:v>May</c:v>
                </c:pt>
                <c:pt idx="5">
                  <c:v>June</c:v>
                </c:pt>
                <c:pt idx="6">
                  <c:v>July</c:v>
                </c:pt>
              </c:strCache>
            </c:strRef>
          </c:cat>
          <c:val>
            <c:numRef>
              <c:f>'BMWUSA SSE Model Share of NSC L'!$B$36:$H$36</c:f>
              <c:numCache>
                <c:formatCode>0%</c:formatCode>
                <c:ptCount val="7"/>
                <c:pt idx="0">
                  <c:v>0.40272950100571375</c:v>
                </c:pt>
                <c:pt idx="1">
                  <c:v>0.34388999615623078</c:v>
                </c:pt>
                <c:pt idx="2">
                  <c:v>0.21603577346014882</c:v>
                </c:pt>
                <c:pt idx="3">
                  <c:v>0.30560855269409326</c:v>
                </c:pt>
                <c:pt idx="4">
                  <c:v>0.18702174076966235</c:v>
                </c:pt>
                <c:pt idx="5">
                  <c:v>0.1690830026208277</c:v>
                </c:pt>
                <c:pt idx="6">
                  <c:v>0.22298982375953733</c:v>
                </c:pt>
              </c:numCache>
            </c:numRef>
          </c:val>
          <c:smooth val="0"/>
          <c:extLst>
            <c:ext xmlns:c16="http://schemas.microsoft.com/office/drawing/2014/chart" uri="{C3380CC4-5D6E-409C-BE32-E72D297353CC}">
              <c16:uniqueId val="{00000001-EE3F-9547-8AD3-60236A109CB9}"/>
            </c:ext>
          </c:extLst>
        </c:ser>
        <c:dLbls>
          <c:dLblPos val="b"/>
          <c:showLegendKey val="0"/>
          <c:showVal val="1"/>
          <c:showCatName val="0"/>
          <c:showSerName val="0"/>
          <c:showPercent val="0"/>
          <c:showBubbleSize val="0"/>
        </c:dLbls>
        <c:smooth val="0"/>
        <c:axId val="1448928352"/>
        <c:axId val="1448930064"/>
      </c:lineChart>
      <c:catAx>
        <c:axId val="144892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930064"/>
        <c:crosses val="autoZero"/>
        <c:auto val="1"/>
        <c:lblAlgn val="ctr"/>
        <c:lblOffset val="100"/>
        <c:noMultiLvlLbl val="0"/>
      </c:catAx>
      <c:valAx>
        <c:axId val="14489300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928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sysClr val="windowText" lastClr="000000">
                    <a:lumMod val="65000"/>
                    <a:lumOff val="35000"/>
                  </a:sysClr>
                </a:solidFill>
              </a:rPr>
              <a:t>ICE Breakout: BMWUSA Summer Sales Event Models Share of Total NSC Lead Targets 2024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'BMWUSA SSE Model Share of NSC L'!$A$40</c:f>
              <c:strCache>
                <c:ptCount val="1"/>
                <c:pt idx="0">
                  <c:v>5 Series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'BMWUSA SSE Model Share of NSC L'!$B$39:$H$39</c:f>
              <c:strCache>
                <c:ptCount val="7"/>
                <c:pt idx="0">
                  <c:v>January</c:v>
                </c:pt>
                <c:pt idx="1">
                  <c:v>February</c:v>
                </c:pt>
                <c:pt idx="2">
                  <c:v>March</c:v>
                </c:pt>
                <c:pt idx="3">
                  <c:v>April</c:v>
                </c:pt>
                <c:pt idx="4">
                  <c:v>May</c:v>
                </c:pt>
                <c:pt idx="5">
                  <c:v>June</c:v>
                </c:pt>
                <c:pt idx="6">
                  <c:v>July</c:v>
                </c:pt>
              </c:strCache>
            </c:strRef>
          </c:cat>
          <c:val>
            <c:numRef>
              <c:f>'BMWUSA SSE Model Share of NSC L'!$B$40:$H$40</c:f>
              <c:numCache>
                <c:formatCode>0%</c:formatCode>
                <c:ptCount val="7"/>
                <c:pt idx="0">
                  <c:v>0.2669404020845953</c:v>
                </c:pt>
                <c:pt idx="1">
                  <c:v>0.29170156276924991</c:v>
                </c:pt>
                <c:pt idx="2">
                  <c:v>0.22329069451325381</c:v>
                </c:pt>
                <c:pt idx="3">
                  <c:v>0.22785086343636934</c:v>
                </c:pt>
                <c:pt idx="4">
                  <c:v>0.16364633587867555</c:v>
                </c:pt>
                <c:pt idx="5">
                  <c:v>0.20775761362516504</c:v>
                </c:pt>
                <c:pt idx="6">
                  <c:v>0.28225454425842816</c:v>
                </c:pt>
              </c:numCache>
            </c:numRef>
          </c:val>
          <c:smooth val="0"/>
          <c:extLst>
            <c:ext xmlns:c16="http://schemas.microsoft.com/office/drawing/2014/chart" uri="{C3380CC4-5D6E-409C-BE32-E72D297353CC}">
              <c16:uniqueId val="{00000000-F6C1-9D48-9575-937A1732C0AB}"/>
            </c:ext>
          </c:extLst>
        </c:ser>
        <c:ser>
          <c:idx val="1"/>
          <c:order val="1"/>
          <c:tx>
            <c:strRef>
              <c:f>'BMWUSA SSE Model Share of NSC L'!$A$41</c:f>
              <c:strCache>
                <c:ptCount val="1"/>
                <c:pt idx="0">
                  <c:v>X5</c:v>
                </c:pt>
              </c:strCache>
            </c:strRef>
          </c:tx>
          <c:spPr>
            <a:ln w="28575" cap="rnd">
              <a:solidFill>
                <a:schemeClr val="accent2"/>
              </a:solidFill>
              <a:round/>
            </a:ln>
            <a:effectLst/>
          </c:spPr>
          <c:marker>
            <c:symbol val="none"/>
          </c:marker>
          <c:dLbls>
            <c:dLbl>
              <c:idx val="5"/>
              <c:layout>
                <c:manualLayout>
                  <c:x val="-5.8525225049551627E-2"/>
                  <c:y val="-4.67640097923679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6C1-9D48-9575-937A1732C0A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'BMWUSA SSE Model Share of NSC L'!$B$39:$H$39</c:f>
              <c:strCache>
                <c:ptCount val="7"/>
                <c:pt idx="0">
                  <c:v>January</c:v>
                </c:pt>
                <c:pt idx="1">
                  <c:v>February</c:v>
                </c:pt>
                <c:pt idx="2">
                  <c:v>March</c:v>
                </c:pt>
                <c:pt idx="3">
                  <c:v>April</c:v>
                </c:pt>
                <c:pt idx="4">
                  <c:v>May</c:v>
                </c:pt>
                <c:pt idx="5">
                  <c:v>June</c:v>
                </c:pt>
                <c:pt idx="6">
                  <c:v>July</c:v>
                </c:pt>
              </c:strCache>
            </c:strRef>
          </c:cat>
          <c:val>
            <c:numRef>
              <c:f>'BMWUSA SSE Model Share of NSC L'!$B$41:$H$41</c:f>
              <c:numCache>
                <c:formatCode>0%</c:formatCode>
                <c:ptCount val="7"/>
                <c:pt idx="0">
                  <c:v>0.40510248199729026</c:v>
                </c:pt>
                <c:pt idx="1">
                  <c:v>0.30876446540379554</c:v>
                </c:pt>
                <c:pt idx="2">
                  <c:v>0.31035249533851278</c:v>
                </c:pt>
                <c:pt idx="3">
                  <c:v>0.31686308636319099</c:v>
                </c:pt>
                <c:pt idx="4">
                  <c:v>0.24484282875577443</c:v>
                </c:pt>
                <c:pt idx="5">
                  <c:v>0.22011804559239062</c:v>
                </c:pt>
                <c:pt idx="6">
                  <c:v>0.44898713333586299</c:v>
                </c:pt>
              </c:numCache>
            </c:numRef>
          </c:val>
          <c:smooth val="0"/>
          <c:extLst>
            <c:ext xmlns:c16="http://schemas.microsoft.com/office/drawing/2014/chart" uri="{C3380CC4-5D6E-409C-BE32-E72D297353CC}">
              <c16:uniqueId val="{00000001-F6C1-9D48-9575-937A1732C0AB}"/>
            </c:ext>
          </c:extLst>
        </c:ser>
        <c:dLbls>
          <c:showLegendKey val="0"/>
          <c:showVal val="0"/>
          <c:showCatName val="0"/>
          <c:showSerName val="0"/>
          <c:showPercent val="0"/>
          <c:showBubbleSize val="0"/>
        </c:dLbls>
        <c:smooth val="0"/>
        <c:axId val="669341696"/>
        <c:axId val="664336336"/>
      </c:lineChart>
      <c:catAx>
        <c:axId val="669341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4336336"/>
        <c:crosses val="autoZero"/>
        <c:auto val="1"/>
        <c:lblAlgn val="ctr"/>
        <c:lblOffset val="100"/>
        <c:noMultiLvlLbl val="0"/>
      </c:catAx>
      <c:valAx>
        <c:axId val="664336336"/>
        <c:scaling>
          <c:orientation val="minMax"/>
          <c:max val="0.6"/>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9341696"/>
        <c:crosses val="autoZero"/>
        <c:crossBetween val="between"/>
        <c:maj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0" i="0" u="none" strike="noStrike" kern="1200" spc="0" baseline="0">
                <a:solidFill>
                  <a:schemeClr val="tx1"/>
                </a:solidFill>
                <a:latin typeface="+mn-lt"/>
                <a:ea typeface="+mn-ea"/>
                <a:cs typeface="+mn-cs"/>
              </a:defRPr>
            </a:pPr>
            <a:r>
              <a:rPr lang="en-US" sz="800" b="0">
                <a:solidFill>
                  <a:schemeClr val="tx1"/>
                </a:solidFill>
              </a:rPr>
              <a:t>Leads</a:t>
            </a:r>
          </a:p>
        </c:rich>
      </c:tx>
      <c:overlay val="0"/>
      <c:spPr>
        <a:noFill/>
        <a:ln>
          <a:noFill/>
        </a:ln>
        <a:effectLst/>
      </c:spPr>
      <c:txPr>
        <a:bodyPr rot="0" spcFirstLastPara="1" vertOverflow="ellipsis" vert="horz" wrap="square" anchor="ctr" anchorCtr="1"/>
        <a:lstStyle/>
        <a:p>
          <a:pPr>
            <a:defRPr sz="800"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1"/>
          <c:order val="0"/>
          <c:tx>
            <c:strRef>
              <c:f>Sheet1!$C$1</c:f>
              <c:strCache>
                <c:ptCount val="1"/>
                <c:pt idx="0">
                  <c:v>All Leads  (Excl. SSE)</c:v>
                </c:pt>
              </c:strCache>
            </c:strRef>
          </c:tx>
          <c:spPr>
            <a:solidFill>
              <a:schemeClr val="accent2">
                <a:lumMod val="40000"/>
                <a:lumOff val="60000"/>
              </a:schemeClr>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Sheet1!$C$2:$C$22</c:f>
              <c:numCache>
                <c:formatCode>_(* #,##0_);_(* \(#,##0\);_(* "-"??_);_(@_)</c:formatCode>
                <c:ptCount val="21"/>
                <c:pt idx="0">
                  <c:v>4325</c:v>
                </c:pt>
                <c:pt idx="1">
                  <c:v>4394</c:v>
                </c:pt>
                <c:pt idx="2">
                  <c:v>4506</c:v>
                </c:pt>
                <c:pt idx="3">
                  <c:v>4679</c:v>
                </c:pt>
                <c:pt idx="4">
                  <c:v>4535</c:v>
                </c:pt>
                <c:pt idx="5">
                  <c:v>4230</c:v>
                </c:pt>
                <c:pt idx="6">
                  <c:v>4360</c:v>
                </c:pt>
                <c:pt idx="7">
                  <c:v>4485</c:v>
                </c:pt>
                <c:pt idx="8">
                  <c:v>4298</c:v>
                </c:pt>
                <c:pt idx="9">
                  <c:v>3942</c:v>
                </c:pt>
                <c:pt idx="10">
                  <c:v>4192</c:v>
                </c:pt>
                <c:pt idx="11">
                  <c:v>4248</c:v>
                </c:pt>
                <c:pt idx="12">
                  <c:v>4504</c:v>
                </c:pt>
                <c:pt idx="13">
                  <c:v>4192</c:v>
                </c:pt>
                <c:pt idx="14">
                  <c:v>4246</c:v>
                </c:pt>
                <c:pt idx="15">
                  <c:v>4153</c:v>
                </c:pt>
                <c:pt idx="16">
                  <c:v>4311</c:v>
                </c:pt>
                <c:pt idx="17">
                  <c:v>4068</c:v>
                </c:pt>
                <c:pt idx="18">
                  <c:v>3608</c:v>
                </c:pt>
                <c:pt idx="19">
                  <c:v>3775</c:v>
                </c:pt>
                <c:pt idx="20">
                  <c:v>3851</c:v>
                </c:pt>
              </c:numCache>
            </c:numRef>
          </c:val>
          <c:extLst>
            <c:ext xmlns:c16="http://schemas.microsoft.com/office/drawing/2014/chart" uri="{C3380CC4-5D6E-409C-BE32-E72D297353CC}">
              <c16:uniqueId val="{00000000-B18F-7548-B755-3C6EC1417332}"/>
            </c:ext>
          </c:extLst>
        </c:ser>
        <c:ser>
          <c:idx val="0"/>
          <c:order val="1"/>
          <c:tx>
            <c:strRef>
              <c:f>Sheet1!$B$1</c:f>
              <c:strCache>
                <c:ptCount val="1"/>
                <c:pt idx="0">
                  <c:v>SSE Leads</c:v>
                </c:pt>
              </c:strCache>
            </c:strRef>
          </c:tx>
          <c:spPr>
            <a:solidFill>
              <a:schemeClr val="accent1"/>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Sheet1!$B$2:$B$22</c:f>
              <c:numCache>
                <c:formatCode>_(* #,##0_);_(* \(#,##0\);_(* "-"??_);_(@_)</c:formatCode>
                <c:ptCount val="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formatCode="General">
                  <c:v>353</c:v>
                </c:pt>
                <c:pt idx="15" formatCode="General">
                  <c:v>414</c:v>
                </c:pt>
                <c:pt idx="16" formatCode="General">
                  <c:v>385</c:v>
                </c:pt>
                <c:pt idx="17" formatCode="General">
                  <c:v>338</c:v>
                </c:pt>
                <c:pt idx="18" formatCode="General">
                  <c:v>554</c:v>
                </c:pt>
                <c:pt idx="19">
                  <c:v>758</c:v>
                </c:pt>
                <c:pt idx="20">
                  <c:v>775</c:v>
                </c:pt>
              </c:numCache>
            </c:numRef>
          </c:val>
          <c:extLst>
            <c:ext xmlns:c16="http://schemas.microsoft.com/office/drawing/2014/chart" uri="{C3380CC4-5D6E-409C-BE32-E72D297353CC}">
              <c16:uniqueId val="{00000001-B18F-7548-B755-3C6EC1417332}"/>
            </c:ext>
          </c:extLst>
        </c:ser>
        <c:dLbls>
          <c:showLegendKey val="0"/>
          <c:showVal val="0"/>
          <c:showCatName val="0"/>
          <c:showSerName val="0"/>
          <c:showPercent val="0"/>
          <c:showBubbleSize val="0"/>
        </c:dLbls>
        <c:axId val="793994959"/>
        <c:axId val="755828287"/>
      </c:areaChart>
      <c:dateAx>
        <c:axId val="793994959"/>
        <c:scaling>
          <c:orientation val="minMax"/>
        </c:scaling>
        <c:delete val="0"/>
        <c:axPos val="b"/>
        <c:numFmt formatCode="[$-409]d\-mmm;@"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600" b="0" i="0" u="none" strike="noStrike" kern="1200" baseline="0">
                <a:solidFill>
                  <a:schemeClr val="tx1"/>
                </a:solidFill>
                <a:latin typeface="+mn-lt"/>
                <a:ea typeface="+mn-ea"/>
                <a:cs typeface="+mn-cs"/>
              </a:defRPr>
            </a:pPr>
            <a:endParaRPr lang="en-US"/>
          </a:p>
        </c:txPr>
        <c:crossAx val="755828287"/>
        <c:crosses val="autoZero"/>
        <c:auto val="1"/>
        <c:lblOffset val="100"/>
        <c:baseTimeUnit val="days"/>
        <c:majorUnit val="21"/>
        <c:majorTimeUnit val="days"/>
      </c:dateAx>
      <c:valAx>
        <c:axId val="755828287"/>
        <c:scaling>
          <c:orientation val="minMax"/>
          <c:max val="600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crossAx val="793994959"/>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'By Tier SSE (6)'!$B$16</c:f>
              <c:strCache>
                <c:ptCount val="1"/>
                <c:pt idx="0">
                  <c:v>KBAs</c:v>
                </c:pt>
              </c:strCache>
            </c:strRef>
          </c:tx>
          <c:spPr>
            <a:solidFill>
              <a:schemeClr val="accent1"/>
            </a:solidFill>
            <a:ln>
              <a:noFill/>
            </a:ln>
            <a:effectLst/>
          </c:spPr>
          <c:invertIfNegative val="0"/>
          <c:cat>
            <c:strRef>
              <c:f>'By Tier SSE (6)'!$A$17:$A$20</c:f>
              <c:strCache>
                <c:ptCount val="4"/>
                <c:pt idx="0">
                  <c:v>Report 1</c:v>
                </c:pt>
                <c:pt idx="1">
                  <c:v>Report 2</c:v>
                </c:pt>
                <c:pt idx="2">
                  <c:v>Report 3</c:v>
                </c:pt>
                <c:pt idx="3">
                  <c:v>Report 4</c:v>
                </c:pt>
              </c:strCache>
            </c:strRef>
          </c:cat>
          <c:val>
            <c:numRef>
              <c:f>'By Tier SSE (6)'!$B$17:$B$20</c:f>
              <c:numCache>
                <c:formatCode>#,##0</c:formatCode>
                <c:ptCount val="4"/>
                <c:pt idx="0">
                  <c:v>92891</c:v>
                </c:pt>
                <c:pt idx="1">
                  <c:v>101943</c:v>
                </c:pt>
                <c:pt idx="2">
                  <c:v>149215</c:v>
                </c:pt>
                <c:pt idx="3">
                  <c:v>241994</c:v>
                </c:pt>
              </c:numCache>
            </c:numRef>
          </c:val>
          <c:extLst>
            <c:ext xmlns:c16="http://schemas.microsoft.com/office/drawing/2014/chart" uri="{C3380CC4-5D6E-409C-BE32-E72D297353CC}">
              <c16:uniqueId val="{00000000-8A9E-194E-9461-1E5BB45542CB}"/>
            </c:ext>
          </c:extLst>
        </c:ser>
        <c:dLbls>
          <c:showLegendKey val="0"/>
          <c:showVal val="0"/>
          <c:showCatName val="0"/>
          <c:showSerName val="0"/>
          <c:showPercent val="0"/>
          <c:showBubbleSize val="0"/>
        </c:dLbls>
        <c:gapWidth val="219"/>
        <c:axId val="2005088399"/>
        <c:axId val="2005090111"/>
      </c:barChart>
      <c:catAx>
        <c:axId val="2005088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005090111"/>
        <c:crosses val="autoZero"/>
        <c:auto val="1"/>
        <c:lblAlgn val="ctr"/>
        <c:lblOffset val="100"/>
        <c:noMultiLvlLbl val="0"/>
      </c:catAx>
      <c:valAx>
        <c:axId val="20050901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0050883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r>
              <a:rPr lang="en-US" sz="900"/>
              <a:t>Amazon Remarketing</a:t>
            </a:r>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'DATA QA- SSE'!$BF$27</c:f>
              <c:strCache>
                <c:ptCount val="1"/>
                <c:pt idx="0">
                  <c:v>Report 3</c:v>
                </c:pt>
              </c:strCache>
            </c:strRef>
          </c:tx>
          <c:spPr>
            <a:solidFill>
              <a:srgbClr val="C2C2C2"/>
            </a:solidFill>
            <a:ln>
              <a:noFill/>
            </a:ln>
            <a:effectLst/>
          </c:spPr>
          <c:invertIfNegative val="0"/>
          <c:cat>
            <c:strRef>
              <c:f>'DATA QA- SSE'!$BE$28:$BE$29</c:f>
              <c:strCache>
                <c:ptCount val="2"/>
                <c:pt idx="0">
                  <c:v>Spend</c:v>
                </c:pt>
                <c:pt idx="1">
                  <c:v>Clicks</c:v>
                </c:pt>
              </c:strCache>
            </c:strRef>
          </c:cat>
          <c:val>
            <c:numRef>
              <c:f>'DATA QA- SSE'!$BF$28:$BF$29</c:f>
              <c:numCache>
                <c:formatCode>General</c:formatCode>
                <c:ptCount val="2"/>
                <c:pt idx="0">
                  <c:v>100</c:v>
                </c:pt>
                <c:pt idx="1">
                  <c:v>100</c:v>
                </c:pt>
              </c:numCache>
            </c:numRef>
          </c:val>
          <c:extLst>
            <c:ext xmlns:c16="http://schemas.microsoft.com/office/drawing/2014/chart" uri="{C3380CC4-5D6E-409C-BE32-E72D297353CC}">
              <c16:uniqueId val="{00000000-8582-DE41-95B8-0E7EEB3E7CEA}"/>
            </c:ext>
          </c:extLst>
        </c:ser>
        <c:ser>
          <c:idx val="1"/>
          <c:order val="1"/>
          <c:tx>
            <c:strRef>
              <c:f>'DATA QA- SSE'!$BG$27</c:f>
              <c:strCache>
                <c:ptCount val="1"/>
                <c:pt idx="0">
                  <c:v>Report 4</c:v>
                </c:pt>
              </c:strCache>
            </c:strRef>
          </c:tx>
          <c:spPr>
            <a:solidFill>
              <a:schemeClr val="accent1"/>
            </a:solidFill>
            <a:ln>
              <a:noFill/>
            </a:ln>
            <a:effectLst/>
          </c:spPr>
          <c:invertIfNegative val="0"/>
          <c:cat>
            <c:strRef>
              <c:f>'DATA QA- SSE'!$BE$28:$BE$29</c:f>
              <c:strCache>
                <c:ptCount val="2"/>
                <c:pt idx="0">
                  <c:v>Spend</c:v>
                </c:pt>
                <c:pt idx="1">
                  <c:v>Clicks</c:v>
                </c:pt>
              </c:strCache>
            </c:strRef>
          </c:cat>
          <c:val>
            <c:numRef>
              <c:f>'DATA QA- SSE'!$BG$28:$BG$29</c:f>
              <c:numCache>
                <c:formatCode>General</c:formatCode>
                <c:ptCount val="2"/>
                <c:pt idx="0">
                  <c:v>105.6</c:v>
                </c:pt>
                <c:pt idx="1">
                  <c:v>109.3</c:v>
                </c:pt>
              </c:numCache>
            </c:numRef>
          </c:val>
          <c:extLst>
            <c:ext xmlns:c16="http://schemas.microsoft.com/office/drawing/2014/chart" uri="{C3380CC4-5D6E-409C-BE32-E72D297353CC}">
              <c16:uniqueId val="{00000001-8582-DE41-95B8-0E7EEB3E7CEA}"/>
            </c:ext>
          </c:extLst>
        </c:ser>
        <c:dLbls>
          <c:showLegendKey val="0"/>
          <c:showVal val="0"/>
          <c:showCatName val="0"/>
          <c:showSerName val="0"/>
          <c:showPercent val="0"/>
          <c:showBubbleSize val="0"/>
        </c:dLbls>
        <c:gapWidth val="219"/>
        <c:overlap val="-27"/>
        <c:axId val="301745679"/>
        <c:axId val="1929045440"/>
      </c:barChart>
      <c:catAx>
        <c:axId val="301745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929045440"/>
        <c:crosses val="autoZero"/>
        <c:auto val="1"/>
        <c:lblAlgn val="ctr"/>
        <c:lblOffset val="100"/>
        <c:noMultiLvlLbl val="0"/>
      </c:catAx>
      <c:valAx>
        <c:axId val="1929045440"/>
        <c:scaling>
          <c:orientation val="minMax"/>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01745679"/>
        <c:crosses val="autoZero"/>
        <c:crossBetween val="between"/>
      </c:valAx>
      <c:spPr>
        <a:noFill/>
        <a:ln>
          <a:noFill/>
        </a:ln>
        <a:effectLst/>
      </c:spPr>
    </c:plotArea>
    <c:legend>
      <c:legendPos val="b"/>
      <c:layout>
        <c:manualLayout>
          <c:xMode val="edge"/>
          <c:yMode val="edge"/>
          <c:x val="0.32369116673215526"/>
          <c:y val="0.79933863886480938"/>
          <c:w val="0.3264451228392195"/>
          <c:h val="0.10422016397924207"/>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6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a:solidFill>
                  <a:schemeClr val="tx1"/>
                </a:solidFill>
              </a:rPr>
              <a:t>Inventory Search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1"/>
          <c:order val="0"/>
          <c:tx>
            <c:strRef>
              <c:f>Sheet1!$C$1</c:f>
              <c:strCache>
                <c:ptCount val="1"/>
                <c:pt idx="0">
                  <c:v>All Inventory Search (Excl. SSE)</c:v>
                </c:pt>
              </c:strCache>
            </c:strRef>
          </c:tx>
          <c:spPr>
            <a:solidFill>
              <a:schemeClr val="accent2">
                <a:lumMod val="40000"/>
                <a:lumOff val="60000"/>
              </a:schemeClr>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Sheet1!$C$2:$C$22</c:f>
              <c:numCache>
                <c:formatCode>_(* #,##0_);_(* \(#,##0\);_(* "-"??_);_(@_)</c:formatCode>
                <c:ptCount val="21"/>
                <c:pt idx="0">
                  <c:v>63373</c:v>
                </c:pt>
                <c:pt idx="1">
                  <c:v>72207</c:v>
                </c:pt>
                <c:pt idx="2">
                  <c:v>73259</c:v>
                </c:pt>
                <c:pt idx="3">
                  <c:v>74990</c:v>
                </c:pt>
                <c:pt idx="4">
                  <c:v>70849</c:v>
                </c:pt>
                <c:pt idx="5">
                  <c:v>67057</c:v>
                </c:pt>
                <c:pt idx="6">
                  <c:v>63449</c:v>
                </c:pt>
                <c:pt idx="7">
                  <c:v>62797</c:v>
                </c:pt>
                <c:pt idx="8">
                  <c:v>61426</c:v>
                </c:pt>
                <c:pt idx="9">
                  <c:v>58047</c:v>
                </c:pt>
                <c:pt idx="10">
                  <c:v>59125</c:v>
                </c:pt>
                <c:pt idx="11">
                  <c:v>63441</c:v>
                </c:pt>
                <c:pt idx="12">
                  <c:v>56152</c:v>
                </c:pt>
                <c:pt idx="13">
                  <c:v>56303</c:v>
                </c:pt>
                <c:pt idx="14">
                  <c:v>45802</c:v>
                </c:pt>
                <c:pt idx="15">
                  <c:v>42669</c:v>
                </c:pt>
                <c:pt idx="16">
                  <c:v>42802</c:v>
                </c:pt>
                <c:pt idx="17">
                  <c:v>41523</c:v>
                </c:pt>
                <c:pt idx="18">
                  <c:v>38247</c:v>
                </c:pt>
                <c:pt idx="19">
                  <c:v>39327</c:v>
                </c:pt>
                <c:pt idx="20">
                  <c:v>37459</c:v>
                </c:pt>
              </c:numCache>
            </c:numRef>
          </c:val>
          <c:extLst>
            <c:ext xmlns:c16="http://schemas.microsoft.com/office/drawing/2014/chart" uri="{C3380CC4-5D6E-409C-BE32-E72D297353CC}">
              <c16:uniqueId val="{00000000-1880-2C4A-87AE-6AD86518C3EE}"/>
            </c:ext>
          </c:extLst>
        </c:ser>
        <c:ser>
          <c:idx val="0"/>
          <c:order val="1"/>
          <c:tx>
            <c:strRef>
              <c:f>Sheet1!$B$1</c:f>
              <c:strCache>
                <c:ptCount val="1"/>
                <c:pt idx="0">
                  <c:v>SSE Inventory Search</c:v>
                </c:pt>
              </c:strCache>
            </c:strRef>
          </c:tx>
          <c:spPr>
            <a:solidFill>
              <a:schemeClr val="accent1"/>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Sheet1!$B$2:$B$22</c:f>
              <c:numCache>
                <c:formatCode>_(* #,##0_);_(* \(#,##0\);_(* "-"??_);_(@_)</c:formatCode>
                <c:ptCount val="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14232</c:v>
                </c:pt>
                <c:pt idx="15">
                  <c:v>13300</c:v>
                </c:pt>
                <c:pt idx="16">
                  <c:v>12987</c:v>
                </c:pt>
                <c:pt idx="17">
                  <c:v>12153</c:v>
                </c:pt>
                <c:pt idx="18">
                  <c:v>20905</c:v>
                </c:pt>
                <c:pt idx="19">
                  <c:v>22632</c:v>
                </c:pt>
                <c:pt idx="20">
                  <c:v>24121</c:v>
                </c:pt>
              </c:numCache>
            </c:numRef>
          </c:val>
          <c:extLst>
            <c:ext xmlns:c16="http://schemas.microsoft.com/office/drawing/2014/chart" uri="{C3380CC4-5D6E-409C-BE32-E72D297353CC}">
              <c16:uniqueId val="{00000001-1880-2C4A-87AE-6AD86518C3EE}"/>
            </c:ext>
          </c:extLst>
        </c:ser>
        <c:dLbls>
          <c:showLegendKey val="0"/>
          <c:showVal val="0"/>
          <c:showCatName val="0"/>
          <c:showSerName val="0"/>
          <c:showPercent val="0"/>
          <c:showBubbleSize val="0"/>
        </c:dLbls>
        <c:axId val="793994959"/>
        <c:axId val="755828287"/>
      </c:areaChart>
      <c:dateAx>
        <c:axId val="793994959"/>
        <c:scaling>
          <c:orientation val="minMax"/>
        </c:scaling>
        <c:delete val="0"/>
        <c:axPos val="b"/>
        <c:numFmt formatCode="[$-409]d\-mmm;@"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755828287"/>
        <c:crosses val="autoZero"/>
        <c:auto val="1"/>
        <c:lblOffset val="100"/>
        <c:baseTimeUnit val="days"/>
        <c:majorUnit val="14"/>
        <c:majorTimeUnit val="days"/>
      </c:dateAx>
      <c:valAx>
        <c:axId val="755828287"/>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93994959"/>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a:solidFill>
                  <a:schemeClr val="tx1"/>
                </a:solidFill>
              </a:rPr>
              <a:t>BYO Starts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1"/>
          <c:order val="0"/>
          <c:tx>
            <c:strRef>
              <c:f>Sheet1!$C$1</c:f>
              <c:strCache>
                <c:ptCount val="1"/>
                <c:pt idx="0">
                  <c:v>All BYO Starts (Excl. SSE)</c:v>
                </c:pt>
              </c:strCache>
            </c:strRef>
          </c:tx>
          <c:spPr>
            <a:solidFill>
              <a:schemeClr val="accent2">
                <a:lumMod val="40000"/>
                <a:lumOff val="60000"/>
              </a:schemeClr>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Sheet1!$C$2:$C$22</c:f>
              <c:numCache>
                <c:formatCode>_(* #,##0_);_(* \(#,##0\);_(* "-"??_);_(@_)</c:formatCode>
                <c:ptCount val="21"/>
                <c:pt idx="0">
                  <c:v>291808</c:v>
                </c:pt>
                <c:pt idx="1">
                  <c:v>330164</c:v>
                </c:pt>
                <c:pt idx="2">
                  <c:v>334869</c:v>
                </c:pt>
                <c:pt idx="3">
                  <c:v>352966</c:v>
                </c:pt>
                <c:pt idx="4">
                  <c:v>336357</c:v>
                </c:pt>
                <c:pt idx="5">
                  <c:v>341656</c:v>
                </c:pt>
                <c:pt idx="6">
                  <c:v>349032</c:v>
                </c:pt>
                <c:pt idx="7">
                  <c:v>341614</c:v>
                </c:pt>
                <c:pt idx="8">
                  <c:v>360323</c:v>
                </c:pt>
                <c:pt idx="9">
                  <c:v>335981</c:v>
                </c:pt>
                <c:pt idx="10">
                  <c:v>344853</c:v>
                </c:pt>
                <c:pt idx="11">
                  <c:v>358283</c:v>
                </c:pt>
                <c:pt idx="12">
                  <c:v>351353</c:v>
                </c:pt>
                <c:pt idx="13">
                  <c:v>338150</c:v>
                </c:pt>
                <c:pt idx="14">
                  <c:v>343009</c:v>
                </c:pt>
                <c:pt idx="15">
                  <c:v>364641</c:v>
                </c:pt>
                <c:pt idx="16">
                  <c:v>357003</c:v>
                </c:pt>
                <c:pt idx="17">
                  <c:v>328045</c:v>
                </c:pt>
                <c:pt idx="18">
                  <c:v>314849</c:v>
                </c:pt>
                <c:pt idx="19">
                  <c:v>320831</c:v>
                </c:pt>
                <c:pt idx="20">
                  <c:v>318358</c:v>
                </c:pt>
              </c:numCache>
            </c:numRef>
          </c:val>
          <c:extLst>
            <c:ext xmlns:c16="http://schemas.microsoft.com/office/drawing/2014/chart" uri="{C3380CC4-5D6E-409C-BE32-E72D297353CC}">
              <c16:uniqueId val="{00000000-8EAB-1946-BE11-435003785E7A}"/>
            </c:ext>
          </c:extLst>
        </c:ser>
        <c:ser>
          <c:idx val="0"/>
          <c:order val="1"/>
          <c:tx>
            <c:strRef>
              <c:f>Sheet1!$B$1</c:f>
              <c:strCache>
                <c:ptCount val="1"/>
                <c:pt idx="0">
                  <c:v>SSE BYO Starts</c:v>
                </c:pt>
              </c:strCache>
            </c:strRef>
          </c:tx>
          <c:spPr>
            <a:solidFill>
              <a:schemeClr val="accent1"/>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Sheet1!$B$2:$B$22</c:f>
              <c:numCache>
                <c:formatCode>_(* #,##0_);_(* \(#,##0\);_(* "-"??_);_(@_)</c:formatCode>
                <c:ptCount val="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26176</c:v>
                </c:pt>
                <c:pt idx="15">
                  <c:v>25052</c:v>
                </c:pt>
                <c:pt idx="16">
                  <c:v>24961</c:v>
                </c:pt>
                <c:pt idx="17">
                  <c:v>23149</c:v>
                </c:pt>
                <c:pt idx="18">
                  <c:v>45670</c:v>
                </c:pt>
                <c:pt idx="19">
                  <c:v>58991</c:v>
                </c:pt>
                <c:pt idx="20">
                  <c:v>62787</c:v>
                </c:pt>
              </c:numCache>
            </c:numRef>
          </c:val>
          <c:extLst>
            <c:ext xmlns:c16="http://schemas.microsoft.com/office/drawing/2014/chart" uri="{C3380CC4-5D6E-409C-BE32-E72D297353CC}">
              <c16:uniqueId val="{00000001-8EAB-1946-BE11-435003785E7A}"/>
            </c:ext>
          </c:extLst>
        </c:ser>
        <c:dLbls>
          <c:showLegendKey val="0"/>
          <c:showVal val="0"/>
          <c:showCatName val="0"/>
          <c:showSerName val="0"/>
          <c:showPercent val="0"/>
          <c:showBubbleSize val="0"/>
        </c:dLbls>
        <c:axId val="793994959"/>
        <c:axId val="755828287"/>
      </c:areaChart>
      <c:dateAx>
        <c:axId val="793994959"/>
        <c:scaling>
          <c:orientation val="minMax"/>
        </c:scaling>
        <c:delete val="0"/>
        <c:axPos val="b"/>
        <c:numFmt formatCode="[$-409]d\-mmm;@"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755828287"/>
        <c:crosses val="autoZero"/>
        <c:auto val="1"/>
        <c:lblOffset val="100"/>
        <c:baseTimeUnit val="days"/>
        <c:majorUnit val="14"/>
        <c:majorTimeUnit val="days"/>
      </c:dateAx>
      <c:valAx>
        <c:axId val="755828287"/>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93994959"/>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a:solidFill>
                  <a:schemeClr val="tx1"/>
                </a:solidFill>
              </a:rPr>
              <a:t>Leads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1"/>
          <c:order val="0"/>
          <c:tx>
            <c:strRef>
              <c:f>Sheet1!$C$1</c:f>
              <c:strCache>
                <c:ptCount val="1"/>
                <c:pt idx="0">
                  <c:v>All Leads  (Excl. SSE)</c:v>
                </c:pt>
              </c:strCache>
            </c:strRef>
          </c:tx>
          <c:spPr>
            <a:solidFill>
              <a:schemeClr val="accent2">
                <a:lumMod val="40000"/>
                <a:lumOff val="60000"/>
              </a:schemeClr>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Sheet1!$C$2:$C$22</c:f>
              <c:numCache>
                <c:formatCode>_(* #,##0_);_(* \(#,##0\);_(* "-"??_);_(@_)</c:formatCode>
                <c:ptCount val="21"/>
                <c:pt idx="0">
                  <c:v>4325</c:v>
                </c:pt>
                <c:pt idx="1">
                  <c:v>4394</c:v>
                </c:pt>
                <c:pt idx="2">
                  <c:v>4506</c:v>
                </c:pt>
                <c:pt idx="3">
                  <c:v>4679</c:v>
                </c:pt>
                <c:pt idx="4">
                  <c:v>4535</c:v>
                </c:pt>
                <c:pt idx="5">
                  <c:v>4230</c:v>
                </c:pt>
                <c:pt idx="6">
                  <c:v>4360</c:v>
                </c:pt>
                <c:pt idx="7">
                  <c:v>4485</c:v>
                </c:pt>
                <c:pt idx="8">
                  <c:v>4298</c:v>
                </c:pt>
                <c:pt idx="9">
                  <c:v>3942</c:v>
                </c:pt>
                <c:pt idx="10">
                  <c:v>4192</c:v>
                </c:pt>
                <c:pt idx="11">
                  <c:v>4248</c:v>
                </c:pt>
                <c:pt idx="12">
                  <c:v>4504</c:v>
                </c:pt>
                <c:pt idx="13">
                  <c:v>4192</c:v>
                </c:pt>
                <c:pt idx="14">
                  <c:v>4246</c:v>
                </c:pt>
                <c:pt idx="15">
                  <c:v>4153</c:v>
                </c:pt>
                <c:pt idx="16">
                  <c:v>4311</c:v>
                </c:pt>
                <c:pt idx="17">
                  <c:v>4068</c:v>
                </c:pt>
                <c:pt idx="18">
                  <c:v>3608</c:v>
                </c:pt>
                <c:pt idx="19">
                  <c:v>3775</c:v>
                </c:pt>
                <c:pt idx="20">
                  <c:v>3851</c:v>
                </c:pt>
              </c:numCache>
            </c:numRef>
          </c:val>
          <c:extLst>
            <c:ext xmlns:c16="http://schemas.microsoft.com/office/drawing/2014/chart" uri="{C3380CC4-5D6E-409C-BE32-E72D297353CC}">
              <c16:uniqueId val="{00000000-E33C-F64D-B7E9-9EED0624778B}"/>
            </c:ext>
          </c:extLst>
        </c:ser>
        <c:ser>
          <c:idx val="0"/>
          <c:order val="1"/>
          <c:tx>
            <c:strRef>
              <c:f>Sheet1!$B$1</c:f>
              <c:strCache>
                <c:ptCount val="1"/>
                <c:pt idx="0">
                  <c:v>SSE Leads</c:v>
                </c:pt>
              </c:strCache>
            </c:strRef>
          </c:tx>
          <c:spPr>
            <a:solidFill>
              <a:schemeClr val="accent1"/>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Sheet1!$B$2:$B$22</c:f>
              <c:numCache>
                <c:formatCode>_(* #,##0_);_(* \(#,##0\);_(* "-"??_);_(@_)</c:formatCode>
                <c:ptCount val="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formatCode="General">
                  <c:v>353</c:v>
                </c:pt>
                <c:pt idx="15" formatCode="General">
                  <c:v>414</c:v>
                </c:pt>
                <c:pt idx="16" formatCode="General">
                  <c:v>385</c:v>
                </c:pt>
                <c:pt idx="17" formatCode="General">
                  <c:v>338</c:v>
                </c:pt>
                <c:pt idx="18" formatCode="General">
                  <c:v>554</c:v>
                </c:pt>
                <c:pt idx="19">
                  <c:v>758</c:v>
                </c:pt>
                <c:pt idx="20">
                  <c:v>775</c:v>
                </c:pt>
              </c:numCache>
            </c:numRef>
          </c:val>
          <c:extLst>
            <c:ext xmlns:c16="http://schemas.microsoft.com/office/drawing/2014/chart" uri="{C3380CC4-5D6E-409C-BE32-E72D297353CC}">
              <c16:uniqueId val="{00000001-E33C-F64D-B7E9-9EED0624778B}"/>
            </c:ext>
          </c:extLst>
        </c:ser>
        <c:dLbls>
          <c:showLegendKey val="0"/>
          <c:showVal val="0"/>
          <c:showCatName val="0"/>
          <c:showSerName val="0"/>
          <c:showPercent val="0"/>
          <c:showBubbleSize val="0"/>
        </c:dLbls>
        <c:axId val="793994959"/>
        <c:axId val="755828287"/>
      </c:areaChart>
      <c:dateAx>
        <c:axId val="793994959"/>
        <c:scaling>
          <c:orientation val="minMax"/>
        </c:scaling>
        <c:delete val="0"/>
        <c:axPos val="b"/>
        <c:numFmt formatCode="[$-409]d\-mmm;@"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755828287"/>
        <c:crosses val="autoZero"/>
        <c:auto val="1"/>
        <c:lblOffset val="100"/>
        <c:baseTimeUnit val="days"/>
        <c:majorUnit val="14"/>
        <c:majorTimeUnit val="days"/>
      </c:dateAx>
      <c:valAx>
        <c:axId val="755828287"/>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93994959"/>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a:solidFill>
                  <a:schemeClr val="tx1"/>
                </a:solidFill>
              </a:rPr>
              <a:t>BYO Completes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1"/>
          <c:order val="0"/>
          <c:tx>
            <c:strRef>
              <c:f>Sheet1!$C$1</c:f>
              <c:strCache>
                <c:ptCount val="1"/>
                <c:pt idx="0">
                  <c:v>All BYO Completes (Excl. SSE)</c:v>
                </c:pt>
              </c:strCache>
            </c:strRef>
          </c:tx>
          <c:spPr>
            <a:solidFill>
              <a:schemeClr val="accent2">
                <a:lumMod val="40000"/>
                <a:lumOff val="60000"/>
              </a:schemeClr>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Sheet1!$C$2:$C$22</c:f>
              <c:numCache>
                <c:formatCode>_(* #,##0_);_(* \(#,##0\);_(* "-"??_);_(@_)</c:formatCode>
                <c:ptCount val="21"/>
                <c:pt idx="0">
                  <c:v>161171</c:v>
                </c:pt>
                <c:pt idx="1">
                  <c:v>180490</c:v>
                </c:pt>
                <c:pt idx="2">
                  <c:v>179774</c:v>
                </c:pt>
                <c:pt idx="3">
                  <c:v>186796</c:v>
                </c:pt>
                <c:pt idx="4">
                  <c:v>179633</c:v>
                </c:pt>
                <c:pt idx="5">
                  <c:v>184914</c:v>
                </c:pt>
                <c:pt idx="6">
                  <c:v>186237</c:v>
                </c:pt>
                <c:pt idx="7">
                  <c:v>177155</c:v>
                </c:pt>
                <c:pt idx="8">
                  <c:v>183152</c:v>
                </c:pt>
                <c:pt idx="9">
                  <c:v>177292</c:v>
                </c:pt>
                <c:pt idx="10">
                  <c:v>179433</c:v>
                </c:pt>
                <c:pt idx="11">
                  <c:v>182586</c:v>
                </c:pt>
                <c:pt idx="12">
                  <c:v>177731</c:v>
                </c:pt>
                <c:pt idx="13">
                  <c:v>173306</c:v>
                </c:pt>
                <c:pt idx="14">
                  <c:v>181532</c:v>
                </c:pt>
                <c:pt idx="15">
                  <c:v>193174</c:v>
                </c:pt>
                <c:pt idx="16">
                  <c:v>193502</c:v>
                </c:pt>
                <c:pt idx="17">
                  <c:v>178855</c:v>
                </c:pt>
                <c:pt idx="18">
                  <c:v>168277</c:v>
                </c:pt>
                <c:pt idx="19">
                  <c:v>170427</c:v>
                </c:pt>
                <c:pt idx="20">
                  <c:v>173639</c:v>
                </c:pt>
              </c:numCache>
            </c:numRef>
          </c:val>
          <c:extLst>
            <c:ext xmlns:c16="http://schemas.microsoft.com/office/drawing/2014/chart" uri="{C3380CC4-5D6E-409C-BE32-E72D297353CC}">
              <c16:uniqueId val="{00000000-A45A-8749-8233-2205EAEF2A75}"/>
            </c:ext>
          </c:extLst>
        </c:ser>
        <c:ser>
          <c:idx val="0"/>
          <c:order val="1"/>
          <c:tx>
            <c:strRef>
              <c:f>Sheet1!$B$1</c:f>
              <c:strCache>
                <c:ptCount val="1"/>
                <c:pt idx="0">
                  <c:v>SSE BYO Completes</c:v>
                </c:pt>
              </c:strCache>
            </c:strRef>
          </c:tx>
          <c:spPr>
            <a:solidFill>
              <a:schemeClr val="accent1"/>
            </a:solidFill>
            <a:ln>
              <a:noFill/>
            </a:ln>
            <a:effectLst/>
          </c:spPr>
          <c:cat>
            <c:numRef>
              <c:f>Sheet1!$A$2:$A$22</c:f>
              <c:numCache>
                <c:formatCode>m/d/yy</c:formatCode>
                <c:ptCount val="21"/>
                <c:pt idx="0">
                  <c:v>45382</c:v>
                </c:pt>
                <c:pt idx="1">
                  <c:v>45389</c:v>
                </c:pt>
                <c:pt idx="2">
                  <c:v>45396</c:v>
                </c:pt>
                <c:pt idx="3">
                  <c:v>45403</c:v>
                </c:pt>
                <c:pt idx="4">
                  <c:v>45410</c:v>
                </c:pt>
                <c:pt idx="5">
                  <c:v>45417</c:v>
                </c:pt>
                <c:pt idx="6">
                  <c:v>45424</c:v>
                </c:pt>
                <c:pt idx="7">
                  <c:v>45431</c:v>
                </c:pt>
                <c:pt idx="8">
                  <c:v>45438</c:v>
                </c:pt>
                <c:pt idx="9">
                  <c:v>45445</c:v>
                </c:pt>
                <c:pt idx="10">
                  <c:v>45452</c:v>
                </c:pt>
                <c:pt idx="11">
                  <c:v>45459</c:v>
                </c:pt>
                <c:pt idx="12">
                  <c:v>45466</c:v>
                </c:pt>
                <c:pt idx="13">
                  <c:v>45473</c:v>
                </c:pt>
                <c:pt idx="14">
                  <c:v>45480</c:v>
                </c:pt>
                <c:pt idx="15">
                  <c:v>45487</c:v>
                </c:pt>
                <c:pt idx="16">
                  <c:v>45494</c:v>
                </c:pt>
                <c:pt idx="17">
                  <c:v>45501</c:v>
                </c:pt>
                <c:pt idx="18">
                  <c:v>45508</c:v>
                </c:pt>
                <c:pt idx="19">
                  <c:v>45515</c:v>
                </c:pt>
                <c:pt idx="20">
                  <c:v>45522</c:v>
                </c:pt>
              </c:numCache>
            </c:numRef>
          </c:cat>
          <c:val>
            <c:numRef>
              <c:f>Sheet1!$B$2:$B$22</c:f>
              <c:numCache>
                <c:formatCode>_(* #,##0_);_(* \(#,##0\);_(* "-"??_);_(@_)</c:formatCode>
                <c:ptCount val="21"/>
                <c:pt idx="0">
                  <c:v>0</c:v>
                </c:pt>
                <c:pt idx="1">
                  <c:v>0</c:v>
                </c:pt>
                <c:pt idx="2">
                  <c:v>0</c:v>
                </c:pt>
                <c:pt idx="3">
                  <c:v>0</c:v>
                </c:pt>
                <c:pt idx="4">
                  <c:v>0</c:v>
                </c:pt>
                <c:pt idx="5">
                  <c:v>0</c:v>
                </c:pt>
                <c:pt idx="6">
                  <c:v>0</c:v>
                </c:pt>
                <c:pt idx="7">
                  <c:v>0</c:v>
                </c:pt>
                <c:pt idx="8">
                  <c:v>0</c:v>
                </c:pt>
                <c:pt idx="9">
                  <c:v>0</c:v>
                </c:pt>
                <c:pt idx="10">
                  <c:v>0</c:v>
                </c:pt>
                <c:pt idx="11">
                  <c:v>0</c:v>
                </c:pt>
                <c:pt idx="12">
                  <c:v>0</c:v>
                </c:pt>
                <c:pt idx="14">
                  <c:v>13249</c:v>
                </c:pt>
                <c:pt idx="15">
                  <c:v>12854</c:v>
                </c:pt>
                <c:pt idx="16">
                  <c:v>12843</c:v>
                </c:pt>
                <c:pt idx="17">
                  <c:v>11907</c:v>
                </c:pt>
                <c:pt idx="18">
                  <c:v>24936</c:v>
                </c:pt>
                <c:pt idx="19">
                  <c:v>32884</c:v>
                </c:pt>
                <c:pt idx="20">
                  <c:v>35214</c:v>
                </c:pt>
              </c:numCache>
            </c:numRef>
          </c:val>
          <c:extLst>
            <c:ext xmlns:c16="http://schemas.microsoft.com/office/drawing/2014/chart" uri="{C3380CC4-5D6E-409C-BE32-E72D297353CC}">
              <c16:uniqueId val="{00000001-A45A-8749-8233-2205EAEF2A75}"/>
            </c:ext>
          </c:extLst>
        </c:ser>
        <c:dLbls>
          <c:showLegendKey val="0"/>
          <c:showVal val="0"/>
          <c:showCatName val="0"/>
          <c:showSerName val="0"/>
          <c:showPercent val="0"/>
          <c:showBubbleSize val="0"/>
        </c:dLbls>
        <c:axId val="793994959"/>
        <c:axId val="755828287"/>
      </c:areaChart>
      <c:dateAx>
        <c:axId val="793994959"/>
        <c:scaling>
          <c:orientation val="minMax"/>
        </c:scaling>
        <c:delete val="0"/>
        <c:axPos val="b"/>
        <c:numFmt formatCode="[$-409]d\-mmm;@"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755828287"/>
        <c:crosses val="autoZero"/>
        <c:auto val="1"/>
        <c:lblOffset val="100"/>
        <c:baseTimeUnit val="days"/>
        <c:majorUnit val="14"/>
        <c:majorTimeUnit val="days"/>
      </c:dateAx>
      <c:valAx>
        <c:axId val="755828287"/>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93994959"/>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8EC668-1883-C4CB-0FB5-0802D4DB8F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EA77C7-EC74-CB4B-9C4D-95760545F2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C6B02-C719-6343-BEF7-CD842CE8ACAA}" type="datetimeFigureOut">
              <a:rPr lang="en-US" smtClean="0"/>
              <a:t>8/29/24</a:t>
            </a:fld>
            <a:endParaRPr lang="en-US"/>
          </a:p>
        </p:txBody>
      </p:sp>
      <p:sp>
        <p:nvSpPr>
          <p:cNvPr id="4" name="Footer Placeholder 3">
            <a:extLst>
              <a:ext uri="{FF2B5EF4-FFF2-40B4-BE49-F238E27FC236}">
                <a16:creationId xmlns:a16="http://schemas.microsoft.com/office/drawing/2014/main" id="{64B5D532-E8D4-E14F-351F-D7B45771B3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94BE1F-E4DB-225C-A2B3-6DA2C2F12A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D13E8E-12C7-0F49-8916-52F71E4BC33F}" type="slidenum">
              <a:rPr lang="en-US" smtClean="0"/>
              <a:t>‹#›</a:t>
            </a:fld>
            <a:endParaRPr lang="en-US"/>
          </a:p>
        </p:txBody>
      </p:sp>
    </p:spTree>
    <p:extLst>
      <p:ext uri="{BB962C8B-B14F-4D97-AF65-F5344CB8AC3E}">
        <p14:creationId xmlns:p14="http://schemas.microsoft.com/office/powerpoint/2010/main" val="3017758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BMWTypeNext Regular"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BMWTypeNext Regular" pitchFamily="2" charset="0"/>
              </a:defRPr>
            </a:lvl1pPr>
          </a:lstStyle>
          <a:p>
            <a:fld id="{7DFDB7C2-2DE5-49AB-ADA2-D811F06C205E}" type="datetimeFigureOut">
              <a:rPr lang="en-US" smtClean="0"/>
              <a:pPr/>
              <a:t>8/29/24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BMWTypeNext Regular"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BMWTypeNext Regular" pitchFamily="2" charset="0"/>
              </a:defRPr>
            </a:lvl1pPr>
          </a:lstStyle>
          <a:p>
            <a:fld id="{BBA93C16-B7C2-4748-A37B-26807EA903C8}" type="slidenum">
              <a:rPr lang="en-US" smtClean="0"/>
              <a:pPr/>
              <a:t>‹#›</a:t>
            </a:fld>
            <a:endParaRPr lang="en-US"/>
          </a:p>
        </p:txBody>
      </p:sp>
    </p:spTree>
    <p:extLst>
      <p:ext uri="{BB962C8B-B14F-4D97-AF65-F5344CB8AC3E}">
        <p14:creationId xmlns:p14="http://schemas.microsoft.com/office/powerpoint/2010/main" val="223619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BMWTypeNext Regular" pitchFamily="2" charset="0"/>
        <a:ea typeface="+mn-ea"/>
        <a:cs typeface="+mn-cs"/>
      </a:defRPr>
    </a:lvl1pPr>
    <a:lvl2pPr marL="457200" algn="l" defTabSz="914400" rtl="0" eaLnBrk="1" latinLnBrk="0" hangingPunct="1">
      <a:defRPr sz="1200" b="0" i="0" kern="1200">
        <a:solidFill>
          <a:schemeClr val="tx1"/>
        </a:solidFill>
        <a:latin typeface="BMWTypeNext Regular" pitchFamily="2" charset="0"/>
        <a:ea typeface="+mn-ea"/>
        <a:cs typeface="+mn-cs"/>
      </a:defRPr>
    </a:lvl2pPr>
    <a:lvl3pPr marL="914400" algn="l" defTabSz="914400" rtl="0" eaLnBrk="1" latinLnBrk="0" hangingPunct="1">
      <a:defRPr sz="1200" b="0" i="0" kern="1200">
        <a:solidFill>
          <a:schemeClr val="tx1"/>
        </a:solidFill>
        <a:latin typeface="BMWTypeNext Regular" pitchFamily="2" charset="0"/>
        <a:ea typeface="+mn-ea"/>
        <a:cs typeface="+mn-cs"/>
      </a:defRPr>
    </a:lvl3pPr>
    <a:lvl4pPr marL="1371600" algn="l" defTabSz="914400" rtl="0" eaLnBrk="1" latinLnBrk="0" hangingPunct="1">
      <a:defRPr sz="1200" b="0" i="0" kern="1200">
        <a:solidFill>
          <a:schemeClr val="tx1"/>
        </a:solidFill>
        <a:latin typeface="BMWTypeNext Regular" pitchFamily="2" charset="0"/>
        <a:ea typeface="+mn-ea"/>
        <a:cs typeface="+mn-cs"/>
      </a:defRPr>
    </a:lvl4pPr>
    <a:lvl5pPr marL="1828800" algn="l" defTabSz="914400" rtl="0" eaLnBrk="1" latinLnBrk="0" hangingPunct="1">
      <a:defRPr sz="1200" b="0" i="0" kern="1200">
        <a:solidFill>
          <a:schemeClr val="tx1"/>
        </a:solidFill>
        <a:latin typeface="BMWTypeNext Regular"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93C16-B7C2-4748-A37B-26807EA903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73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Consideration avg. CTR: 1.11%, IWV rate: 0.47%</a:t>
            </a:r>
          </a:p>
        </p:txBody>
      </p:sp>
      <p:sp>
        <p:nvSpPr>
          <p:cNvPr id="4" name="Slide Number Placeholder 3"/>
          <p:cNvSpPr>
            <a:spLocks noGrp="1"/>
          </p:cNvSpPr>
          <p:nvPr>
            <p:ph type="sldNum" sz="quarter" idx="5"/>
          </p:nvPr>
        </p:nvSpPr>
        <p:spPr/>
        <p:txBody>
          <a:bodyPr/>
          <a:lstStyle/>
          <a:p>
            <a:fld id="{D72DEB64-031C-42E0-B292-6D97E278DE0D}" type="slidenum">
              <a:rPr lang="de-DE" smtClean="0"/>
              <a:t>11</a:t>
            </a:fld>
            <a:endParaRPr lang="de-DE"/>
          </a:p>
        </p:txBody>
      </p:sp>
    </p:spTree>
    <p:extLst>
      <p:ext uri="{BB962C8B-B14F-4D97-AF65-F5344CB8AC3E}">
        <p14:creationId xmlns:p14="http://schemas.microsoft.com/office/powerpoint/2010/main" val="35009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2DEB64-031C-42E0-B292-6D97E278DE0D}" type="slidenum">
              <a:rPr lang="de-DE" smtClean="0"/>
              <a:t>12</a:t>
            </a:fld>
            <a:endParaRPr lang="de-DE"/>
          </a:p>
        </p:txBody>
      </p:sp>
    </p:spTree>
    <p:extLst>
      <p:ext uri="{BB962C8B-B14F-4D97-AF65-F5344CB8AC3E}">
        <p14:creationId xmlns:p14="http://schemas.microsoft.com/office/powerpoint/2010/main" val="3506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2DEB64-031C-42E0-B292-6D97E278DE0D}" type="slidenum">
              <a:rPr kumimoji="0" lang="de-DE"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59976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C92B99-9C80-4E2E-B3C4-11D1DA141C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7146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2DEB64-031C-42E0-B292-6D97E278DE0D}"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6868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UPDATES:</a:t>
            </a:r>
          </a:p>
          <a:p>
            <a:r>
              <a:rPr lang="en-US"/>
              <a:t>Creative rotation change in social: i4, ix, X3 + X3 social launch.</a:t>
            </a:r>
          </a:p>
          <a:p>
            <a:endParaRPr lang="en-US"/>
          </a:p>
        </p:txBody>
      </p:sp>
      <p:sp>
        <p:nvSpPr>
          <p:cNvPr id="4" name="Slide Number Placeholder 3"/>
          <p:cNvSpPr>
            <a:spLocks noGrp="1"/>
          </p:cNvSpPr>
          <p:nvPr>
            <p:ph type="sldNum" sz="quarter" idx="5"/>
          </p:nvPr>
        </p:nvSpPr>
        <p:spPr/>
        <p:txBody>
          <a:bodyPr/>
          <a:lstStyle/>
          <a:p>
            <a:fld id="{BBA93C16-B7C2-4748-A37B-26807EA903C8}" type="slidenum">
              <a:rPr lang="en-US" smtClean="0"/>
              <a:pPr/>
              <a:t>16</a:t>
            </a:fld>
            <a:endParaRPr lang="en-US"/>
          </a:p>
        </p:txBody>
      </p:sp>
    </p:spTree>
    <p:extLst>
      <p:ext uri="{BB962C8B-B14F-4D97-AF65-F5344CB8AC3E}">
        <p14:creationId xmlns:p14="http://schemas.microsoft.com/office/powerpoint/2010/main" val="3495255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r>
              <a:rPr lang="en-US" err="1"/>
              <a:t>zach</a:t>
            </a:r>
            <a:endParaRPr lang="en-US"/>
          </a:p>
        </p:txBody>
      </p:sp>
      <p:sp>
        <p:nvSpPr>
          <p:cNvPr id="4" name="Slide Number Placeholder 3"/>
          <p:cNvSpPr>
            <a:spLocks noGrp="1"/>
          </p:cNvSpPr>
          <p:nvPr>
            <p:ph type="sldNum" sz="quarter" idx="5"/>
          </p:nvPr>
        </p:nvSpPr>
        <p:spPr/>
        <p:txBody>
          <a:bodyPr/>
          <a:lstStyle/>
          <a:p>
            <a:fld id="{D72DEB64-031C-42E0-B292-6D97E278DE0D}" type="slidenum">
              <a:rPr lang="de-DE" smtClean="0"/>
              <a:t>17</a:t>
            </a:fld>
            <a:endParaRPr lang="de-DE"/>
          </a:p>
        </p:txBody>
      </p:sp>
    </p:spTree>
    <p:extLst>
      <p:ext uri="{BB962C8B-B14F-4D97-AF65-F5344CB8AC3E}">
        <p14:creationId xmlns:p14="http://schemas.microsoft.com/office/powerpoint/2010/main" val="2290488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7A725A-9256-4EC5-8CDB-4CC5D97770DD}" type="slidenum">
              <a:rPr kumimoji="0" lang="de-DE" sz="1200" b="0" i="0" u="none" strike="noStrike" kern="1200" cap="none" spc="0" normalizeH="0" baseline="0" noProof="0" smtClean="0">
                <a:ln>
                  <a:noFill/>
                </a:ln>
                <a:solidFill>
                  <a:prstClr val="black"/>
                </a:solidFill>
                <a:effectLst/>
                <a:uLnTx/>
                <a:uFillTx/>
                <a:latin typeface="BMW Group"/>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BMW Group"/>
              <a:ea typeface="+mn-ea"/>
              <a:cs typeface="+mn-cs"/>
            </a:endParaRPr>
          </a:p>
        </p:txBody>
      </p:sp>
    </p:spTree>
    <p:extLst>
      <p:ext uri="{BB962C8B-B14F-4D97-AF65-F5344CB8AC3E}">
        <p14:creationId xmlns:p14="http://schemas.microsoft.com/office/powerpoint/2010/main" val="689571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a:effectLs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F46C3-D6C1-3143-937C-3B0562882C0D}" type="slidenum">
              <a:rPr kumimoji="0" lang="en-US" sz="1200" b="0" i="0" u="none" strike="noStrike" kern="1200" cap="none" spc="0" normalizeH="0" baseline="0" noProof="0" smtClean="0">
                <a:ln>
                  <a:noFill/>
                </a:ln>
                <a:solidFill>
                  <a:prstClr val="black"/>
                </a:solidFill>
                <a:effectLst/>
                <a:uLnTx/>
                <a:uFillTx/>
                <a:latin typeface="BMWTypeNext Regular"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BMWTypeNext Regular" pitchFamily="2" charset="0"/>
              <a:ea typeface="+mn-ea"/>
              <a:cs typeface="+mn-cs"/>
            </a:endParaRPr>
          </a:p>
        </p:txBody>
      </p:sp>
    </p:spTree>
    <p:extLst>
      <p:ext uri="{BB962C8B-B14F-4D97-AF65-F5344CB8AC3E}">
        <p14:creationId xmlns:p14="http://schemas.microsoft.com/office/powerpoint/2010/main" val="94033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Projections are from the month ahead lead projections dashboard and are not campaign specific.</a:t>
            </a:r>
          </a:p>
          <a:p>
            <a:r>
              <a:rPr lang="en-US"/>
              <a:t>i4 Leads: Slight MoM decrease in Leads, with Natural Search and Direct driving decreased Lead Rates, with Homepage entry seeing increased i4 Leads but at a lower rate. Incremental budget for i4 in June.</a:t>
            </a:r>
          </a:p>
          <a:p>
            <a:r>
              <a:rPr lang="en-US" err="1"/>
              <a:t>iX</a:t>
            </a:r>
            <a:r>
              <a:rPr lang="en-US"/>
              <a:t> Leads: MoM increase in Leads driven by Paid Search, Paid Social and Direct Entry. Much of the T2 Traffic for SSE is driving to the </a:t>
            </a:r>
            <a:r>
              <a:rPr lang="en-US" err="1"/>
              <a:t>iX</a:t>
            </a:r>
            <a:r>
              <a:rPr lang="en-US"/>
              <a:t> PDP, where Lead Rate is very low. Working with media team to improve conversion going forward. </a:t>
            </a:r>
          </a:p>
        </p:txBody>
      </p:sp>
    </p:spTree>
    <p:extLst>
      <p:ext uri="{BB962C8B-B14F-4D97-AF65-F5344CB8AC3E}">
        <p14:creationId xmlns:p14="http://schemas.microsoft.com/office/powerpoint/2010/main" val="198294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93C16-B7C2-4748-A37B-26807EA903C8}" type="slidenum">
              <a:rPr kumimoji="0" lang="en-US" sz="1200" b="0" i="0" u="none" strike="noStrike" kern="1200" cap="none" spc="0" normalizeH="0" baseline="0" noProof="0" smtClean="0">
                <a:ln>
                  <a:noFill/>
                </a:ln>
                <a:solidFill>
                  <a:prstClr val="black"/>
                </a:solidFill>
                <a:effectLst/>
                <a:uLnTx/>
                <a:uFillTx/>
                <a:latin typeface="BMWTypeNext Regular"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BMWTypeNext Regular" pitchFamily="2" charset="0"/>
              <a:ea typeface="+mn-ea"/>
              <a:cs typeface="+mn-cs"/>
            </a:endParaRPr>
          </a:p>
        </p:txBody>
      </p:sp>
    </p:spTree>
    <p:extLst>
      <p:ext uri="{BB962C8B-B14F-4D97-AF65-F5344CB8AC3E}">
        <p14:creationId xmlns:p14="http://schemas.microsoft.com/office/powerpoint/2010/main" val="2529687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Projections are from the month ahead lead projections dashboard and are not campaign specific.</a:t>
            </a:r>
          </a:p>
          <a:p>
            <a:r>
              <a:rPr lang="en-US"/>
              <a:t>5 Series: MoM increase in 5 Series Leads driven by Paid Search and Direct traffic. </a:t>
            </a:r>
          </a:p>
          <a:p>
            <a:r>
              <a:rPr lang="en-US"/>
              <a:t>X5: MoM increase in Leads for X5 driven by Paid Search, Natural Search and Paid Social, with Homepage, PDP and BYO entry all seeing greater lead volumes MoM.</a:t>
            </a:r>
          </a:p>
        </p:txBody>
      </p:sp>
    </p:spTree>
    <p:extLst>
      <p:ext uri="{BB962C8B-B14F-4D97-AF65-F5344CB8AC3E}">
        <p14:creationId xmlns:p14="http://schemas.microsoft.com/office/powerpoint/2010/main" val="1709661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BM: SSE 23</a:t>
            </a:r>
          </a:p>
        </p:txBody>
      </p:sp>
      <p:sp>
        <p:nvSpPr>
          <p:cNvPr id="4" name="Slide Number Placeholder 3"/>
          <p:cNvSpPr>
            <a:spLocks noGrp="1"/>
          </p:cNvSpPr>
          <p:nvPr>
            <p:ph type="sldNum" sz="quarter" idx="5"/>
          </p:nvPr>
        </p:nvSpPr>
        <p:spPr/>
        <p:txBody>
          <a:bodyPr/>
          <a:lstStyle/>
          <a:p>
            <a:fld id="{AFC92B99-9C80-4E2E-B3C4-11D1DA141CD5}" type="slidenum">
              <a:rPr lang="en-US" smtClean="0"/>
              <a:t>22</a:t>
            </a:fld>
            <a:endParaRPr lang="en-US"/>
          </a:p>
        </p:txBody>
      </p:sp>
    </p:spTree>
    <p:extLst>
      <p:ext uri="{BB962C8B-B14F-4D97-AF65-F5344CB8AC3E}">
        <p14:creationId xmlns:p14="http://schemas.microsoft.com/office/powerpoint/2010/main" val="2327449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BMWUSA Historical Share of Leads by Model</a:t>
            </a:r>
          </a:p>
          <a:p>
            <a:r>
              <a:rPr lang="en-US"/>
              <a:t>i4: 42%</a:t>
            </a:r>
          </a:p>
          <a:p>
            <a:r>
              <a:rPr lang="en-US" err="1"/>
              <a:t>iX</a:t>
            </a:r>
            <a:r>
              <a:rPr lang="en-US"/>
              <a:t>: 35%</a:t>
            </a:r>
          </a:p>
          <a:p>
            <a:r>
              <a:rPr lang="en-US"/>
              <a:t>5 Series: 21%</a:t>
            </a:r>
          </a:p>
          <a:p>
            <a:r>
              <a:rPr lang="en-US"/>
              <a:t>X5: 32%</a:t>
            </a:r>
          </a:p>
        </p:txBody>
      </p:sp>
      <p:sp>
        <p:nvSpPr>
          <p:cNvPr id="4" name="Slide Number Placeholder 3"/>
          <p:cNvSpPr>
            <a:spLocks noGrp="1"/>
          </p:cNvSpPr>
          <p:nvPr>
            <p:ph type="sldNum" sz="quarter" idx="5"/>
          </p:nvPr>
        </p:nvSpPr>
        <p:spPr/>
        <p:txBody>
          <a:bodyPr/>
          <a:lstStyle/>
          <a:p>
            <a:fld id="{BBA93C16-B7C2-4748-A37B-26807EA903C8}" type="slidenum">
              <a:rPr lang="en-US" smtClean="0"/>
              <a:pPr/>
              <a:t>23</a:t>
            </a:fld>
            <a:endParaRPr lang="en-US"/>
          </a:p>
        </p:txBody>
      </p:sp>
    </p:spTree>
    <p:extLst>
      <p:ext uri="{BB962C8B-B14F-4D97-AF65-F5344CB8AC3E}">
        <p14:creationId xmlns:p14="http://schemas.microsoft.com/office/powerpoint/2010/main" val="2827580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2DEB64-031C-42E0-B292-6D97E278DE0D}" type="slidenum">
              <a:rPr kumimoji="0" lang="de-DE"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e-DE"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380494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2DEB64-031C-42E0-B292-6D97E278DE0D}" type="slidenum">
              <a:rPr kumimoji="0" lang="de-DE"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06281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of our spots do different things. One tells a good story with a memorable character, while the other showcases product. So they work well together.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 COMPLEMENTARY COMBINATION: STORY AND PRODUCT</a:t>
            </a:r>
          </a:p>
          <a:p>
            <a:endParaRPr lang="en-US"/>
          </a:p>
        </p:txBody>
      </p:sp>
      <p:sp>
        <p:nvSpPr>
          <p:cNvPr id="4" name="Slide Number Placeholder 3"/>
          <p:cNvSpPr>
            <a:spLocks noGrp="1"/>
          </p:cNvSpPr>
          <p:nvPr>
            <p:ph type="sldNum" sz="quarter" idx="5"/>
          </p:nvPr>
        </p:nvSpPr>
        <p:spPr/>
        <p:txBody>
          <a:bodyPr/>
          <a:lstStyle/>
          <a:p>
            <a:fld id="{BBA93C16-B7C2-4748-A37B-26807EA903C8}" type="slidenum">
              <a:rPr lang="en-US" smtClean="0"/>
              <a:pPr/>
              <a:t>29</a:t>
            </a:fld>
            <a:endParaRPr lang="en-US"/>
          </a:p>
        </p:txBody>
      </p:sp>
    </p:spTree>
    <p:extLst>
      <p:ext uri="{BB962C8B-B14F-4D97-AF65-F5344CB8AC3E}">
        <p14:creationId xmlns:p14="http://schemas.microsoft.com/office/powerpoint/2010/main" val="283307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dafe62aee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dafe62aee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bd9ef4e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ebd9ef4e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93492B61-A882-5903-4358-1B976AA208F5}"/>
            </a:ext>
          </a:extLst>
        </p:cNvPr>
        <p:cNvGrpSpPr/>
        <p:nvPr/>
      </p:nvGrpSpPr>
      <p:grpSpPr>
        <a:xfrm>
          <a:off x="0" y="0"/>
          <a:ext cx="0" cy="0"/>
          <a:chOff x="0" y="0"/>
          <a:chExt cx="0" cy="0"/>
        </a:xfrm>
      </p:grpSpPr>
      <p:sp>
        <p:nvSpPr>
          <p:cNvPr id="157" name="Google Shape;157;g2ebd9ef4ef3_0_0:notes">
            <a:extLst>
              <a:ext uri="{FF2B5EF4-FFF2-40B4-BE49-F238E27FC236}">
                <a16:creationId xmlns:a16="http://schemas.microsoft.com/office/drawing/2014/main" id="{8234D212-EDD1-DDC3-A8C5-506EE69809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ebd9ef4ef3_0_0:notes">
            <a:extLst>
              <a:ext uri="{FF2B5EF4-FFF2-40B4-BE49-F238E27FC236}">
                <a16:creationId xmlns:a16="http://schemas.microsoft.com/office/drawing/2014/main" id="{0D4DE194-9A8D-D6D1-18E4-E74306A67A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258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A4A4BE8-3617-EFFC-4F9D-C528D31443B3}"/>
            </a:ext>
          </a:extLst>
        </p:cNvPr>
        <p:cNvGrpSpPr/>
        <p:nvPr/>
      </p:nvGrpSpPr>
      <p:grpSpPr>
        <a:xfrm>
          <a:off x="0" y="0"/>
          <a:ext cx="0" cy="0"/>
          <a:chOff x="0" y="0"/>
          <a:chExt cx="0" cy="0"/>
        </a:xfrm>
      </p:grpSpPr>
      <p:sp>
        <p:nvSpPr>
          <p:cNvPr id="157" name="Google Shape;157;g2ebd9ef4ef3_0_0:notes">
            <a:extLst>
              <a:ext uri="{FF2B5EF4-FFF2-40B4-BE49-F238E27FC236}">
                <a16:creationId xmlns:a16="http://schemas.microsoft.com/office/drawing/2014/main" id="{FEB48C70-BD08-9AD0-09F8-2CCF6F2B62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ebd9ef4ef3_0_0:notes">
            <a:extLst>
              <a:ext uri="{FF2B5EF4-FFF2-40B4-BE49-F238E27FC236}">
                <a16:creationId xmlns:a16="http://schemas.microsoft.com/office/drawing/2014/main" id="{18D70340-2223-443D-7481-5CF54D033F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22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BMWUSA Historical Share of Leads by Model</a:t>
            </a:r>
          </a:p>
          <a:p>
            <a:r>
              <a:rPr lang="en-US"/>
              <a:t>i4: 42%</a:t>
            </a:r>
          </a:p>
          <a:p>
            <a:r>
              <a:rPr lang="en-US" err="1"/>
              <a:t>iX</a:t>
            </a:r>
            <a:r>
              <a:rPr lang="en-US"/>
              <a:t>: 35%</a:t>
            </a:r>
          </a:p>
          <a:p>
            <a:r>
              <a:rPr lang="en-US"/>
              <a:t>5 Series: 21%</a:t>
            </a:r>
          </a:p>
          <a:p>
            <a:r>
              <a:rPr lang="en-US"/>
              <a:t>X5: 32%</a:t>
            </a:r>
          </a:p>
        </p:txBody>
      </p:sp>
      <p:sp>
        <p:nvSpPr>
          <p:cNvPr id="4" name="Slide Number Placeholder 3"/>
          <p:cNvSpPr>
            <a:spLocks noGrp="1"/>
          </p:cNvSpPr>
          <p:nvPr>
            <p:ph type="sldNum" sz="quarter" idx="5"/>
          </p:nvPr>
        </p:nvSpPr>
        <p:spPr/>
        <p:txBody>
          <a:bodyPr/>
          <a:lstStyle/>
          <a:p>
            <a:fld id="{BBA93C16-B7C2-4748-A37B-26807EA903C8}" type="slidenum">
              <a:rPr lang="en-US" smtClean="0"/>
              <a:pPr/>
              <a:t>4</a:t>
            </a:fld>
            <a:endParaRPr lang="en-US"/>
          </a:p>
        </p:txBody>
      </p:sp>
    </p:spTree>
    <p:extLst>
      <p:ext uri="{BB962C8B-B14F-4D97-AF65-F5344CB8AC3E}">
        <p14:creationId xmlns:p14="http://schemas.microsoft.com/office/powerpoint/2010/main" val="248281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B9E4AC-D5B0-48B2-8210-005B3B112D7B}" type="slidenum">
              <a:rPr kumimoji="0" lang="en-US" sz="1200" u="none" strike="noStrike" kern="1200" cap="none" spc="0" normalizeH="0" baseline="0" noProof="0" smtClean="0">
                <a:ln>
                  <a:noFill/>
                </a:ln>
                <a:solidFill>
                  <a:prstClr val="black"/>
                </a:solidFill>
                <a:effectLst/>
                <a:uLnTx/>
                <a:uFillTx/>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u="none" strike="noStrike" kern="1200" cap="none" spc="0" normalizeH="0" baseline="0" noProof="0">
              <a:ln>
                <a:noFill/>
              </a:ln>
              <a:solidFill>
                <a:prstClr val="black"/>
              </a:solidFill>
              <a:effectLst/>
              <a:uLnTx/>
              <a:uFillTx/>
              <a:ea typeface="+mn-ea"/>
              <a:cs typeface="Arial"/>
              <a:sym typeface="Arial"/>
            </a:endParaRPr>
          </a:p>
        </p:txBody>
      </p:sp>
    </p:spTree>
    <p:extLst>
      <p:ext uri="{BB962C8B-B14F-4D97-AF65-F5344CB8AC3E}">
        <p14:creationId xmlns:p14="http://schemas.microsoft.com/office/powerpoint/2010/main" val="2268512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B9E4AC-D5B0-48B2-8210-005B3B112D7B}" type="slidenum">
              <a:rPr kumimoji="0" lang="en-US" sz="1200" u="none" strike="noStrike" kern="1200" cap="none" spc="0" normalizeH="0" baseline="0" noProof="0" smtClean="0">
                <a:ln>
                  <a:noFill/>
                </a:ln>
                <a:solidFill>
                  <a:prstClr val="black"/>
                </a:solidFill>
                <a:effectLst/>
                <a:uLnTx/>
                <a:uFillTx/>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u="none" strike="noStrike" kern="1200" cap="none" spc="0" normalizeH="0" baseline="0" noProof="0">
              <a:ln>
                <a:noFill/>
              </a:ln>
              <a:solidFill>
                <a:prstClr val="black"/>
              </a:solidFill>
              <a:effectLst/>
              <a:uLnTx/>
              <a:uFillTx/>
              <a:ea typeface="+mn-ea"/>
              <a:cs typeface="Arial"/>
              <a:sym typeface="Arial"/>
            </a:endParaRPr>
          </a:p>
        </p:txBody>
      </p:sp>
    </p:spTree>
    <p:extLst>
      <p:ext uri="{BB962C8B-B14F-4D97-AF65-F5344CB8AC3E}">
        <p14:creationId xmlns:p14="http://schemas.microsoft.com/office/powerpoint/2010/main" val="156998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Winback</a:t>
            </a:r>
            <a:r>
              <a:rPr lang="en-US">
                <a:latin typeface="Calibri"/>
                <a:cs typeface="Calibri"/>
              </a:rPr>
              <a:t>: 75% of Click volume (2023) already achieved in 2024</a:t>
            </a:r>
          </a:p>
          <a:p>
            <a:r>
              <a:rPr lang="en-US" err="1">
                <a:latin typeface="Calibri"/>
                <a:cs typeface="Calibri"/>
              </a:rPr>
              <a:t>Winback</a:t>
            </a:r>
            <a:r>
              <a:rPr lang="en-US">
                <a:latin typeface="Calibri"/>
                <a:cs typeface="Calibri"/>
              </a:rPr>
              <a:t>: ICE CTR ~7x lower in 2024 vs. 2023</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7CD713D6-66DC-44CF-8D40-53C3FB475DA1}" type="slidenum">
              <a:rPr lang="en-US" smtClean="0"/>
              <a:t>40</a:t>
            </a:fld>
            <a:endParaRPr lang="en-US"/>
          </a:p>
        </p:txBody>
      </p:sp>
    </p:spTree>
    <p:extLst>
      <p:ext uri="{BB962C8B-B14F-4D97-AF65-F5344CB8AC3E}">
        <p14:creationId xmlns:p14="http://schemas.microsoft.com/office/powerpoint/2010/main" val="11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BM: SSE 23</a:t>
            </a:r>
          </a:p>
        </p:txBody>
      </p:sp>
      <p:sp>
        <p:nvSpPr>
          <p:cNvPr id="4" name="Slide Number Placeholder 3"/>
          <p:cNvSpPr>
            <a:spLocks noGrp="1"/>
          </p:cNvSpPr>
          <p:nvPr>
            <p:ph type="sldNum" sz="quarter" idx="5"/>
          </p:nvPr>
        </p:nvSpPr>
        <p:spPr/>
        <p:txBody>
          <a:bodyPr/>
          <a:lstStyle/>
          <a:p>
            <a:fld id="{AFC92B99-9C80-4E2E-B3C4-11D1DA141CD5}" type="slidenum">
              <a:rPr lang="en-US" smtClean="0"/>
              <a:t>5</a:t>
            </a:fld>
            <a:endParaRPr lang="en-US"/>
          </a:p>
        </p:txBody>
      </p:sp>
    </p:spTree>
    <p:extLst>
      <p:ext uri="{BB962C8B-B14F-4D97-AF65-F5344CB8AC3E}">
        <p14:creationId xmlns:p14="http://schemas.microsoft.com/office/powerpoint/2010/main" val="3571442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2DEB64-031C-42E0-B292-6D97E278DE0D}" type="slidenum">
              <a:rPr lang="de-DE" smtClean="0"/>
              <a:t>6</a:t>
            </a:fld>
            <a:endParaRPr lang="de-DE"/>
          </a:p>
        </p:txBody>
      </p:sp>
    </p:spTree>
    <p:extLst>
      <p:ext uri="{BB962C8B-B14F-4D97-AF65-F5344CB8AC3E}">
        <p14:creationId xmlns:p14="http://schemas.microsoft.com/office/powerpoint/2010/main" val="390607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spcBef>
                <a:spcPts val="0"/>
              </a:spcBef>
              <a:spcAft>
                <a:spcPts val="0"/>
              </a:spcAft>
            </a:pPr>
            <a:r>
              <a:rPr lang="en-US" sz="1800" b="1" i="0" u="none" strike="noStrike" kern="1200">
                <a:solidFill>
                  <a:srgbClr val="FFFFFF"/>
                </a:solidFill>
                <a:effectLst/>
                <a:highlight>
                  <a:srgbClr val="003399"/>
                </a:highlight>
                <a:latin typeface="BMWTypeNext Light" pitchFamily="2" charset="0"/>
              </a:rPr>
              <a:t>Tier</a:t>
            </a:r>
            <a:endParaRPr lang="en-CA" sz="1800" b="0" i="0" u="none" strike="noStrike">
              <a:effectLst/>
              <a:highlight>
                <a:srgbClr val="003399"/>
              </a:highligh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a:solidFill>
                  <a:srgbClr val="FFFFFF"/>
                </a:solidFill>
                <a:effectLst/>
                <a:highlight>
                  <a:srgbClr val="003399"/>
                </a:highlight>
                <a:latin typeface="BMWTypeNext Light" pitchFamily="2" charset="0"/>
              </a:rPr>
              <a:t>Spend</a:t>
            </a:r>
            <a:endParaRPr lang="en-CA" sz="1800" b="0" i="0" u="none" strike="noStrike">
              <a:effectLst/>
              <a:highlight>
                <a:srgbClr val="003399"/>
              </a:highligh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a:solidFill>
                  <a:srgbClr val="000000"/>
                </a:solidFill>
                <a:effectLst/>
                <a:highlight>
                  <a:srgbClr val="CBCDDE"/>
                </a:highlight>
                <a:latin typeface="BMWTypeNext Light" pitchFamily="2" charset="0"/>
              </a:rPr>
              <a:t>National (T1 + NT2)</a:t>
            </a:r>
            <a:endParaRPr lang="en-CA" sz="1800" b="0" i="0" u="none" strike="noStrike">
              <a:effectLst/>
              <a:highlight>
                <a:srgbClr val="CBCDDE"/>
              </a:highligh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a:solidFill>
                  <a:srgbClr val="000000"/>
                </a:solidFill>
                <a:effectLst/>
                <a:highlight>
                  <a:srgbClr val="CBCDDE"/>
                </a:highlight>
                <a:latin typeface="BMWTypeNext Light" pitchFamily="2" charset="0"/>
              </a:rPr>
              <a:t>$1,498,218</a:t>
            </a:r>
            <a:endParaRPr lang="en-CA" sz="1800" b="0" i="0" u="none" strike="noStrike">
              <a:effectLst/>
              <a:highlight>
                <a:srgbClr val="CBCDDE"/>
              </a:highligh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a:solidFill>
                  <a:srgbClr val="000000"/>
                </a:solidFill>
                <a:effectLst/>
                <a:highlight>
                  <a:srgbClr val="E7E8EF"/>
                </a:highlight>
                <a:latin typeface="BMWTypeNext Light" pitchFamily="2" charset="0"/>
              </a:rPr>
              <a:t>Regional (T2)</a:t>
            </a:r>
            <a:endParaRPr lang="en-CA" sz="1800" b="0" i="0" u="none" strike="noStrike">
              <a:effectLst/>
              <a:highlight>
                <a:srgbClr val="E7E8EF"/>
              </a:highligh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a:solidFill>
                  <a:srgbClr val="000000"/>
                </a:solidFill>
                <a:effectLst/>
                <a:highlight>
                  <a:srgbClr val="E7E8EF"/>
                </a:highlight>
                <a:latin typeface="BMWTypeNext Light" pitchFamily="2" charset="0"/>
              </a:rPr>
              <a:t>$318,029</a:t>
            </a:r>
            <a:endParaRPr lang="en-CA" sz="1800" b="0" i="0" u="none" strike="noStrike">
              <a:effectLst/>
              <a:highlight>
                <a:srgbClr val="E7E8EF"/>
              </a:highlight>
              <a:latin typeface="Arial" panose="020B0604020202020204" pitchFamily="34" charset="0"/>
            </a:endParaRPr>
          </a:p>
          <a:p>
            <a:endParaRPr lang="en-US"/>
          </a:p>
        </p:txBody>
      </p:sp>
    </p:spTree>
    <p:extLst>
      <p:ext uri="{BB962C8B-B14F-4D97-AF65-F5344CB8AC3E}">
        <p14:creationId xmlns:p14="http://schemas.microsoft.com/office/powerpoint/2010/main" val="2191849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Lead Rate improvement boosted by T2 Search seeing slight improvement across the site. </a:t>
            </a:r>
          </a:p>
        </p:txBody>
      </p:sp>
      <p:sp>
        <p:nvSpPr>
          <p:cNvPr id="4" name="Slide Number Placeholder 3"/>
          <p:cNvSpPr>
            <a:spLocks noGrp="1"/>
          </p:cNvSpPr>
          <p:nvPr>
            <p:ph type="sldNum" sz="quarter" idx="5"/>
          </p:nvPr>
        </p:nvSpPr>
        <p:spPr/>
        <p:txBody>
          <a:bodyPr/>
          <a:lstStyle/>
          <a:p>
            <a:fld id="{BBA93C16-B7C2-4748-A37B-26807EA903C8}" type="slidenum">
              <a:rPr lang="en-US" smtClean="0"/>
              <a:pPr/>
              <a:t>8</a:t>
            </a:fld>
            <a:endParaRPr lang="en-US"/>
          </a:p>
        </p:txBody>
      </p:sp>
    </p:spTree>
    <p:extLst>
      <p:ext uri="{BB962C8B-B14F-4D97-AF65-F5344CB8AC3E}">
        <p14:creationId xmlns:p14="http://schemas.microsoft.com/office/powerpoint/2010/main" val="208939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Lead Rate improvement boosted by T2 Search seeing slight improvement across the site. </a:t>
            </a:r>
          </a:p>
        </p:txBody>
      </p:sp>
      <p:sp>
        <p:nvSpPr>
          <p:cNvPr id="4" name="Slide Number Placeholder 3"/>
          <p:cNvSpPr>
            <a:spLocks noGrp="1"/>
          </p:cNvSpPr>
          <p:nvPr>
            <p:ph type="sldNum" sz="quarter" idx="5"/>
          </p:nvPr>
        </p:nvSpPr>
        <p:spPr/>
        <p:txBody>
          <a:bodyPr/>
          <a:lstStyle/>
          <a:p>
            <a:fld id="{BBA93C16-B7C2-4748-A37B-26807EA903C8}" type="slidenum">
              <a:rPr lang="en-US" smtClean="0"/>
              <a:pPr/>
              <a:t>9</a:t>
            </a:fld>
            <a:endParaRPr lang="en-US"/>
          </a:p>
        </p:txBody>
      </p:sp>
    </p:spTree>
    <p:extLst>
      <p:ext uri="{BB962C8B-B14F-4D97-AF65-F5344CB8AC3E}">
        <p14:creationId xmlns:p14="http://schemas.microsoft.com/office/powerpoint/2010/main" val="3946948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2DEB64-031C-42E0-B292-6D97E278DE0D}" type="slidenum">
              <a:rPr kumimoji="0" lang="de-DE"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0068896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4" Type="http://schemas.openxmlformats.org/officeDocument/2006/relationships/image" Target="../media/image4.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mage 1">
    <p:spTree>
      <p:nvGrpSpPr>
        <p:cNvPr id="1" name=""/>
        <p:cNvGrpSpPr/>
        <p:nvPr/>
      </p:nvGrpSpPr>
      <p:grpSpPr>
        <a:xfrm>
          <a:off x="0" y="0"/>
          <a:ext cx="0" cy="0"/>
          <a:chOff x="0" y="0"/>
          <a:chExt cx="0" cy="0"/>
        </a:xfrm>
      </p:grpSpPr>
      <p:sp>
        <p:nvSpPr>
          <p:cNvPr id="9" name="Bildplatzhalter 8"/>
          <p:cNvSpPr>
            <a:spLocks noGrp="1"/>
          </p:cNvSpPr>
          <p:nvPr>
            <p:ph type="pic" sz="quarter" idx="10" hasCustomPrompt="1"/>
          </p:nvPr>
        </p:nvSpPr>
        <p:spPr>
          <a:xfrm>
            <a:off x="0" y="0"/>
            <a:ext cx="12192000" cy="6858000"/>
          </a:xfrm>
          <a:blipFill>
            <a:blip r:embed="rId2"/>
            <a:stretch>
              <a:fillRect/>
            </a:stretch>
          </a:blipFill>
        </p:spPr>
        <p:txBody>
          <a:bodyPr tIns="720000" anchor="ctr"/>
          <a:lstStyle>
            <a:lvl1pPr marL="0" indent="0" algn="ctr">
              <a:buNone/>
              <a:defRPr>
                <a:solidFill>
                  <a:schemeClr val="bg1"/>
                </a:solidFill>
              </a:defRPr>
            </a:lvl1pPr>
          </a:lstStyle>
          <a:p>
            <a:r>
              <a:rPr lang="en-US"/>
              <a:t>Change image by clicking on symbol.</a:t>
            </a:r>
            <a:endParaRPr lang="en-GB" noProof="0"/>
          </a:p>
        </p:txBody>
      </p:sp>
    </p:spTree>
    <p:extLst>
      <p:ext uri="{BB962C8B-B14F-4D97-AF65-F5344CB8AC3E}">
        <p14:creationId xmlns:p14="http://schemas.microsoft.com/office/powerpoint/2010/main" val="895351913"/>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397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mages + copies">
    <p:spTree>
      <p:nvGrpSpPr>
        <p:cNvPr id="1" name=""/>
        <p:cNvGrpSpPr/>
        <p:nvPr/>
      </p:nvGrpSpPr>
      <p:grpSpPr>
        <a:xfrm>
          <a:off x="0" y="0"/>
          <a:ext cx="0" cy="0"/>
          <a:chOff x="0" y="0"/>
          <a:chExt cx="0" cy="0"/>
        </a:xfrm>
      </p:grpSpPr>
      <p:sp>
        <p:nvSpPr>
          <p:cNvPr id="15" name="Rechteck 14"/>
          <p:cNvSpPr/>
          <p:nvPr userDrawn="1"/>
        </p:nvSpPr>
        <p:spPr>
          <a:xfrm>
            <a:off x="4276725" y="3357563"/>
            <a:ext cx="3633787"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6" name="Rechteck 15"/>
          <p:cNvSpPr/>
          <p:nvPr userDrawn="1"/>
        </p:nvSpPr>
        <p:spPr>
          <a:xfrm>
            <a:off x="431800" y="3357563"/>
            <a:ext cx="3633788"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7" name="Rechteck 16"/>
          <p:cNvSpPr/>
          <p:nvPr userDrawn="1"/>
        </p:nvSpPr>
        <p:spPr>
          <a:xfrm>
            <a:off x="8123238" y="3357563"/>
            <a:ext cx="3635375"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3357563"/>
            <a:ext cx="3633533" cy="29511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0" y="1484313"/>
            <a:ext cx="3633788"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1" name="Content Placeholder 2"/>
          <p:cNvSpPr>
            <a:spLocks noGrp="1"/>
          </p:cNvSpPr>
          <p:nvPr>
            <p:ph idx="13" hasCustomPrompt="1"/>
          </p:nvPr>
        </p:nvSpPr>
        <p:spPr>
          <a:xfrm>
            <a:off x="8123238" y="3358913"/>
            <a:ext cx="3635375" cy="294981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Bildplatzhalter 8"/>
          <p:cNvSpPr>
            <a:spLocks noGrp="1"/>
          </p:cNvSpPr>
          <p:nvPr>
            <p:ph type="pic" sz="quarter" idx="14" hasCustomPrompt="1"/>
          </p:nvPr>
        </p:nvSpPr>
        <p:spPr>
          <a:xfrm>
            <a:off x="8123238" y="1485663"/>
            <a:ext cx="3635375"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3" name="Content Placeholder 2"/>
          <p:cNvSpPr>
            <a:spLocks noGrp="1"/>
          </p:cNvSpPr>
          <p:nvPr>
            <p:ph idx="15" hasCustomPrompt="1"/>
          </p:nvPr>
        </p:nvSpPr>
        <p:spPr>
          <a:xfrm>
            <a:off x="4276725" y="3357563"/>
            <a:ext cx="3633787" cy="29511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4" name="Bildplatzhalter 8"/>
          <p:cNvSpPr>
            <a:spLocks noGrp="1"/>
          </p:cNvSpPr>
          <p:nvPr>
            <p:ph type="pic" sz="quarter" idx="16" hasCustomPrompt="1"/>
          </p:nvPr>
        </p:nvSpPr>
        <p:spPr>
          <a:xfrm>
            <a:off x="4276725" y="1484313"/>
            <a:ext cx="3633788"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Tree>
    <p:extLst>
      <p:ext uri="{BB962C8B-B14F-4D97-AF65-F5344CB8AC3E}">
        <p14:creationId xmlns:p14="http://schemas.microsoft.com/office/powerpoint/2010/main" val="422044661"/>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guide id="3" pos="2561" userDrawn="1">
          <p15:clr>
            <a:srgbClr val="FBAE40"/>
          </p15:clr>
        </p15:guide>
        <p15:guide id="4" pos="2694" userDrawn="1">
          <p15:clr>
            <a:srgbClr val="FBAE40"/>
          </p15:clr>
        </p15:guide>
        <p15:guide id="5" orient="horz" pos="1979" userDrawn="1">
          <p15:clr>
            <a:srgbClr val="FBAE40"/>
          </p15:clr>
        </p15:guide>
        <p15:guide id="6" orient="horz" pos="2115" userDrawn="1">
          <p15:clr>
            <a:srgbClr val="FBAE40"/>
          </p15:clr>
        </p15:guide>
        <p15:guide id="7" pos="4983" userDrawn="1">
          <p15:clr>
            <a:srgbClr val="FBAE40"/>
          </p15:clr>
        </p15:guide>
        <p15:guide id="8" pos="511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3638930"/>
            <a:ext cx="55562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3638928"/>
            <a:ext cx="55546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9" name="Bildplatzhalter 8"/>
          <p:cNvSpPr>
            <a:spLocks noGrp="1"/>
          </p:cNvSpPr>
          <p:nvPr>
            <p:ph type="pic" sz="quarter" idx="10" hasCustomPrompt="1"/>
          </p:nvPr>
        </p:nvSpPr>
        <p:spPr>
          <a:xfrm>
            <a:off x="431800" y="1484314"/>
            <a:ext cx="5556250" cy="208687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0" name="Bildplatzhalter 8"/>
          <p:cNvSpPr>
            <a:spLocks noGrp="1"/>
          </p:cNvSpPr>
          <p:nvPr>
            <p:ph type="pic" sz="quarter" idx="14" hasCustomPrompt="1"/>
          </p:nvPr>
        </p:nvSpPr>
        <p:spPr>
          <a:xfrm>
            <a:off x="6203950" y="1484313"/>
            <a:ext cx="5554663" cy="208687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1" name="Content Placeholder 2"/>
          <p:cNvSpPr>
            <a:spLocks noGrp="1"/>
          </p:cNvSpPr>
          <p:nvPr>
            <p:ph idx="15" hasCustomPrompt="1"/>
          </p:nvPr>
        </p:nvSpPr>
        <p:spPr>
          <a:xfrm>
            <a:off x="431800" y="6159415"/>
            <a:ext cx="55562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2" name="Content Placeholder 2"/>
          <p:cNvSpPr>
            <a:spLocks noGrp="1"/>
          </p:cNvSpPr>
          <p:nvPr>
            <p:ph idx="16" hasCustomPrompt="1"/>
          </p:nvPr>
        </p:nvSpPr>
        <p:spPr>
          <a:xfrm>
            <a:off x="6203950" y="6159415"/>
            <a:ext cx="55546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3" name="Bildplatzhalter 8"/>
          <p:cNvSpPr>
            <a:spLocks noGrp="1"/>
          </p:cNvSpPr>
          <p:nvPr>
            <p:ph type="pic" sz="quarter" idx="17" hasCustomPrompt="1"/>
          </p:nvPr>
        </p:nvSpPr>
        <p:spPr>
          <a:xfrm>
            <a:off x="431800" y="4005263"/>
            <a:ext cx="5556250" cy="20864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4" name="Bildplatzhalter 8"/>
          <p:cNvSpPr>
            <a:spLocks noGrp="1"/>
          </p:cNvSpPr>
          <p:nvPr>
            <p:ph type="pic" sz="quarter" idx="18" hasCustomPrompt="1"/>
          </p:nvPr>
        </p:nvSpPr>
        <p:spPr>
          <a:xfrm>
            <a:off x="6203950" y="4005264"/>
            <a:ext cx="5554663" cy="2086407"/>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195885437"/>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guide id="3" pos="3772" userDrawn="1">
          <p15:clr>
            <a:srgbClr val="FBAE40"/>
          </p15:clr>
        </p15:guide>
        <p15:guide id="4" pos="3908" userDrawn="1">
          <p15:clr>
            <a:srgbClr val="FBAE40"/>
          </p15:clr>
        </p15:guide>
        <p15:guide id="5" orient="horz" pos="2523" userDrawn="1">
          <p15:clr>
            <a:srgbClr val="FBAE40"/>
          </p15:clr>
        </p15:guide>
        <p15:guide id="6" orient="horz" pos="238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2"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1" y="1484314"/>
            <a:ext cx="3632868" cy="208686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2" name="Bildplatzhalter 8"/>
          <p:cNvSpPr>
            <a:spLocks noGrp="1"/>
          </p:cNvSpPr>
          <p:nvPr>
            <p:ph type="pic" sz="quarter" idx="14" hasCustomPrompt="1"/>
          </p:nvPr>
        </p:nvSpPr>
        <p:spPr>
          <a:xfrm>
            <a:off x="8126667" y="1484314"/>
            <a:ext cx="3631946" cy="208821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4" name="Bildplatzhalter 8"/>
          <p:cNvSpPr>
            <a:spLocks noGrp="1"/>
          </p:cNvSpPr>
          <p:nvPr>
            <p:ph type="pic" sz="quarter" idx="16" hasCustomPrompt="1"/>
          </p:nvPr>
        </p:nvSpPr>
        <p:spPr>
          <a:xfrm>
            <a:off x="4283075" y="1484314"/>
            <a:ext cx="3625850" cy="208686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5" name="Content Placeholder 2"/>
          <p:cNvSpPr>
            <a:spLocks noGrp="1"/>
          </p:cNvSpPr>
          <p:nvPr>
            <p:ph idx="1" hasCustomPrompt="1"/>
          </p:nvPr>
        </p:nvSpPr>
        <p:spPr>
          <a:xfrm>
            <a:off x="431801" y="3638920"/>
            <a:ext cx="3633788"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6" name="Content Placeholder 2"/>
          <p:cNvSpPr>
            <a:spLocks noGrp="1"/>
          </p:cNvSpPr>
          <p:nvPr>
            <p:ph idx="13" hasCustomPrompt="1"/>
          </p:nvPr>
        </p:nvSpPr>
        <p:spPr>
          <a:xfrm>
            <a:off x="4283075" y="3638920"/>
            <a:ext cx="36258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8" name="Content Placeholder 2"/>
          <p:cNvSpPr>
            <a:spLocks noGrp="1"/>
          </p:cNvSpPr>
          <p:nvPr>
            <p:ph idx="17" hasCustomPrompt="1"/>
          </p:nvPr>
        </p:nvSpPr>
        <p:spPr>
          <a:xfrm>
            <a:off x="8126667" y="3638920"/>
            <a:ext cx="3631946"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9" name="Bildplatzhalter 8"/>
          <p:cNvSpPr>
            <a:spLocks noGrp="1"/>
          </p:cNvSpPr>
          <p:nvPr>
            <p:ph type="pic" sz="quarter" idx="18" hasCustomPrompt="1"/>
          </p:nvPr>
        </p:nvSpPr>
        <p:spPr>
          <a:xfrm>
            <a:off x="431801" y="4005263"/>
            <a:ext cx="3632868" cy="20878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0" name="Bildplatzhalter 8"/>
          <p:cNvSpPr>
            <a:spLocks noGrp="1"/>
          </p:cNvSpPr>
          <p:nvPr>
            <p:ph type="pic" sz="quarter" idx="19" hasCustomPrompt="1"/>
          </p:nvPr>
        </p:nvSpPr>
        <p:spPr>
          <a:xfrm>
            <a:off x="8126667" y="4005263"/>
            <a:ext cx="3631946" cy="208915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1" name="Bildplatzhalter 8"/>
          <p:cNvSpPr>
            <a:spLocks noGrp="1"/>
          </p:cNvSpPr>
          <p:nvPr>
            <p:ph type="pic" sz="quarter" idx="20" hasCustomPrompt="1"/>
          </p:nvPr>
        </p:nvSpPr>
        <p:spPr>
          <a:xfrm>
            <a:off x="4283075" y="4005263"/>
            <a:ext cx="3625850" cy="20878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2" name="Content Placeholder 2"/>
          <p:cNvSpPr>
            <a:spLocks noGrp="1"/>
          </p:cNvSpPr>
          <p:nvPr>
            <p:ph idx="21" hasCustomPrompt="1"/>
          </p:nvPr>
        </p:nvSpPr>
        <p:spPr>
          <a:xfrm>
            <a:off x="431801" y="6160815"/>
            <a:ext cx="3632868"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3" name="Content Placeholder 2"/>
          <p:cNvSpPr>
            <a:spLocks noGrp="1"/>
          </p:cNvSpPr>
          <p:nvPr>
            <p:ph idx="22" hasCustomPrompt="1"/>
          </p:nvPr>
        </p:nvSpPr>
        <p:spPr>
          <a:xfrm>
            <a:off x="4283075" y="6160815"/>
            <a:ext cx="3625849"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4" name="Content Placeholder 2"/>
          <p:cNvSpPr>
            <a:spLocks noGrp="1"/>
          </p:cNvSpPr>
          <p:nvPr>
            <p:ph idx="23" hasCustomPrompt="1"/>
          </p:nvPr>
        </p:nvSpPr>
        <p:spPr>
          <a:xfrm>
            <a:off x="8126667" y="6160815"/>
            <a:ext cx="3631945"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Tree>
    <p:extLst>
      <p:ext uri="{BB962C8B-B14F-4D97-AF65-F5344CB8AC3E}">
        <p14:creationId xmlns:p14="http://schemas.microsoft.com/office/powerpoint/2010/main" val="1141374863"/>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guide id="3" pos="2561" userDrawn="1">
          <p15:clr>
            <a:srgbClr val="FBAE40"/>
          </p15:clr>
        </p15:guide>
        <p15:guide id="4" pos="2698" userDrawn="1">
          <p15:clr>
            <a:srgbClr val="FBAE40"/>
          </p15:clr>
        </p15:guide>
        <p15:guide id="5" orient="horz" pos="2387" userDrawn="1">
          <p15:clr>
            <a:srgbClr val="FBAE40"/>
          </p15:clr>
        </p15:guide>
        <p15:guide id="6" orient="horz" pos="2523" userDrawn="1">
          <p15:clr>
            <a:srgbClr val="FBAE40"/>
          </p15:clr>
        </p15:guide>
        <p15:guide id="7" pos="4982" userDrawn="1">
          <p15:clr>
            <a:srgbClr val="FBAE40"/>
          </p15:clr>
        </p15:guide>
        <p15:guide id="8" pos="511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1" y="3639647"/>
            <a:ext cx="266700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3639647"/>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9" name="Bildplatzhalter 8"/>
          <p:cNvSpPr>
            <a:spLocks noGrp="1"/>
          </p:cNvSpPr>
          <p:nvPr>
            <p:ph type="pic" sz="quarter" idx="10" hasCustomPrompt="1"/>
          </p:nvPr>
        </p:nvSpPr>
        <p:spPr>
          <a:xfrm>
            <a:off x="431800" y="1484313"/>
            <a:ext cx="2667000"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0" name="Bildplatzhalter 8"/>
          <p:cNvSpPr>
            <a:spLocks noGrp="1"/>
          </p:cNvSpPr>
          <p:nvPr>
            <p:ph type="pic" sz="quarter" idx="14" hasCustomPrompt="1"/>
          </p:nvPr>
        </p:nvSpPr>
        <p:spPr>
          <a:xfrm>
            <a:off x="6199748" y="1484313"/>
            <a:ext cx="2675965"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1" name="Content Placeholder 2"/>
          <p:cNvSpPr>
            <a:spLocks noGrp="1"/>
          </p:cNvSpPr>
          <p:nvPr>
            <p:ph idx="15" hasCustomPrompt="1"/>
          </p:nvPr>
        </p:nvSpPr>
        <p:spPr>
          <a:xfrm>
            <a:off x="431801" y="6159418"/>
            <a:ext cx="266700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2" name="Content Placeholder 2"/>
          <p:cNvSpPr>
            <a:spLocks noGrp="1"/>
          </p:cNvSpPr>
          <p:nvPr>
            <p:ph idx="16" hasCustomPrompt="1"/>
          </p:nvPr>
        </p:nvSpPr>
        <p:spPr>
          <a:xfrm>
            <a:off x="6203950" y="6159418"/>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3" name="Bildplatzhalter 8"/>
          <p:cNvSpPr>
            <a:spLocks noGrp="1"/>
          </p:cNvSpPr>
          <p:nvPr>
            <p:ph type="pic" sz="quarter" idx="17" hasCustomPrompt="1"/>
          </p:nvPr>
        </p:nvSpPr>
        <p:spPr>
          <a:xfrm>
            <a:off x="431801" y="4005264"/>
            <a:ext cx="2667000"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4" name="Bildplatzhalter 8"/>
          <p:cNvSpPr>
            <a:spLocks noGrp="1"/>
          </p:cNvSpPr>
          <p:nvPr>
            <p:ph type="pic" sz="quarter" idx="18" hasCustomPrompt="1"/>
          </p:nvPr>
        </p:nvSpPr>
        <p:spPr>
          <a:xfrm>
            <a:off x="6203950" y="4005264"/>
            <a:ext cx="2671763"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5" name="Content Placeholder 2"/>
          <p:cNvSpPr>
            <a:spLocks noGrp="1"/>
          </p:cNvSpPr>
          <p:nvPr>
            <p:ph idx="19" hasCustomPrompt="1"/>
          </p:nvPr>
        </p:nvSpPr>
        <p:spPr>
          <a:xfrm>
            <a:off x="3316289" y="3639647"/>
            <a:ext cx="2671762"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6" name="Bildplatzhalter 8"/>
          <p:cNvSpPr>
            <a:spLocks noGrp="1"/>
          </p:cNvSpPr>
          <p:nvPr>
            <p:ph type="pic" sz="quarter" idx="20" hasCustomPrompt="1"/>
          </p:nvPr>
        </p:nvSpPr>
        <p:spPr>
          <a:xfrm>
            <a:off x="3316289" y="1484313"/>
            <a:ext cx="2671762"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7" name="Content Placeholder 2"/>
          <p:cNvSpPr>
            <a:spLocks noGrp="1"/>
          </p:cNvSpPr>
          <p:nvPr>
            <p:ph idx="21" hasCustomPrompt="1"/>
          </p:nvPr>
        </p:nvSpPr>
        <p:spPr>
          <a:xfrm>
            <a:off x="3316288" y="6159418"/>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8" name="Bildplatzhalter 8"/>
          <p:cNvSpPr>
            <a:spLocks noGrp="1"/>
          </p:cNvSpPr>
          <p:nvPr>
            <p:ph type="pic" sz="quarter" idx="22" hasCustomPrompt="1"/>
          </p:nvPr>
        </p:nvSpPr>
        <p:spPr>
          <a:xfrm>
            <a:off x="3316288" y="4005264"/>
            <a:ext cx="2671763"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9" name="Content Placeholder 2"/>
          <p:cNvSpPr>
            <a:spLocks noGrp="1"/>
          </p:cNvSpPr>
          <p:nvPr>
            <p:ph idx="23" hasCustomPrompt="1"/>
          </p:nvPr>
        </p:nvSpPr>
        <p:spPr>
          <a:xfrm>
            <a:off x="9093199" y="3639647"/>
            <a:ext cx="2665414"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0" name="Bildplatzhalter 8"/>
          <p:cNvSpPr>
            <a:spLocks noGrp="1"/>
          </p:cNvSpPr>
          <p:nvPr>
            <p:ph type="pic" sz="quarter" idx="24" hasCustomPrompt="1"/>
          </p:nvPr>
        </p:nvSpPr>
        <p:spPr>
          <a:xfrm>
            <a:off x="9087411" y="1484313"/>
            <a:ext cx="2671202"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1" name="Content Placeholder 2"/>
          <p:cNvSpPr>
            <a:spLocks noGrp="1"/>
          </p:cNvSpPr>
          <p:nvPr>
            <p:ph idx="25" hasCustomPrompt="1"/>
          </p:nvPr>
        </p:nvSpPr>
        <p:spPr>
          <a:xfrm>
            <a:off x="9087411" y="6159418"/>
            <a:ext cx="2671202"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2" name="Bildplatzhalter 8"/>
          <p:cNvSpPr>
            <a:spLocks noGrp="1"/>
          </p:cNvSpPr>
          <p:nvPr>
            <p:ph type="pic" sz="quarter" idx="26" hasCustomPrompt="1"/>
          </p:nvPr>
        </p:nvSpPr>
        <p:spPr>
          <a:xfrm>
            <a:off x="9093199" y="4005264"/>
            <a:ext cx="2665414"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Tree>
    <p:extLst>
      <p:ext uri="{BB962C8B-B14F-4D97-AF65-F5344CB8AC3E}">
        <p14:creationId xmlns:p14="http://schemas.microsoft.com/office/powerpoint/2010/main" val="4121971756"/>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guide id="3" pos="3772" userDrawn="1">
          <p15:clr>
            <a:srgbClr val="FBAE40"/>
          </p15:clr>
        </p15:guide>
        <p15:guide id="4" pos="3908" userDrawn="1">
          <p15:clr>
            <a:srgbClr val="FBAE40"/>
          </p15:clr>
        </p15:guide>
        <p15:guide id="5" orient="horz" pos="2523" userDrawn="1">
          <p15:clr>
            <a:srgbClr val="FBAE40"/>
          </p15:clr>
        </p15:guide>
        <p15:guide id="6" orient="horz" pos="2387" userDrawn="1">
          <p15:clr>
            <a:srgbClr val="FBAE40"/>
          </p15:clr>
        </p15:guide>
        <p15:guide id="7" pos="1952" userDrawn="1">
          <p15:clr>
            <a:srgbClr val="FBAE40"/>
          </p15:clr>
        </p15:guide>
        <p15:guide id="8" pos="2089" userDrawn="1">
          <p15:clr>
            <a:srgbClr val="FBAE40"/>
          </p15:clr>
        </p15:guide>
        <p15:guide id="9" pos="5591" userDrawn="1">
          <p15:clr>
            <a:srgbClr val="FBAE40"/>
          </p15:clr>
        </p15:guide>
        <p15:guide id="10" pos="572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0" y="1484313"/>
            <a:ext cx="11326813" cy="4824412"/>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1156162628"/>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full bleed">
    <p:spTree>
      <p:nvGrpSpPr>
        <p:cNvPr id="1" name=""/>
        <p:cNvGrpSpPr/>
        <p:nvPr/>
      </p:nvGrpSpPr>
      <p:grpSpPr>
        <a:xfrm>
          <a:off x="0" y="0"/>
          <a:ext cx="0" cy="0"/>
          <a:chOff x="0" y="0"/>
          <a:chExt cx="0" cy="0"/>
        </a:xfrm>
      </p:grpSpPr>
      <p:sp>
        <p:nvSpPr>
          <p:cNvPr id="9" name="Bildplatzhalter 8"/>
          <p:cNvSpPr>
            <a:spLocks noGrp="1"/>
          </p:cNvSpPr>
          <p:nvPr>
            <p:ph type="pic" sz="quarter" idx="10" hasCustomPrompt="1"/>
          </p:nvPr>
        </p:nvSpPr>
        <p:spPr>
          <a:xfrm>
            <a:off x="0" y="0"/>
            <a:ext cx="12192000" cy="6858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3"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Tree>
    <p:extLst>
      <p:ext uri="{BB962C8B-B14F-4D97-AF65-F5344CB8AC3E}">
        <p14:creationId xmlns:p14="http://schemas.microsoft.com/office/powerpoint/2010/main" val="3480727604"/>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116798519"/>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slide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7" name="Rechteck 6"/>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Tree>
    <p:extLst>
      <p:ext uri="{BB962C8B-B14F-4D97-AF65-F5344CB8AC3E}">
        <p14:creationId xmlns:p14="http://schemas.microsoft.com/office/powerpoint/2010/main" val="605455335"/>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image + copy">
  <p:cSld name="1 image + copy">
    <p:spTree>
      <p:nvGrpSpPr>
        <p:cNvPr id="1" name="Shape 44"/>
        <p:cNvGrpSpPr/>
        <p:nvPr/>
      </p:nvGrpSpPr>
      <p:grpSpPr>
        <a:xfrm>
          <a:off x="0" y="0"/>
          <a:ext cx="0" cy="0"/>
          <a:chOff x="0" y="0"/>
          <a:chExt cx="0" cy="0"/>
        </a:xfrm>
      </p:grpSpPr>
      <p:sp>
        <p:nvSpPr>
          <p:cNvPr id="45" name="Google Shape;45;p40"/>
          <p:cNvSpPr/>
          <p:nvPr/>
        </p:nvSpPr>
        <p:spPr>
          <a:xfrm>
            <a:off x="6527800" y="1484312"/>
            <a:ext cx="5230813" cy="4824413"/>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BMWTypeNext Light" pitchFamily="2" charset="0"/>
              <a:ea typeface="Arial"/>
              <a:cs typeface="Arial"/>
              <a:sym typeface="Arial"/>
            </a:endParaRPr>
          </a:p>
        </p:txBody>
      </p:sp>
      <p:sp>
        <p:nvSpPr>
          <p:cNvPr id="46" name="Google Shape;46;p40"/>
          <p:cNvSpPr txBox="1">
            <a:spLocks noGrp="1"/>
          </p:cNvSpPr>
          <p:nvPr>
            <p:ph type="title"/>
          </p:nvPr>
        </p:nvSpPr>
        <p:spPr>
          <a:xfrm>
            <a:off x="431800" y="269969"/>
            <a:ext cx="11326813" cy="79683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0"/>
          <p:cNvSpPr txBox="1">
            <a:spLocks noGrp="1"/>
          </p:cNvSpPr>
          <p:nvPr>
            <p:ph type="ftr" idx="11"/>
          </p:nvPr>
        </p:nvSpPr>
        <p:spPr>
          <a:xfrm>
            <a:off x="431800" y="6540666"/>
            <a:ext cx="9048101" cy="160338"/>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2023 Road Home Sales Event | Report #1</a:t>
            </a:r>
            <a:endParaRPr/>
          </a:p>
        </p:txBody>
      </p:sp>
      <p:sp>
        <p:nvSpPr>
          <p:cNvPr id="48" name="Google Shape;48;p40"/>
          <p:cNvSpPr txBox="1">
            <a:spLocks noGrp="1"/>
          </p:cNvSpPr>
          <p:nvPr>
            <p:ph type="sldNum" idx="12"/>
          </p:nvPr>
        </p:nvSpPr>
        <p:spPr>
          <a:xfrm>
            <a:off x="9881118" y="6540666"/>
            <a:ext cx="1877495" cy="160338"/>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Page </a:t>
            </a:r>
            <a:fld id="{00000000-1234-1234-1234-123412341234}" type="slidenum">
              <a:rPr lang="en-US"/>
              <a:t>‹#›</a:t>
            </a:fld>
            <a:endParaRPr/>
          </a:p>
        </p:txBody>
      </p:sp>
      <p:sp>
        <p:nvSpPr>
          <p:cNvPr id="49" name="Google Shape;49;p40"/>
          <p:cNvSpPr txBox="1">
            <a:spLocks noGrp="1"/>
          </p:cNvSpPr>
          <p:nvPr>
            <p:ph type="body" idx="1"/>
          </p:nvPr>
        </p:nvSpPr>
        <p:spPr>
          <a:xfrm>
            <a:off x="6527801" y="1484314"/>
            <a:ext cx="5230812" cy="4824411"/>
          </a:xfrm>
          <a:prstGeom prst="rect">
            <a:avLst/>
          </a:prstGeom>
          <a:noFill/>
          <a:ln>
            <a:noFill/>
          </a:ln>
        </p:spPr>
        <p:txBody>
          <a:bodyPr spcFirstLastPara="1" wrap="square" lIns="180000" tIns="144000" rIns="144000" bIns="144000" anchor="t" anchorCtr="0">
            <a:noAutofit/>
          </a:bodyPr>
          <a:lstStyle>
            <a:lvl1pPr marL="457200" lvl="0" indent="-342900" algn="l">
              <a:lnSpc>
                <a:spcPct val="100000"/>
              </a:lnSpc>
              <a:spcBef>
                <a:spcPts val="0"/>
              </a:spcBef>
              <a:spcAft>
                <a:spcPts val="0"/>
              </a:spcAft>
              <a:buClr>
                <a:schemeClr val="dk1"/>
              </a:buClr>
              <a:buSzPts val="1800"/>
              <a:buChar char="−"/>
              <a:defRPr/>
            </a:lvl1pPr>
            <a:lvl2pPr marL="914400" lvl="1" indent="-342900" algn="l">
              <a:lnSpc>
                <a:spcPct val="100000"/>
              </a:lnSpc>
              <a:spcBef>
                <a:spcPts val="1000"/>
              </a:spcBef>
              <a:spcAft>
                <a:spcPts val="0"/>
              </a:spcAft>
              <a:buClr>
                <a:schemeClr val="dk1"/>
              </a:buClr>
              <a:buSzPts val="1800"/>
              <a:buChar char="−"/>
              <a:defRPr/>
            </a:lvl2pPr>
            <a:lvl3pPr marL="1371600" lvl="2" indent="-342900" algn="l">
              <a:lnSpc>
                <a:spcPct val="100000"/>
              </a:lnSpc>
              <a:spcBef>
                <a:spcPts val="1000"/>
              </a:spcBef>
              <a:spcAft>
                <a:spcPts val="0"/>
              </a:spcAft>
              <a:buClr>
                <a:schemeClr val="dk1"/>
              </a:buClr>
              <a:buSzPts val="1800"/>
              <a:buChar char="−"/>
              <a:defRPr/>
            </a:lvl3pPr>
            <a:lvl4pPr marL="1828800" lvl="3" indent="-342900" algn="l">
              <a:lnSpc>
                <a:spcPct val="100000"/>
              </a:lnSpc>
              <a:spcBef>
                <a:spcPts val="1000"/>
              </a:spcBef>
              <a:spcAft>
                <a:spcPts val="0"/>
              </a:spcAft>
              <a:buClr>
                <a:schemeClr val="dk1"/>
              </a:buClr>
              <a:buSzPts val="1800"/>
              <a:buChar char="−"/>
              <a:defRPr/>
            </a:lvl4pPr>
            <a:lvl5pPr marL="2286000" lvl="4" indent="-342900" algn="l">
              <a:lnSpc>
                <a:spcPct val="10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0"/>
          <p:cNvSpPr>
            <a:spLocks noGrp="1"/>
          </p:cNvSpPr>
          <p:nvPr>
            <p:ph type="pic" idx="2"/>
          </p:nvPr>
        </p:nvSpPr>
        <p:spPr>
          <a:xfrm>
            <a:off x="431800" y="1484313"/>
            <a:ext cx="5880100" cy="4824413"/>
          </a:xfrm>
          <a:prstGeom prst="rect">
            <a:avLst/>
          </a:prstGeom>
          <a:solidFill>
            <a:schemeClr val="lt1"/>
          </a:solidFill>
          <a:ln>
            <a:noFill/>
          </a:ln>
        </p:spPr>
        <p:txBody>
          <a:bodyPr spcFirstLastPara="1" wrap="square" lIns="0" tIns="720000" rIns="0" bIns="0" anchor="ctr" anchorCtr="0">
            <a:noAutofit/>
          </a:bodyPr>
          <a:lstStyle>
            <a:lvl1pPr marR="0" lvl="0" algn="ctr" rtl="0">
              <a:lnSpc>
                <a:spcPct val="100000"/>
              </a:lnSpc>
              <a:spcBef>
                <a:spcPts val="0"/>
              </a:spcBef>
              <a:spcAft>
                <a:spcPts val="0"/>
              </a:spcAft>
              <a:buClr>
                <a:schemeClr val="dk1"/>
              </a:buClr>
              <a:buSzPts val="1800"/>
              <a:buFont typeface="Noto Sans Symbols"/>
              <a:buNone/>
              <a:defRPr sz="1800" b="0" i="0" u="none" strike="noStrike" cap="none">
                <a:solidFill>
                  <a:schemeClr val="dk1"/>
                </a:solidFill>
                <a:latin typeface="BMWTypeNext Light" pitchFamily="2" charset="0"/>
                <a:ea typeface="BMWTypeNext Light" pitchFamily="2" charset="0"/>
                <a:cs typeface="Arial"/>
                <a:sym typeface="Arial"/>
              </a:defRPr>
            </a:lvl1pPr>
            <a:lvl2pPr marR="0" lvl="1" algn="l" rtl="0">
              <a:lnSpc>
                <a:spcPct val="100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R="0" lvl="2" algn="l" rtl="0">
              <a:lnSpc>
                <a:spcPct val="100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R="0" lvl="4" algn="l" rtl="0">
              <a:lnSpc>
                <a:spcPct val="100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R="0" lvl="5"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56613675"/>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4112">
          <p15:clr>
            <a:srgbClr val="FBAE40"/>
          </p15:clr>
        </p15:guide>
        <p15:guide id="4" pos="39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1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88948" y="347184"/>
            <a:ext cx="11224685" cy="701474"/>
          </a:xfrm>
          <a:prstGeom prst="rect">
            <a:avLst/>
          </a:prstGeom>
        </p:spPr>
        <p:txBody>
          <a:bodyPr/>
          <a:lstStyle>
            <a:lvl1pPr>
              <a:lnSpc>
                <a:spcPts val="2700"/>
              </a:lnSpc>
              <a:defRPr baseline="0"/>
            </a:lvl1pPr>
          </a:lstStyle>
          <a:p>
            <a:r>
              <a:rPr lang="en-US" noProof="0"/>
              <a:t>Click to edit Master title style.</a:t>
            </a:r>
            <a:br>
              <a:rPr lang="en-US" noProof="0"/>
            </a:br>
            <a:r>
              <a:rPr lang="en-US" noProof="0"/>
              <a:t>Second Line Lorem Ipsum.</a:t>
            </a:r>
          </a:p>
        </p:txBody>
      </p:sp>
      <p:sp>
        <p:nvSpPr>
          <p:cNvPr id="6" name="Content Placeholder 5"/>
          <p:cNvSpPr>
            <a:spLocks noGrp="1"/>
          </p:cNvSpPr>
          <p:nvPr>
            <p:ph sz="quarter" idx="12"/>
          </p:nvPr>
        </p:nvSpPr>
        <p:spPr>
          <a:xfrm>
            <a:off x="488948" y="1413933"/>
            <a:ext cx="11224685" cy="47074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3"/>
          </p:nvPr>
        </p:nvSpPr>
        <p:spPr>
          <a:xfrm>
            <a:off x="488949" y="6425350"/>
            <a:ext cx="9851675" cy="331787"/>
          </a:xfrm>
          <a:prstGeom prst="rect">
            <a:avLst/>
          </a:prstGeom>
        </p:spPr>
        <p:txBody>
          <a:bodyPr/>
          <a:lstStyle/>
          <a:p>
            <a:pPr algn="l"/>
            <a:r>
              <a:rPr lang="en-US" noProof="0"/>
              <a:t>Summer Sales Event 2023 | Report #3</a:t>
            </a:r>
            <a:endParaRPr lang="en-GB" noProof="0"/>
          </a:p>
        </p:txBody>
      </p:sp>
      <p:sp>
        <p:nvSpPr>
          <p:cNvPr id="8" name="Slide Number Placeholder 7"/>
          <p:cNvSpPr>
            <a:spLocks noGrp="1"/>
          </p:cNvSpPr>
          <p:nvPr>
            <p:ph type="sldNum" sz="quarter" idx="14"/>
          </p:nvPr>
        </p:nvSpPr>
        <p:spPr>
          <a:xfrm>
            <a:off x="11609438" y="6529686"/>
            <a:ext cx="104196" cy="123111"/>
          </a:xfrm>
          <a:prstGeom prst="rect">
            <a:avLst/>
          </a:prstGeom>
        </p:spPr>
        <p:txBody>
          <a:bodyPr/>
          <a:lstStyle/>
          <a:p>
            <a:r>
              <a:rPr lang="en-US" noProof="0"/>
              <a:t>Page </a:t>
            </a:r>
            <a:fld id="{AA807A42-CF27-4B84-8583-18EBE418342E}" type="slidenum">
              <a:rPr lang="en-US" noProof="0" smtClean="0"/>
              <a:pPr/>
              <a:t>‹#›</a:t>
            </a:fld>
            <a:endParaRPr lang="en-US" noProof="0"/>
          </a:p>
        </p:txBody>
      </p:sp>
      <p:cxnSp>
        <p:nvCxnSpPr>
          <p:cNvPr id="9" name="Gerade Verbindung 8"/>
          <p:cNvCxnSpPr/>
          <p:nvPr userDrawn="1"/>
        </p:nvCxnSpPr>
        <p:spPr>
          <a:xfrm>
            <a:off x="-1" y="6298735"/>
            <a:ext cx="12192001" cy="0"/>
          </a:xfrm>
          <a:prstGeom prst="line">
            <a:avLst/>
          </a:prstGeom>
          <a:ln w="12700">
            <a:solidFill>
              <a:schemeClr val="tx1">
                <a:alpha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6397361"/>
      </p:ext>
    </p:extLst>
  </p:cSld>
  <p:clrMapOvr>
    <a:masterClrMapping/>
  </p:clrMapOvr>
  <p:extLst>
    <p:ext uri="{DCECCB84-F9BA-43D5-87BE-67443E8EF086}">
      <p15:sldGuideLst xmlns:p15="http://schemas.microsoft.com/office/powerpoint/2012/main">
        <p15:guide id="1" pos="301">
          <p15:clr>
            <a:srgbClr val="FBAE40"/>
          </p15:clr>
        </p15:guide>
        <p15:guide id="2" pos="7384">
          <p15:clr>
            <a:srgbClr val="FBAE40"/>
          </p15:clr>
        </p15:guide>
        <p15:guide id="3" orient="horz" pos="216">
          <p15:clr>
            <a:srgbClr val="FBAE40"/>
          </p15:clr>
        </p15:guide>
        <p15:guide id="4" orient="horz" pos="663">
          <p15:clr>
            <a:srgbClr val="FBAE40"/>
          </p15:clr>
        </p15:guide>
        <p15:guide id="5" orient="horz" pos="890">
          <p15:clr>
            <a:srgbClr val="FBAE40"/>
          </p15:clr>
        </p15:guide>
        <p15:guide id="6" orient="horz" pos="3858">
          <p15:clr>
            <a:srgbClr val="FBAE40"/>
          </p15:clr>
        </p15:guide>
        <p15:guide id="7" orient="horz" pos="4260">
          <p15:clr>
            <a:srgbClr val="FBAE40"/>
          </p15:clr>
        </p15:guide>
        <p15:guide id="8" orient="horz" pos="40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mage 2">
    <p:spTree>
      <p:nvGrpSpPr>
        <p:cNvPr id="1" name=""/>
        <p:cNvGrpSpPr/>
        <p:nvPr/>
      </p:nvGrpSpPr>
      <p:grpSpPr>
        <a:xfrm>
          <a:off x="0" y="0"/>
          <a:ext cx="0" cy="0"/>
          <a:chOff x="0" y="0"/>
          <a:chExt cx="0" cy="0"/>
        </a:xfrm>
      </p:grpSpPr>
      <p:sp>
        <p:nvSpPr>
          <p:cNvPr id="3" name="Bildplatzhalter 8">
            <a:extLst>
              <a:ext uri="{FF2B5EF4-FFF2-40B4-BE49-F238E27FC236}">
                <a16:creationId xmlns:a16="http://schemas.microsoft.com/office/drawing/2014/main" id="{6A2A8F2A-C6BF-43A4-8D94-F6ADE3E7C3E2}"/>
              </a:ext>
            </a:extLst>
          </p:cNvPr>
          <p:cNvSpPr>
            <a:spLocks noGrp="1"/>
          </p:cNvSpPr>
          <p:nvPr>
            <p:ph type="pic" sz="quarter" idx="10" hasCustomPrompt="1"/>
          </p:nvPr>
        </p:nvSpPr>
        <p:spPr>
          <a:xfrm>
            <a:off x="0" y="0"/>
            <a:ext cx="12192000" cy="6858000"/>
          </a:xfrm>
          <a:blipFill>
            <a:blip r:embed="rId2"/>
            <a:stretch>
              <a:fillRect/>
            </a:stretch>
          </a:blipFill>
        </p:spPr>
        <p:txBody>
          <a:bodyPr tIns="720000" anchor="ctr"/>
          <a:lstStyle>
            <a:lvl1pPr marL="0" marR="0" indent="0" algn="ctr" defTabSz="914400" rtl="0" eaLnBrk="1" fontAlgn="auto" latinLnBrk="0" hangingPunct="1">
              <a:lnSpc>
                <a:spcPct val="100000"/>
              </a:lnSpc>
              <a:spcBef>
                <a:spcPts val="0"/>
              </a:spcBef>
              <a:spcAft>
                <a:spcPts val="600"/>
              </a:spcAft>
              <a:buClrTx/>
              <a:buSzTx/>
              <a:buFont typeface="Symbol" panose="05050102010706020507" pitchFamily="18" charset="2"/>
              <a:buNone/>
              <a:tabLst/>
              <a:defRPr>
                <a:solidFill>
                  <a:schemeClr val="bg1"/>
                </a:solidFill>
              </a:defRPr>
            </a:lvl1pPr>
          </a:lstStyle>
          <a:p>
            <a:r>
              <a:rPr lang="en-US"/>
              <a:t>Change image by clicking on symbol.</a:t>
            </a:r>
            <a:endParaRPr lang="en-GB" noProof="0"/>
          </a:p>
        </p:txBody>
      </p:sp>
    </p:spTree>
    <p:extLst>
      <p:ext uri="{BB962C8B-B14F-4D97-AF65-F5344CB8AC3E}">
        <p14:creationId xmlns:p14="http://schemas.microsoft.com/office/powerpoint/2010/main" val="2108693747"/>
      </p:ext>
    </p:extLst>
  </p:cSld>
  <p:clrMapOvr>
    <a:masterClrMapping/>
  </p:clrMapOvr>
  <p:extLst>
    <p:ext uri="{DCECCB84-F9BA-43D5-87BE-67443E8EF086}">
      <p15:sldGuideLst xmlns:p15="http://schemas.microsoft.com/office/powerpoint/2012/main">
        <p15:guide id="1" orient="horz" pos="397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D471B9-E351-2527-1F53-50D6E4A66C49}"/>
              </a:ext>
            </a:extLst>
          </p:cNvPr>
          <p:cNvSpPr/>
          <p:nvPr userDrawn="1"/>
        </p:nvSpPr>
        <p:spPr>
          <a:xfrm>
            <a:off x="0" y="6254044"/>
            <a:ext cx="12192000" cy="603956"/>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244592"/>
      </p:ext>
    </p:extLst>
  </p:cSld>
  <p:clrMapOvr>
    <a:masterClrMapping/>
  </p:clrMapOvr>
  <p:extLst>
    <p:ext uri="{DCECCB84-F9BA-43D5-87BE-67443E8EF086}">
      <p15:sldGuideLst xmlns:p15="http://schemas.microsoft.com/office/powerpoint/2012/main">
        <p15:guide id="2" pos="3840">
          <p15:clr>
            <a:srgbClr val="FBAE40"/>
          </p15:clr>
        </p15:guide>
        <p15:guide id="7" pos="1905">
          <p15:clr>
            <a:srgbClr val="FBAE40"/>
          </p15:clr>
        </p15:guide>
        <p15:guide id="10" pos="577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44905E-5B53-59D6-13BA-8FE5682D2EB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D654930-C00F-1789-687A-CE13FF7C3F00}"/>
              </a:ext>
            </a:extLst>
          </p:cNvPr>
          <p:cNvSpPr>
            <a:spLocks noGrp="1"/>
          </p:cNvSpPr>
          <p:nvPr>
            <p:ph type="ftr" sz="quarter" idx="11"/>
          </p:nvPr>
        </p:nvSpPr>
        <p:spPr/>
        <p:txBody>
          <a:bodyPr/>
          <a:lstStyle/>
          <a:p>
            <a:r>
              <a:rPr lang="en-US"/>
              <a:t>Summer Sales Event 2023 | Wrap Up Report</a:t>
            </a:r>
          </a:p>
        </p:txBody>
      </p:sp>
      <p:sp>
        <p:nvSpPr>
          <p:cNvPr id="4" name="Slide Number Placeholder 3">
            <a:extLst>
              <a:ext uri="{FF2B5EF4-FFF2-40B4-BE49-F238E27FC236}">
                <a16:creationId xmlns:a16="http://schemas.microsoft.com/office/drawing/2014/main" id="{E78A1B6F-F461-FD32-2911-C693D04A9DC4}"/>
              </a:ext>
            </a:extLst>
          </p:cNvPr>
          <p:cNvSpPr>
            <a:spLocks noGrp="1"/>
          </p:cNvSpPr>
          <p:nvPr>
            <p:ph type="sldNum" sz="quarter" idx="12"/>
          </p:nvPr>
        </p:nvSpPr>
        <p:spPr/>
        <p:txBody>
          <a:bodyPr/>
          <a:lstStyle/>
          <a:p>
            <a:fld id="{022A8366-F04E-794A-816C-35C48B502C51}" type="slidenum">
              <a:rPr lang="en-US" smtClean="0"/>
              <a:t>‹#›</a:t>
            </a:fld>
            <a:endParaRPr lang="en-US"/>
          </a:p>
        </p:txBody>
      </p:sp>
    </p:spTree>
    <p:extLst>
      <p:ext uri="{BB962C8B-B14F-4D97-AF65-F5344CB8AC3E}">
        <p14:creationId xmlns:p14="http://schemas.microsoft.com/office/powerpoint/2010/main" val="1873323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7207463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mage 1">
    <p:spTree>
      <p:nvGrpSpPr>
        <p:cNvPr id="1" name=""/>
        <p:cNvGrpSpPr/>
        <p:nvPr/>
      </p:nvGrpSpPr>
      <p:grpSpPr>
        <a:xfrm>
          <a:off x="0" y="0"/>
          <a:ext cx="0" cy="0"/>
          <a:chOff x="0" y="0"/>
          <a:chExt cx="0" cy="0"/>
        </a:xfrm>
      </p:grpSpPr>
      <p:sp>
        <p:nvSpPr>
          <p:cNvPr id="9" name="Bildplatzhalter 8"/>
          <p:cNvSpPr>
            <a:spLocks noGrp="1"/>
          </p:cNvSpPr>
          <p:nvPr>
            <p:ph type="pic" sz="quarter" idx="10" hasCustomPrompt="1"/>
          </p:nvPr>
        </p:nvSpPr>
        <p:spPr>
          <a:xfrm>
            <a:off x="0" y="0"/>
            <a:ext cx="12192000" cy="6858000"/>
          </a:xfrm>
          <a:blipFill>
            <a:blip r:embed="rId2"/>
            <a:stretch>
              <a:fillRect/>
            </a:stretch>
          </a:blipFill>
        </p:spPr>
        <p:txBody>
          <a:bodyPr tIns="720000" anchor="ctr"/>
          <a:lstStyle>
            <a:lvl1pPr marL="0" indent="0" algn="ctr">
              <a:buNone/>
              <a:defRPr>
                <a:solidFill>
                  <a:schemeClr val="bg1"/>
                </a:solidFill>
              </a:defRPr>
            </a:lvl1pPr>
          </a:lstStyle>
          <a:p>
            <a:r>
              <a:rPr lang="en-US"/>
              <a:t>Change image by clicking on symbol.</a:t>
            </a:r>
            <a:endParaRPr lang="en-GB" noProof="0"/>
          </a:p>
        </p:txBody>
      </p:sp>
    </p:spTree>
    <p:extLst>
      <p:ext uri="{BB962C8B-B14F-4D97-AF65-F5344CB8AC3E}">
        <p14:creationId xmlns:p14="http://schemas.microsoft.com/office/powerpoint/2010/main" val="118113447"/>
      </p:ext>
    </p:extLst>
  </p:cSld>
  <p:clrMapOvr>
    <a:masterClrMapping/>
  </p:clrMapOvr>
  <p:extLst>
    <p:ext uri="{DCECCB84-F9BA-43D5-87BE-67443E8EF086}">
      <p15:sldGuideLst xmlns:p15="http://schemas.microsoft.com/office/powerpoint/2012/main">
        <p15:guide id="1" orient="horz" pos="754">
          <p15:clr>
            <a:srgbClr val="FBAE40"/>
          </p15:clr>
        </p15:guide>
        <p15:guide id="2" orient="horz" pos="397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image 2">
    <p:spTree>
      <p:nvGrpSpPr>
        <p:cNvPr id="1" name=""/>
        <p:cNvGrpSpPr/>
        <p:nvPr/>
      </p:nvGrpSpPr>
      <p:grpSpPr>
        <a:xfrm>
          <a:off x="0" y="0"/>
          <a:ext cx="0" cy="0"/>
          <a:chOff x="0" y="0"/>
          <a:chExt cx="0" cy="0"/>
        </a:xfrm>
      </p:grpSpPr>
      <p:sp>
        <p:nvSpPr>
          <p:cNvPr id="3" name="Bildplatzhalter 8">
            <a:extLst>
              <a:ext uri="{FF2B5EF4-FFF2-40B4-BE49-F238E27FC236}">
                <a16:creationId xmlns:a16="http://schemas.microsoft.com/office/drawing/2014/main" id="{6A2A8F2A-C6BF-43A4-8D94-F6ADE3E7C3E2}"/>
              </a:ext>
            </a:extLst>
          </p:cNvPr>
          <p:cNvSpPr>
            <a:spLocks noGrp="1"/>
          </p:cNvSpPr>
          <p:nvPr>
            <p:ph type="pic" sz="quarter" idx="10" hasCustomPrompt="1"/>
          </p:nvPr>
        </p:nvSpPr>
        <p:spPr>
          <a:xfrm>
            <a:off x="0" y="0"/>
            <a:ext cx="12192000" cy="6858000"/>
          </a:xfrm>
          <a:blipFill>
            <a:blip r:embed="rId2"/>
            <a:stretch>
              <a:fillRect/>
            </a:stretch>
          </a:blipFill>
        </p:spPr>
        <p:txBody>
          <a:bodyPr tIns="720000" anchor="ctr"/>
          <a:lstStyle>
            <a:lvl1pPr marL="0" marR="0" indent="0" algn="ctr" defTabSz="914400" rtl="0" eaLnBrk="1" fontAlgn="auto" latinLnBrk="0" hangingPunct="1">
              <a:lnSpc>
                <a:spcPct val="100000"/>
              </a:lnSpc>
              <a:spcBef>
                <a:spcPts val="0"/>
              </a:spcBef>
              <a:spcAft>
                <a:spcPts val="600"/>
              </a:spcAft>
              <a:buClrTx/>
              <a:buSzTx/>
              <a:buFont typeface="Symbol" panose="05050102010706020507" pitchFamily="18" charset="2"/>
              <a:buNone/>
              <a:tabLst/>
              <a:defRPr>
                <a:solidFill>
                  <a:schemeClr val="bg1"/>
                </a:solidFill>
              </a:defRPr>
            </a:lvl1pPr>
          </a:lstStyle>
          <a:p>
            <a:r>
              <a:rPr lang="en-US"/>
              <a:t>Change image by clicking on symbol.</a:t>
            </a:r>
            <a:endParaRPr lang="en-GB" noProof="0"/>
          </a:p>
        </p:txBody>
      </p:sp>
    </p:spTree>
    <p:extLst>
      <p:ext uri="{BB962C8B-B14F-4D97-AF65-F5344CB8AC3E}">
        <p14:creationId xmlns:p14="http://schemas.microsoft.com/office/powerpoint/2010/main" val="2733442983"/>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8" name="Rechteck 7"/>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4313"/>
            <a:ext cx="11326813" cy="4824412"/>
          </a:xfrm>
          <a:noFill/>
        </p:spPr>
        <p:txBody>
          <a:bodyPr lIns="360000" tIns="306000" rIns="180000" bIns="144000"/>
          <a:lstStyle>
            <a:lvl1pPr marL="538163" indent="-538163">
              <a:spcAft>
                <a:spcPts val="600"/>
              </a:spcAft>
              <a:buFont typeface="+mj-lt"/>
              <a:buAutoNum type="arabicPeriod"/>
              <a:defRPr sz="2400" b="0" i="0" spc="10" baseline="0">
                <a:latin typeface="BMWTypeNext Light" pitchFamily="2" charset="0"/>
              </a:defRPr>
            </a:lvl1pPr>
            <a:lvl2pPr marL="1076325" indent="-538163">
              <a:spcAft>
                <a:spcPts val="600"/>
              </a:spcAft>
              <a:buFont typeface="+mj-lt"/>
              <a:buAutoNum type="arabicPeriod"/>
              <a:defRPr sz="2400" b="0" i="0" spc="10" baseline="0">
                <a:latin typeface="BMWTypeNext Light" pitchFamily="2" charset="0"/>
              </a:defRPr>
            </a:lvl2pPr>
            <a:lvl3pPr marL="1612900" indent="-536575">
              <a:spcAft>
                <a:spcPts val="600"/>
              </a:spcAft>
              <a:buFont typeface="+mj-lt"/>
              <a:buAutoNum type="arabicPeriod"/>
              <a:defRPr sz="2400" b="0" i="0" spc="10" baseline="0">
                <a:latin typeface="BMWTypeNext Light" pitchFamily="2" charset="0"/>
              </a:defRPr>
            </a:lvl3pPr>
            <a:lvl4pPr marL="2151063" indent="-538163">
              <a:spcAft>
                <a:spcPts val="600"/>
              </a:spcAft>
              <a:buFont typeface="+mj-lt"/>
              <a:buAutoNum type="arabicPeriod"/>
              <a:defRPr sz="2400" b="0" i="0" spc="10" baseline="0">
                <a:latin typeface="BMWTypeNext Light" pitchFamily="2" charset="0"/>
              </a:defRPr>
            </a:lvl4pPr>
            <a:lvl5pPr marL="2689225" indent="-538163">
              <a:spcAft>
                <a:spcPts val="600"/>
              </a:spcAft>
              <a:buFont typeface="+mj-lt"/>
              <a:buAutoNum type="arabicPeriod"/>
              <a:defRPr sz="2400" b="0" i="0" spc="10" baseline="0">
                <a:latin typeface="BMWTypeNext Light" pitchFamily="2" charset="0"/>
              </a:defRPr>
            </a:lvl5pPr>
          </a:lstStyle>
          <a:p>
            <a:pPr lvl="0"/>
            <a:r>
              <a:rPr lang="de-DE"/>
              <a:t>Edit </a:t>
            </a:r>
            <a:r>
              <a:rPr lang="de-DE" err="1"/>
              <a:t>agenda</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890810272"/>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py">
    <p:spTree>
      <p:nvGrpSpPr>
        <p:cNvPr id="1" name=""/>
        <p:cNvGrpSpPr/>
        <p:nvPr/>
      </p:nvGrpSpPr>
      <p:grpSpPr>
        <a:xfrm>
          <a:off x="0" y="0"/>
          <a:ext cx="0" cy="0"/>
          <a:chOff x="0" y="0"/>
          <a:chExt cx="0" cy="0"/>
        </a:xfrm>
      </p:grpSpPr>
      <p:sp>
        <p:nvSpPr>
          <p:cNvPr id="4" name="Rechteck 3"/>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3" name="Content Placeholder 2"/>
          <p:cNvSpPr>
            <a:spLocks noGrp="1"/>
          </p:cNvSpPr>
          <p:nvPr>
            <p:ph idx="1" hasCustomPrompt="1"/>
          </p:nvPr>
        </p:nvSpPr>
        <p:spPr>
          <a:xfrm>
            <a:off x="431800" y="1484313"/>
            <a:ext cx="11326813" cy="4824412"/>
          </a:xfrm>
          <a:noFill/>
        </p:spPr>
        <p:txBody>
          <a:bodyPr lIns="180000" tIns="144000" rIns="1260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3684109927"/>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mages + copies">
    <p:spTree>
      <p:nvGrpSpPr>
        <p:cNvPr id="1" name=""/>
        <p:cNvGrpSpPr/>
        <p:nvPr/>
      </p:nvGrpSpPr>
      <p:grpSpPr>
        <a:xfrm>
          <a:off x="0" y="0"/>
          <a:ext cx="0" cy="0"/>
          <a:chOff x="0" y="0"/>
          <a:chExt cx="0" cy="0"/>
        </a:xfrm>
      </p:grpSpPr>
      <p:sp>
        <p:nvSpPr>
          <p:cNvPr id="11" name="Rechteck 10"/>
          <p:cNvSpPr/>
          <p:nvPr userDrawn="1"/>
        </p:nvSpPr>
        <p:spPr>
          <a:xfrm>
            <a:off x="431800" y="4508500"/>
            <a:ext cx="5556250" cy="180022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2" name="Rechteck 11"/>
          <p:cNvSpPr/>
          <p:nvPr userDrawn="1"/>
        </p:nvSpPr>
        <p:spPr>
          <a:xfrm>
            <a:off x="6203950" y="4508500"/>
            <a:ext cx="5554663" cy="180022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4508499"/>
            <a:ext cx="5556250" cy="1800226"/>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4508500"/>
            <a:ext cx="5554663" cy="1800225"/>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9" name="Bildplatzhalter 8"/>
          <p:cNvSpPr>
            <a:spLocks noGrp="1"/>
          </p:cNvSpPr>
          <p:nvPr>
            <p:ph type="pic" sz="quarter" idx="10" hasCustomPrompt="1"/>
          </p:nvPr>
        </p:nvSpPr>
        <p:spPr>
          <a:xfrm>
            <a:off x="431800" y="1484313"/>
            <a:ext cx="5556250" cy="280828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0" name="Bildplatzhalter 8"/>
          <p:cNvSpPr>
            <a:spLocks noGrp="1"/>
          </p:cNvSpPr>
          <p:nvPr>
            <p:ph type="pic" sz="quarter" idx="14" hasCustomPrompt="1"/>
          </p:nvPr>
        </p:nvSpPr>
        <p:spPr>
          <a:xfrm>
            <a:off x="6203950" y="1484313"/>
            <a:ext cx="5554663" cy="280828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1197442287"/>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704">
          <p15:clr>
            <a:srgbClr val="FBAE40"/>
          </p15:clr>
        </p15:guide>
        <p15:guide id="6" orient="horz" pos="2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1 image + copy">
    <p:spTree>
      <p:nvGrpSpPr>
        <p:cNvPr id="1" name=""/>
        <p:cNvGrpSpPr/>
        <p:nvPr/>
      </p:nvGrpSpPr>
      <p:grpSpPr>
        <a:xfrm>
          <a:off x="0" y="0"/>
          <a:ext cx="0" cy="0"/>
          <a:chOff x="0" y="0"/>
          <a:chExt cx="0" cy="0"/>
        </a:xfrm>
      </p:grpSpPr>
      <p:sp>
        <p:nvSpPr>
          <p:cNvPr id="7" name="Rechteck 6"/>
          <p:cNvSpPr/>
          <p:nvPr userDrawn="1"/>
        </p:nvSpPr>
        <p:spPr>
          <a:xfrm>
            <a:off x="6527800" y="1484312"/>
            <a:ext cx="5230813" cy="48244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527801" y="1484314"/>
            <a:ext cx="5230812" cy="4824411"/>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9" name="Bildplatzhalter 8"/>
          <p:cNvSpPr>
            <a:spLocks noGrp="1"/>
          </p:cNvSpPr>
          <p:nvPr>
            <p:ph type="pic" sz="quarter" idx="10" hasCustomPrompt="1"/>
          </p:nvPr>
        </p:nvSpPr>
        <p:spPr>
          <a:xfrm>
            <a:off x="431800" y="1484313"/>
            <a:ext cx="5880100" cy="482441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1464255586"/>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4112">
          <p15:clr>
            <a:srgbClr val="FBAE40"/>
          </p15:clr>
        </p15:guide>
        <p15:guide id="4" pos="3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pies">
    <p:spTree>
      <p:nvGrpSpPr>
        <p:cNvPr id="1" name=""/>
        <p:cNvGrpSpPr/>
        <p:nvPr/>
      </p:nvGrpSpPr>
      <p:grpSpPr>
        <a:xfrm>
          <a:off x="0" y="0"/>
          <a:ext cx="0" cy="0"/>
          <a:chOff x="0" y="0"/>
          <a:chExt cx="0" cy="0"/>
        </a:xfrm>
      </p:grpSpPr>
      <p:sp>
        <p:nvSpPr>
          <p:cNvPr id="9" name="Rechteck 8"/>
          <p:cNvSpPr/>
          <p:nvPr userDrawn="1"/>
        </p:nvSpPr>
        <p:spPr>
          <a:xfrm>
            <a:off x="431800" y="4004725"/>
            <a:ext cx="5556249"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0" name="Rechteck 9"/>
          <p:cNvSpPr/>
          <p:nvPr userDrawn="1"/>
        </p:nvSpPr>
        <p:spPr>
          <a:xfrm>
            <a:off x="431800" y="1488439"/>
            <a:ext cx="5556250"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3" name="Rechteck 12"/>
          <p:cNvSpPr/>
          <p:nvPr userDrawn="1"/>
        </p:nvSpPr>
        <p:spPr>
          <a:xfrm>
            <a:off x="6203950" y="1488439"/>
            <a:ext cx="5554663"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4" name="Rechteck 13"/>
          <p:cNvSpPr/>
          <p:nvPr userDrawn="1"/>
        </p:nvSpPr>
        <p:spPr>
          <a:xfrm>
            <a:off x="6203950" y="4004725"/>
            <a:ext cx="5554663"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8577"/>
            <a:ext cx="5556249" cy="23038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1488577"/>
            <a:ext cx="5554663" cy="23038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1" name="Content Placeholder 2"/>
          <p:cNvSpPr>
            <a:spLocks noGrp="1"/>
          </p:cNvSpPr>
          <p:nvPr>
            <p:ph idx="14" hasCustomPrompt="1"/>
          </p:nvPr>
        </p:nvSpPr>
        <p:spPr>
          <a:xfrm>
            <a:off x="431800" y="4007302"/>
            <a:ext cx="5556250" cy="230142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Content Placeholder 2"/>
          <p:cNvSpPr>
            <a:spLocks noGrp="1"/>
          </p:cNvSpPr>
          <p:nvPr>
            <p:ph idx="15" hasCustomPrompt="1"/>
          </p:nvPr>
        </p:nvSpPr>
        <p:spPr>
          <a:xfrm>
            <a:off x="6203950" y="4007302"/>
            <a:ext cx="5554663" cy="230142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1567246737"/>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387">
          <p15:clr>
            <a:srgbClr val="FBAE40"/>
          </p15:clr>
        </p15:guide>
        <p15:guide id="6" orient="horz" pos="252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8" name="Rechteck 7"/>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4313"/>
            <a:ext cx="11326813" cy="4824412"/>
          </a:xfrm>
          <a:noFill/>
        </p:spPr>
        <p:txBody>
          <a:bodyPr lIns="360000" tIns="306000" rIns="180000" bIns="144000"/>
          <a:lstStyle>
            <a:lvl1pPr marL="538163" indent="-538163">
              <a:spcAft>
                <a:spcPts val="600"/>
              </a:spcAft>
              <a:buFont typeface="+mj-lt"/>
              <a:buAutoNum type="arabicPeriod"/>
              <a:defRPr sz="2400" b="0" i="0" spc="10" baseline="0">
                <a:latin typeface="BMWTypeNext Light" pitchFamily="2" charset="0"/>
              </a:defRPr>
            </a:lvl1pPr>
            <a:lvl2pPr marL="1076325" indent="-538163">
              <a:spcAft>
                <a:spcPts val="600"/>
              </a:spcAft>
              <a:buFont typeface="+mj-lt"/>
              <a:buAutoNum type="arabicPeriod"/>
              <a:defRPr sz="2400" b="0" i="0" spc="10" baseline="0">
                <a:latin typeface="BMWTypeNext Light" pitchFamily="2" charset="0"/>
              </a:defRPr>
            </a:lvl2pPr>
            <a:lvl3pPr marL="1612900" indent="-536575">
              <a:spcAft>
                <a:spcPts val="600"/>
              </a:spcAft>
              <a:buFont typeface="+mj-lt"/>
              <a:buAutoNum type="arabicPeriod"/>
              <a:defRPr sz="2400" b="0" i="0" spc="10" baseline="0">
                <a:latin typeface="BMWTypeNext Light" pitchFamily="2" charset="0"/>
              </a:defRPr>
            </a:lvl3pPr>
            <a:lvl4pPr marL="2151063" indent="-538163">
              <a:spcAft>
                <a:spcPts val="600"/>
              </a:spcAft>
              <a:buFont typeface="+mj-lt"/>
              <a:buAutoNum type="arabicPeriod"/>
              <a:defRPr sz="2400" b="0" i="0" spc="10" baseline="0">
                <a:latin typeface="BMWTypeNext Light" pitchFamily="2" charset="0"/>
              </a:defRPr>
            </a:lvl4pPr>
            <a:lvl5pPr marL="2689225" indent="-538163">
              <a:spcAft>
                <a:spcPts val="600"/>
              </a:spcAft>
              <a:buFont typeface="+mj-lt"/>
              <a:buAutoNum type="arabicPeriod"/>
              <a:defRPr sz="2400" b="0" i="0" spc="10" baseline="0">
                <a:latin typeface="BMWTypeNext Light" pitchFamily="2" charset="0"/>
              </a:defRPr>
            </a:lvl5pPr>
          </a:lstStyle>
          <a:p>
            <a:pPr lvl="0"/>
            <a:r>
              <a:rPr lang="de-DE"/>
              <a:t>Edit </a:t>
            </a:r>
            <a:r>
              <a:rPr lang="de-DE" err="1"/>
              <a:t>agenda</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3034277202"/>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pies">
    <p:spTree>
      <p:nvGrpSpPr>
        <p:cNvPr id="1" name=""/>
        <p:cNvGrpSpPr/>
        <p:nvPr/>
      </p:nvGrpSpPr>
      <p:grpSpPr>
        <a:xfrm>
          <a:off x="0" y="0"/>
          <a:ext cx="0" cy="0"/>
          <a:chOff x="0" y="0"/>
          <a:chExt cx="0" cy="0"/>
        </a:xfrm>
      </p:grpSpPr>
      <p:sp>
        <p:nvSpPr>
          <p:cNvPr id="7" name="Rechteck 6"/>
          <p:cNvSpPr/>
          <p:nvPr userDrawn="1"/>
        </p:nvSpPr>
        <p:spPr>
          <a:xfrm>
            <a:off x="431800" y="1484311"/>
            <a:ext cx="5556250" cy="48244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9" name="Rechteck 8"/>
          <p:cNvSpPr/>
          <p:nvPr userDrawn="1"/>
        </p:nvSpPr>
        <p:spPr>
          <a:xfrm>
            <a:off x="6203950" y="1484311"/>
            <a:ext cx="5554663" cy="48244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4313"/>
            <a:ext cx="5556250" cy="482441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1484313"/>
            <a:ext cx="5554663" cy="482441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2090335770"/>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elements">
    <p:spTree>
      <p:nvGrpSpPr>
        <p:cNvPr id="1" name=""/>
        <p:cNvGrpSpPr/>
        <p:nvPr/>
      </p:nvGrpSpPr>
      <p:grpSpPr>
        <a:xfrm>
          <a:off x="0" y="0"/>
          <a:ext cx="0" cy="0"/>
          <a:chOff x="0" y="0"/>
          <a:chExt cx="0" cy="0"/>
        </a:xfrm>
      </p:grpSpPr>
      <p:sp>
        <p:nvSpPr>
          <p:cNvPr id="3" name="Rechteck 2"/>
          <p:cNvSpPr/>
          <p:nvPr userDrawn="1"/>
        </p:nvSpPr>
        <p:spPr>
          <a:xfrm>
            <a:off x="431800" y="1484313"/>
            <a:ext cx="5556250" cy="48244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9" name="Rechteck 8"/>
          <p:cNvSpPr/>
          <p:nvPr userDrawn="1"/>
        </p:nvSpPr>
        <p:spPr>
          <a:xfrm>
            <a:off x="6203950" y="1484311"/>
            <a:ext cx="5554663" cy="230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0" name="Rechteck 9"/>
          <p:cNvSpPr/>
          <p:nvPr userDrawn="1"/>
        </p:nvSpPr>
        <p:spPr>
          <a:xfrm>
            <a:off x="6203950" y="4005263"/>
            <a:ext cx="5554663" cy="23034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1" y="1484313"/>
            <a:ext cx="5554662" cy="2305050"/>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1" name="Content Placeholder 2"/>
          <p:cNvSpPr>
            <a:spLocks noGrp="1"/>
          </p:cNvSpPr>
          <p:nvPr>
            <p:ph idx="14" hasCustomPrompt="1"/>
          </p:nvPr>
        </p:nvSpPr>
        <p:spPr>
          <a:xfrm>
            <a:off x="431800" y="1484313"/>
            <a:ext cx="5556250" cy="482441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Content Placeholder 2"/>
          <p:cNvSpPr>
            <a:spLocks noGrp="1"/>
          </p:cNvSpPr>
          <p:nvPr>
            <p:ph idx="15" hasCustomPrompt="1"/>
          </p:nvPr>
        </p:nvSpPr>
        <p:spPr>
          <a:xfrm>
            <a:off x="6203951" y="4020441"/>
            <a:ext cx="5554662" cy="2288284"/>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2496145620"/>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523">
          <p15:clr>
            <a:srgbClr val="FBAE40"/>
          </p15:clr>
        </p15:guide>
        <p15:guide id="6" orient="horz" pos="238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mages + copies">
    <p:spTree>
      <p:nvGrpSpPr>
        <p:cNvPr id="1" name=""/>
        <p:cNvGrpSpPr/>
        <p:nvPr/>
      </p:nvGrpSpPr>
      <p:grpSpPr>
        <a:xfrm>
          <a:off x="0" y="0"/>
          <a:ext cx="0" cy="0"/>
          <a:chOff x="0" y="0"/>
          <a:chExt cx="0" cy="0"/>
        </a:xfrm>
      </p:grpSpPr>
      <p:sp>
        <p:nvSpPr>
          <p:cNvPr id="15" name="Rechteck 14"/>
          <p:cNvSpPr/>
          <p:nvPr userDrawn="1"/>
        </p:nvSpPr>
        <p:spPr>
          <a:xfrm>
            <a:off x="4276725" y="3357563"/>
            <a:ext cx="3633787"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6" name="Rechteck 15"/>
          <p:cNvSpPr/>
          <p:nvPr userDrawn="1"/>
        </p:nvSpPr>
        <p:spPr>
          <a:xfrm>
            <a:off x="431800" y="3357563"/>
            <a:ext cx="3633788"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7" name="Rechteck 16"/>
          <p:cNvSpPr/>
          <p:nvPr userDrawn="1"/>
        </p:nvSpPr>
        <p:spPr>
          <a:xfrm>
            <a:off x="8123238" y="3357563"/>
            <a:ext cx="3635375"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3357563"/>
            <a:ext cx="3633533" cy="29511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0" y="1484313"/>
            <a:ext cx="3633788"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1" name="Content Placeholder 2"/>
          <p:cNvSpPr>
            <a:spLocks noGrp="1"/>
          </p:cNvSpPr>
          <p:nvPr>
            <p:ph idx="13" hasCustomPrompt="1"/>
          </p:nvPr>
        </p:nvSpPr>
        <p:spPr>
          <a:xfrm>
            <a:off x="8123238" y="3358913"/>
            <a:ext cx="3635375" cy="294981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Bildplatzhalter 8"/>
          <p:cNvSpPr>
            <a:spLocks noGrp="1"/>
          </p:cNvSpPr>
          <p:nvPr>
            <p:ph type="pic" sz="quarter" idx="14" hasCustomPrompt="1"/>
          </p:nvPr>
        </p:nvSpPr>
        <p:spPr>
          <a:xfrm>
            <a:off x="8123238" y="1485663"/>
            <a:ext cx="3635375"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3" name="Content Placeholder 2"/>
          <p:cNvSpPr>
            <a:spLocks noGrp="1"/>
          </p:cNvSpPr>
          <p:nvPr>
            <p:ph idx="15" hasCustomPrompt="1"/>
          </p:nvPr>
        </p:nvSpPr>
        <p:spPr>
          <a:xfrm>
            <a:off x="4276725" y="3357563"/>
            <a:ext cx="3633787" cy="29511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4" name="Bildplatzhalter 8"/>
          <p:cNvSpPr>
            <a:spLocks noGrp="1"/>
          </p:cNvSpPr>
          <p:nvPr>
            <p:ph type="pic" sz="quarter" idx="16" hasCustomPrompt="1"/>
          </p:nvPr>
        </p:nvSpPr>
        <p:spPr>
          <a:xfrm>
            <a:off x="4276725" y="1484313"/>
            <a:ext cx="3633788"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Tree>
    <p:extLst>
      <p:ext uri="{BB962C8B-B14F-4D97-AF65-F5344CB8AC3E}">
        <p14:creationId xmlns:p14="http://schemas.microsoft.com/office/powerpoint/2010/main" val="3979328855"/>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2561">
          <p15:clr>
            <a:srgbClr val="FBAE40"/>
          </p15:clr>
        </p15:guide>
        <p15:guide id="4" pos="2694">
          <p15:clr>
            <a:srgbClr val="FBAE40"/>
          </p15:clr>
        </p15:guide>
        <p15:guide id="5" orient="horz" pos="1979">
          <p15:clr>
            <a:srgbClr val="FBAE40"/>
          </p15:clr>
        </p15:guide>
        <p15:guide id="6" orient="horz" pos="2115">
          <p15:clr>
            <a:srgbClr val="FBAE40"/>
          </p15:clr>
        </p15:guide>
        <p15:guide id="7" pos="4983">
          <p15:clr>
            <a:srgbClr val="FBAE40"/>
          </p15:clr>
        </p15:guide>
        <p15:guide id="8" pos="51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3638930"/>
            <a:ext cx="55562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3638928"/>
            <a:ext cx="55546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9" name="Bildplatzhalter 8"/>
          <p:cNvSpPr>
            <a:spLocks noGrp="1"/>
          </p:cNvSpPr>
          <p:nvPr>
            <p:ph type="pic" sz="quarter" idx="10" hasCustomPrompt="1"/>
          </p:nvPr>
        </p:nvSpPr>
        <p:spPr>
          <a:xfrm>
            <a:off x="431800" y="1484314"/>
            <a:ext cx="5556250" cy="208687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0" name="Bildplatzhalter 8"/>
          <p:cNvSpPr>
            <a:spLocks noGrp="1"/>
          </p:cNvSpPr>
          <p:nvPr>
            <p:ph type="pic" sz="quarter" idx="14" hasCustomPrompt="1"/>
          </p:nvPr>
        </p:nvSpPr>
        <p:spPr>
          <a:xfrm>
            <a:off x="6203950" y="1484313"/>
            <a:ext cx="5554663" cy="208687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1" name="Content Placeholder 2"/>
          <p:cNvSpPr>
            <a:spLocks noGrp="1"/>
          </p:cNvSpPr>
          <p:nvPr>
            <p:ph idx="15" hasCustomPrompt="1"/>
          </p:nvPr>
        </p:nvSpPr>
        <p:spPr>
          <a:xfrm>
            <a:off x="431800" y="6159415"/>
            <a:ext cx="55562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2" name="Content Placeholder 2"/>
          <p:cNvSpPr>
            <a:spLocks noGrp="1"/>
          </p:cNvSpPr>
          <p:nvPr>
            <p:ph idx="16" hasCustomPrompt="1"/>
          </p:nvPr>
        </p:nvSpPr>
        <p:spPr>
          <a:xfrm>
            <a:off x="6203950" y="6159415"/>
            <a:ext cx="55546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3" name="Bildplatzhalter 8"/>
          <p:cNvSpPr>
            <a:spLocks noGrp="1"/>
          </p:cNvSpPr>
          <p:nvPr>
            <p:ph type="pic" sz="quarter" idx="17" hasCustomPrompt="1"/>
          </p:nvPr>
        </p:nvSpPr>
        <p:spPr>
          <a:xfrm>
            <a:off x="431800" y="4005263"/>
            <a:ext cx="5556250" cy="20864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4" name="Bildplatzhalter 8"/>
          <p:cNvSpPr>
            <a:spLocks noGrp="1"/>
          </p:cNvSpPr>
          <p:nvPr>
            <p:ph type="pic" sz="quarter" idx="18" hasCustomPrompt="1"/>
          </p:nvPr>
        </p:nvSpPr>
        <p:spPr>
          <a:xfrm>
            <a:off x="6203950" y="4005264"/>
            <a:ext cx="5554663" cy="2086407"/>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2751773244"/>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523">
          <p15:clr>
            <a:srgbClr val="FBAE40"/>
          </p15:clr>
        </p15:guide>
        <p15:guide id="6" orient="horz" pos="238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2"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1" y="1484314"/>
            <a:ext cx="3632868" cy="208686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2" name="Bildplatzhalter 8"/>
          <p:cNvSpPr>
            <a:spLocks noGrp="1"/>
          </p:cNvSpPr>
          <p:nvPr>
            <p:ph type="pic" sz="quarter" idx="14" hasCustomPrompt="1"/>
          </p:nvPr>
        </p:nvSpPr>
        <p:spPr>
          <a:xfrm>
            <a:off x="8126667" y="1484314"/>
            <a:ext cx="3631946" cy="208821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4" name="Bildplatzhalter 8"/>
          <p:cNvSpPr>
            <a:spLocks noGrp="1"/>
          </p:cNvSpPr>
          <p:nvPr>
            <p:ph type="pic" sz="quarter" idx="16" hasCustomPrompt="1"/>
          </p:nvPr>
        </p:nvSpPr>
        <p:spPr>
          <a:xfrm>
            <a:off x="4283075" y="1484314"/>
            <a:ext cx="3625850" cy="208686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5" name="Content Placeholder 2"/>
          <p:cNvSpPr>
            <a:spLocks noGrp="1"/>
          </p:cNvSpPr>
          <p:nvPr>
            <p:ph idx="1" hasCustomPrompt="1"/>
          </p:nvPr>
        </p:nvSpPr>
        <p:spPr>
          <a:xfrm>
            <a:off x="431801" y="3638920"/>
            <a:ext cx="3633788"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6" name="Content Placeholder 2"/>
          <p:cNvSpPr>
            <a:spLocks noGrp="1"/>
          </p:cNvSpPr>
          <p:nvPr>
            <p:ph idx="13" hasCustomPrompt="1"/>
          </p:nvPr>
        </p:nvSpPr>
        <p:spPr>
          <a:xfrm>
            <a:off x="4283075" y="3638920"/>
            <a:ext cx="36258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8" name="Content Placeholder 2"/>
          <p:cNvSpPr>
            <a:spLocks noGrp="1"/>
          </p:cNvSpPr>
          <p:nvPr>
            <p:ph idx="17" hasCustomPrompt="1"/>
          </p:nvPr>
        </p:nvSpPr>
        <p:spPr>
          <a:xfrm>
            <a:off x="8126667" y="3638920"/>
            <a:ext cx="3631946"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9" name="Bildplatzhalter 8"/>
          <p:cNvSpPr>
            <a:spLocks noGrp="1"/>
          </p:cNvSpPr>
          <p:nvPr>
            <p:ph type="pic" sz="quarter" idx="18" hasCustomPrompt="1"/>
          </p:nvPr>
        </p:nvSpPr>
        <p:spPr>
          <a:xfrm>
            <a:off x="431801" y="4005263"/>
            <a:ext cx="3632868" cy="20878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0" name="Bildplatzhalter 8"/>
          <p:cNvSpPr>
            <a:spLocks noGrp="1"/>
          </p:cNvSpPr>
          <p:nvPr>
            <p:ph type="pic" sz="quarter" idx="19" hasCustomPrompt="1"/>
          </p:nvPr>
        </p:nvSpPr>
        <p:spPr>
          <a:xfrm>
            <a:off x="8126667" y="4005263"/>
            <a:ext cx="3631946" cy="208915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1" name="Bildplatzhalter 8"/>
          <p:cNvSpPr>
            <a:spLocks noGrp="1"/>
          </p:cNvSpPr>
          <p:nvPr>
            <p:ph type="pic" sz="quarter" idx="20" hasCustomPrompt="1"/>
          </p:nvPr>
        </p:nvSpPr>
        <p:spPr>
          <a:xfrm>
            <a:off x="4283075" y="4005263"/>
            <a:ext cx="3625850" cy="20878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2" name="Content Placeholder 2"/>
          <p:cNvSpPr>
            <a:spLocks noGrp="1"/>
          </p:cNvSpPr>
          <p:nvPr>
            <p:ph idx="21" hasCustomPrompt="1"/>
          </p:nvPr>
        </p:nvSpPr>
        <p:spPr>
          <a:xfrm>
            <a:off x="431801" y="6160815"/>
            <a:ext cx="3632868"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3" name="Content Placeholder 2"/>
          <p:cNvSpPr>
            <a:spLocks noGrp="1"/>
          </p:cNvSpPr>
          <p:nvPr>
            <p:ph idx="22" hasCustomPrompt="1"/>
          </p:nvPr>
        </p:nvSpPr>
        <p:spPr>
          <a:xfrm>
            <a:off x="4283075" y="6160815"/>
            <a:ext cx="3625849"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4" name="Content Placeholder 2"/>
          <p:cNvSpPr>
            <a:spLocks noGrp="1"/>
          </p:cNvSpPr>
          <p:nvPr>
            <p:ph idx="23" hasCustomPrompt="1"/>
          </p:nvPr>
        </p:nvSpPr>
        <p:spPr>
          <a:xfrm>
            <a:off x="8126667" y="6160815"/>
            <a:ext cx="3631945"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Tree>
    <p:extLst>
      <p:ext uri="{BB962C8B-B14F-4D97-AF65-F5344CB8AC3E}">
        <p14:creationId xmlns:p14="http://schemas.microsoft.com/office/powerpoint/2010/main" val="1636270604"/>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2561">
          <p15:clr>
            <a:srgbClr val="FBAE40"/>
          </p15:clr>
        </p15:guide>
        <p15:guide id="4" pos="2698">
          <p15:clr>
            <a:srgbClr val="FBAE40"/>
          </p15:clr>
        </p15:guide>
        <p15:guide id="5" orient="horz" pos="2387">
          <p15:clr>
            <a:srgbClr val="FBAE40"/>
          </p15:clr>
        </p15:guide>
        <p15:guide id="6" orient="horz" pos="2523">
          <p15:clr>
            <a:srgbClr val="FBAE40"/>
          </p15:clr>
        </p15:guide>
        <p15:guide id="7" pos="4982">
          <p15:clr>
            <a:srgbClr val="FBAE40"/>
          </p15:clr>
        </p15:guide>
        <p15:guide id="8" pos="511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1" y="3639647"/>
            <a:ext cx="266700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3639647"/>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9" name="Bildplatzhalter 8"/>
          <p:cNvSpPr>
            <a:spLocks noGrp="1"/>
          </p:cNvSpPr>
          <p:nvPr>
            <p:ph type="pic" sz="quarter" idx="10" hasCustomPrompt="1"/>
          </p:nvPr>
        </p:nvSpPr>
        <p:spPr>
          <a:xfrm>
            <a:off x="431800" y="1484313"/>
            <a:ext cx="2667000"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0" name="Bildplatzhalter 8"/>
          <p:cNvSpPr>
            <a:spLocks noGrp="1"/>
          </p:cNvSpPr>
          <p:nvPr>
            <p:ph type="pic" sz="quarter" idx="14" hasCustomPrompt="1"/>
          </p:nvPr>
        </p:nvSpPr>
        <p:spPr>
          <a:xfrm>
            <a:off x="6199748" y="1484313"/>
            <a:ext cx="2675965"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1" name="Content Placeholder 2"/>
          <p:cNvSpPr>
            <a:spLocks noGrp="1"/>
          </p:cNvSpPr>
          <p:nvPr>
            <p:ph idx="15" hasCustomPrompt="1"/>
          </p:nvPr>
        </p:nvSpPr>
        <p:spPr>
          <a:xfrm>
            <a:off x="431801" y="6159418"/>
            <a:ext cx="266700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2" name="Content Placeholder 2"/>
          <p:cNvSpPr>
            <a:spLocks noGrp="1"/>
          </p:cNvSpPr>
          <p:nvPr>
            <p:ph idx="16" hasCustomPrompt="1"/>
          </p:nvPr>
        </p:nvSpPr>
        <p:spPr>
          <a:xfrm>
            <a:off x="6203950" y="6159418"/>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3" name="Bildplatzhalter 8"/>
          <p:cNvSpPr>
            <a:spLocks noGrp="1"/>
          </p:cNvSpPr>
          <p:nvPr>
            <p:ph type="pic" sz="quarter" idx="17" hasCustomPrompt="1"/>
          </p:nvPr>
        </p:nvSpPr>
        <p:spPr>
          <a:xfrm>
            <a:off x="431801" y="4005264"/>
            <a:ext cx="2667000"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4" name="Bildplatzhalter 8"/>
          <p:cNvSpPr>
            <a:spLocks noGrp="1"/>
          </p:cNvSpPr>
          <p:nvPr>
            <p:ph type="pic" sz="quarter" idx="18" hasCustomPrompt="1"/>
          </p:nvPr>
        </p:nvSpPr>
        <p:spPr>
          <a:xfrm>
            <a:off x="6203950" y="4005264"/>
            <a:ext cx="2671763"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5" name="Content Placeholder 2"/>
          <p:cNvSpPr>
            <a:spLocks noGrp="1"/>
          </p:cNvSpPr>
          <p:nvPr>
            <p:ph idx="19" hasCustomPrompt="1"/>
          </p:nvPr>
        </p:nvSpPr>
        <p:spPr>
          <a:xfrm>
            <a:off x="3316289" y="3639647"/>
            <a:ext cx="2671762"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6" name="Bildplatzhalter 8"/>
          <p:cNvSpPr>
            <a:spLocks noGrp="1"/>
          </p:cNvSpPr>
          <p:nvPr>
            <p:ph type="pic" sz="quarter" idx="20" hasCustomPrompt="1"/>
          </p:nvPr>
        </p:nvSpPr>
        <p:spPr>
          <a:xfrm>
            <a:off x="3316289" y="1484313"/>
            <a:ext cx="2671762"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7" name="Content Placeholder 2"/>
          <p:cNvSpPr>
            <a:spLocks noGrp="1"/>
          </p:cNvSpPr>
          <p:nvPr>
            <p:ph idx="21" hasCustomPrompt="1"/>
          </p:nvPr>
        </p:nvSpPr>
        <p:spPr>
          <a:xfrm>
            <a:off x="3316288" y="6159418"/>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8" name="Bildplatzhalter 8"/>
          <p:cNvSpPr>
            <a:spLocks noGrp="1"/>
          </p:cNvSpPr>
          <p:nvPr>
            <p:ph type="pic" sz="quarter" idx="22" hasCustomPrompt="1"/>
          </p:nvPr>
        </p:nvSpPr>
        <p:spPr>
          <a:xfrm>
            <a:off x="3316288" y="4005264"/>
            <a:ext cx="2671763"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9" name="Content Placeholder 2"/>
          <p:cNvSpPr>
            <a:spLocks noGrp="1"/>
          </p:cNvSpPr>
          <p:nvPr>
            <p:ph idx="23" hasCustomPrompt="1"/>
          </p:nvPr>
        </p:nvSpPr>
        <p:spPr>
          <a:xfrm>
            <a:off x="9093199" y="3639647"/>
            <a:ext cx="2665414"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0" name="Bildplatzhalter 8"/>
          <p:cNvSpPr>
            <a:spLocks noGrp="1"/>
          </p:cNvSpPr>
          <p:nvPr>
            <p:ph type="pic" sz="quarter" idx="24" hasCustomPrompt="1"/>
          </p:nvPr>
        </p:nvSpPr>
        <p:spPr>
          <a:xfrm>
            <a:off x="9087411" y="1484313"/>
            <a:ext cx="2671202"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1" name="Content Placeholder 2"/>
          <p:cNvSpPr>
            <a:spLocks noGrp="1"/>
          </p:cNvSpPr>
          <p:nvPr>
            <p:ph idx="25" hasCustomPrompt="1"/>
          </p:nvPr>
        </p:nvSpPr>
        <p:spPr>
          <a:xfrm>
            <a:off x="9087411" y="6159418"/>
            <a:ext cx="2671202"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2" name="Bildplatzhalter 8"/>
          <p:cNvSpPr>
            <a:spLocks noGrp="1"/>
          </p:cNvSpPr>
          <p:nvPr>
            <p:ph type="pic" sz="quarter" idx="26" hasCustomPrompt="1"/>
          </p:nvPr>
        </p:nvSpPr>
        <p:spPr>
          <a:xfrm>
            <a:off x="9093199" y="4005264"/>
            <a:ext cx="2665414"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Tree>
    <p:extLst>
      <p:ext uri="{BB962C8B-B14F-4D97-AF65-F5344CB8AC3E}">
        <p14:creationId xmlns:p14="http://schemas.microsoft.com/office/powerpoint/2010/main" val="2704673538"/>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523">
          <p15:clr>
            <a:srgbClr val="FBAE40"/>
          </p15:clr>
        </p15:guide>
        <p15:guide id="6" orient="horz" pos="2387">
          <p15:clr>
            <a:srgbClr val="FBAE40"/>
          </p15:clr>
        </p15:guide>
        <p15:guide id="7" pos="1952">
          <p15:clr>
            <a:srgbClr val="FBAE40"/>
          </p15:clr>
        </p15:guide>
        <p15:guide id="8" pos="2089">
          <p15:clr>
            <a:srgbClr val="FBAE40"/>
          </p15:clr>
        </p15:guide>
        <p15:guide id="9" pos="5591">
          <p15:clr>
            <a:srgbClr val="FBAE40"/>
          </p15:clr>
        </p15:guide>
        <p15:guide id="10" pos="5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0" y="1484313"/>
            <a:ext cx="11326813" cy="4824412"/>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897881578"/>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image full bleed">
    <p:spTree>
      <p:nvGrpSpPr>
        <p:cNvPr id="1" name=""/>
        <p:cNvGrpSpPr/>
        <p:nvPr/>
      </p:nvGrpSpPr>
      <p:grpSpPr>
        <a:xfrm>
          <a:off x="0" y="0"/>
          <a:ext cx="0" cy="0"/>
          <a:chOff x="0" y="0"/>
          <a:chExt cx="0" cy="0"/>
        </a:xfrm>
      </p:grpSpPr>
      <p:sp>
        <p:nvSpPr>
          <p:cNvPr id="9" name="Bildplatzhalter 8"/>
          <p:cNvSpPr>
            <a:spLocks noGrp="1"/>
          </p:cNvSpPr>
          <p:nvPr>
            <p:ph type="pic" sz="quarter" idx="10" hasCustomPrompt="1"/>
          </p:nvPr>
        </p:nvSpPr>
        <p:spPr>
          <a:xfrm>
            <a:off x="0" y="0"/>
            <a:ext cx="12192000" cy="6858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3"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Tree>
    <p:extLst>
      <p:ext uri="{BB962C8B-B14F-4D97-AF65-F5344CB8AC3E}">
        <p14:creationId xmlns:p14="http://schemas.microsoft.com/office/powerpoint/2010/main" val="39573150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2546391785"/>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7" name="Rechteck 6"/>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Tree>
    <p:extLst>
      <p:ext uri="{BB962C8B-B14F-4D97-AF65-F5344CB8AC3E}">
        <p14:creationId xmlns:p14="http://schemas.microsoft.com/office/powerpoint/2010/main" val="47201944"/>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py">
    <p:spTree>
      <p:nvGrpSpPr>
        <p:cNvPr id="1" name=""/>
        <p:cNvGrpSpPr/>
        <p:nvPr/>
      </p:nvGrpSpPr>
      <p:grpSpPr>
        <a:xfrm>
          <a:off x="0" y="0"/>
          <a:ext cx="0" cy="0"/>
          <a:chOff x="0" y="0"/>
          <a:chExt cx="0" cy="0"/>
        </a:xfrm>
      </p:grpSpPr>
      <p:sp>
        <p:nvSpPr>
          <p:cNvPr id="4" name="Rechteck 3"/>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3" name="Content Placeholder 2"/>
          <p:cNvSpPr>
            <a:spLocks noGrp="1"/>
          </p:cNvSpPr>
          <p:nvPr>
            <p:ph idx="1" hasCustomPrompt="1"/>
          </p:nvPr>
        </p:nvSpPr>
        <p:spPr>
          <a:xfrm>
            <a:off x="431800" y="1484313"/>
            <a:ext cx="11326813" cy="4824412"/>
          </a:xfrm>
          <a:noFill/>
        </p:spPr>
        <p:txBody>
          <a:bodyPr lIns="180000" tIns="144000" rIns="1260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90016655"/>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3309-7262-AF43-AAE7-9E0662024C15}"/>
              </a:ext>
            </a:extLst>
          </p:cNvPr>
          <p:cNvSpPr>
            <a:spLocks noGrp="1"/>
          </p:cNvSpPr>
          <p:nvPr>
            <p:ph type="title"/>
          </p:nvPr>
        </p:nvSpPr>
        <p:spPr/>
        <p:txBody>
          <a:bodyPr/>
          <a:lstStyle>
            <a:lvl1pPr>
              <a:defRPr>
                <a:latin typeface="BMWTypeNext Light" pitchFamily="50" charset="0"/>
              </a:defRPr>
            </a:lvl1pPr>
          </a:lstStyle>
          <a:p>
            <a:r>
              <a:rPr lang="en-US"/>
              <a:t>Click to edit Master title style</a:t>
            </a:r>
          </a:p>
        </p:txBody>
      </p:sp>
      <p:sp>
        <p:nvSpPr>
          <p:cNvPr id="5" name="Slide Number Placeholder 4">
            <a:extLst>
              <a:ext uri="{FF2B5EF4-FFF2-40B4-BE49-F238E27FC236}">
                <a16:creationId xmlns:a16="http://schemas.microsoft.com/office/drawing/2014/main" id="{BA6B9637-365B-344E-BBEF-B8B15D8B864B}"/>
              </a:ext>
            </a:extLst>
          </p:cNvPr>
          <p:cNvSpPr>
            <a:spLocks noGrp="1"/>
          </p:cNvSpPr>
          <p:nvPr>
            <p:ph type="sldNum" sz="quarter" idx="12"/>
          </p:nvPr>
        </p:nvSpPr>
        <p:spPr>
          <a:xfrm>
            <a:off x="8610600" y="6356352"/>
            <a:ext cx="2743200" cy="365125"/>
          </a:xfrm>
          <a:prstGeom prst="rect">
            <a:avLst/>
          </a:prstGeom>
        </p:spPr>
        <p:txBody>
          <a:bodyPr/>
          <a:lstStyle>
            <a:lvl1pPr>
              <a:defRPr>
                <a:latin typeface="BMWTypeNext Light" pitchFamily="50" charset="0"/>
              </a:defRPr>
            </a:lvl1pPr>
          </a:lstStyle>
          <a:p>
            <a:fld id="{8C599C38-1E88-BB4C-A0DA-EE3E7B99E9C1}" type="slidenum">
              <a:rPr lang="en-US" smtClean="0"/>
              <a:pPr/>
              <a:t>‹#›</a:t>
            </a:fld>
            <a:endParaRPr lang="en-US"/>
          </a:p>
        </p:txBody>
      </p:sp>
      <p:sp>
        <p:nvSpPr>
          <p:cNvPr id="6" name="Footer Placeholder 4"/>
          <p:cNvSpPr>
            <a:spLocks noGrp="1"/>
          </p:cNvSpPr>
          <p:nvPr>
            <p:ph type="ftr" sz="quarter" idx="11"/>
          </p:nvPr>
        </p:nvSpPr>
        <p:spPr>
          <a:xfrm>
            <a:off x="431800" y="6540666"/>
            <a:ext cx="9048101" cy="160338"/>
          </a:xfrm>
        </p:spPr>
        <p:txBody>
          <a:bodyPr/>
          <a:lstStyle>
            <a:lvl1pPr>
              <a:defRPr>
                <a:latin typeface="BMWTypeNext Light" pitchFamily="50" charset="0"/>
              </a:defRPr>
            </a:lvl1pPr>
          </a:lstStyle>
          <a:p>
            <a:r>
              <a:rPr lang="en-US"/>
              <a:t>2023 Road Home Sales Event | Report #3</a:t>
            </a:r>
            <a:endParaRPr lang="de-DE"/>
          </a:p>
        </p:txBody>
      </p:sp>
    </p:spTree>
    <p:extLst>
      <p:ext uri="{BB962C8B-B14F-4D97-AF65-F5344CB8AC3E}">
        <p14:creationId xmlns:p14="http://schemas.microsoft.com/office/powerpoint/2010/main" val="17035451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 image + copy">
  <p:cSld name="1 image + copy">
    <p:spTree>
      <p:nvGrpSpPr>
        <p:cNvPr id="1" name="Shape 44"/>
        <p:cNvGrpSpPr/>
        <p:nvPr/>
      </p:nvGrpSpPr>
      <p:grpSpPr>
        <a:xfrm>
          <a:off x="0" y="0"/>
          <a:ext cx="0" cy="0"/>
          <a:chOff x="0" y="0"/>
          <a:chExt cx="0" cy="0"/>
        </a:xfrm>
      </p:grpSpPr>
      <p:sp>
        <p:nvSpPr>
          <p:cNvPr id="45" name="Google Shape;45;p40"/>
          <p:cNvSpPr/>
          <p:nvPr/>
        </p:nvSpPr>
        <p:spPr>
          <a:xfrm>
            <a:off x="6527800" y="1484312"/>
            <a:ext cx="5230813" cy="4824413"/>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BMWTypeNext Light" pitchFamily="2" charset="0"/>
              <a:ea typeface="Arial"/>
              <a:cs typeface="Arial"/>
              <a:sym typeface="Arial"/>
            </a:endParaRPr>
          </a:p>
        </p:txBody>
      </p:sp>
      <p:sp>
        <p:nvSpPr>
          <p:cNvPr id="46" name="Google Shape;46;p40"/>
          <p:cNvSpPr txBox="1">
            <a:spLocks noGrp="1"/>
          </p:cNvSpPr>
          <p:nvPr>
            <p:ph type="title"/>
          </p:nvPr>
        </p:nvSpPr>
        <p:spPr>
          <a:xfrm>
            <a:off x="431800" y="269969"/>
            <a:ext cx="11326813" cy="79683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0"/>
          <p:cNvSpPr txBox="1">
            <a:spLocks noGrp="1"/>
          </p:cNvSpPr>
          <p:nvPr>
            <p:ph type="ftr" idx="11"/>
          </p:nvPr>
        </p:nvSpPr>
        <p:spPr>
          <a:xfrm>
            <a:off x="431800" y="6540666"/>
            <a:ext cx="9048101" cy="160338"/>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2023 Road Home Sales Event | Report #3</a:t>
            </a:r>
            <a:endParaRPr/>
          </a:p>
        </p:txBody>
      </p:sp>
      <p:sp>
        <p:nvSpPr>
          <p:cNvPr id="48" name="Google Shape;48;p40"/>
          <p:cNvSpPr txBox="1">
            <a:spLocks noGrp="1"/>
          </p:cNvSpPr>
          <p:nvPr>
            <p:ph type="sldNum" idx="12"/>
          </p:nvPr>
        </p:nvSpPr>
        <p:spPr>
          <a:xfrm>
            <a:off x="9881118" y="6540666"/>
            <a:ext cx="1877495" cy="160338"/>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Page </a:t>
            </a:r>
            <a:fld id="{00000000-1234-1234-1234-123412341234}" type="slidenum">
              <a:rPr lang="en-US"/>
              <a:t>‹#›</a:t>
            </a:fld>
            <a:endParaRPr/>
          </a:p>
        </p:txBody>
      </p:sp>
      <p:sp>
        <p:nvSpPr>
          <p:cNvPr id="49" name="Google Shape;49;p40"/>
          <p:cNvSpPr txBox="1">
            <a:spLocks noGrp="1"/>
          </p:cNvSpPr>
          <p:nvPr>
            <p:ph type="body" idx="1"/>
          </p:nvPr>
        </p:nvSpPr>
        <p:spPr>
          <a:xfrm>
            <a:off x="6527801" y="1484314"/>
            <a:ext cx="5230812" cy="4824411"/>
          </a:xfrm>
          <a:prstGeom prst="rect">
            <a:avLst/>
          </a:prstGeom>
          <a:noFill/>
          <a:ln>
            <a:noFill/>
          </a:ln>
        </p:spPr>
        <p:txBody>
          <a:bodyPr spcFirstLastPara="1" wrap="square" lIns="180000" tIns="144000" rIns="144000" bIns="144000" anchor="t" anchorCtr="0">
            <a:noAutofit/>
          </a:bodyPr>
          <a:lstStyle>
            <a:lvl1pPr marL="457200" lvl="0" indent="-342900" algn="l">
              <a:lnSpc>
                <a:spcPct val="100000"/>
              </a:lnSpc>
              <a:spcBef>
                <a:spcPts val="0"/>
              </a:spcBef>
              <a:spcAft>
                <a:spcPts val="0"/>
              </a:spcAft>
              <a:buClr>
                <a:schemeClr val="dk1"/>
              </a:buClr>
              <a:buSzPts val="1800"/>
              <a:buChar char="−"/>
              <a:defRPr/>
            </a:lvl1pPr>
            <a:lvl2pPr marL="914400" lvl="1" indent="-342900" algn="l">
              <a:lnSpc>
                <a:spcPct val="100000"/>
              </a:lnSpc>
              <a:spcBef>
                <a:spcPts val="1000"/>
              </a:spcBef>
              <a:spcAft>
                <a:spcPts val="0"/>
              </a:spcAft>
              <a:buClr>
                <a:schemeClr val="dk1"/>
              </a:buClr>
              <a:buSzPts val="1800"/>
              <a:buChar char="−"/>
              <a:defRPr/>
            </a:lvl2pPr>
            <a:lvl3pPr marL="1371600" lvl="2" indent="-342900" algn="l">
              <a:lnSpc>
                <a:spcPct val="100000"/>
              </a:lnSpc>
              <a:spcBef>
                <a:spcPts val="1000"/>
              </a:spcBef>
              <a:spcAft>
                <a:spcPts val="0"/>
              </a:spcAft>
              <a:buClr>
                <a:schemeClr val="dk1"/>
              </a:buClr>
              <a:buSzPts val="1800"/>
              <a:buChar char="−"/>
              <a:defRPr/>
            </a:lvl3pPr>
            <a:lvl4pPr marL="1828800" lvl="3" indent="-342900" algn="l">
              <a:lnSpc>
                <a:spcPct val="100000"/>
              </a:lnSpc>
              <a:spcBef>
                <a:spcPts val="1000"/>
              </a:spcBef>
              <a:spcAft>
                <a:spcPts val="0"/>
              </a:spcAft>
              <a:buClr>
                <a:schemeClr val="dk1"/>
              </a:buClr>
              <a:buSzPts val="1800"/>
              <a:buChar char="−"/>
              <a:defRPr/>
            </a:lvl4pPr>
            <a:lvl5pPr marL="2286000" lvl="4" indent="-342900" algn="l">
              <a:lnSpc>
                <a:spcPct val="10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0"/>
          <p:cNvSpPr>
            <a:spLocks noGrp="1"/>
          </p:cNvSpPr>
          <p:nvPr>
            <p:ph type="pic" idx="2"/>
          </p:nvPr>
        </p:nvSpPr>
        <p:spPr>
          <a:xfrm>
            <a:off x="431800" y="1484313"/>
            <a:ext cx="5880100" cy="4824413"/>
          </a:xfrm>
          <a:prstGeom prst="rect">
            <a:avLst/>
          </a:prstGeom>
          <a:solidFill>
            <a:schemeClr val="lt1"/>
          </a:solidFill>
          <a:ln>
            <a:noFill/>
          </a:ln>
        </p:spPr>
        <p:txBody>
          <a:bodyPr spcFirstLastPara="1" wrap="square" lIns="0" tIns="720000" rIns="0" bIns="0" anchor="ctr" anchorCtr="0">
            <a:noAutofit/>
          </a:bodyPr>
          <a:lstStyle>
            <a:lvl1pPr marR="0" lvl="0" algn="ctr" rtl="0">
              <a:lnSpc>
                <a:spcPct val="100000"/>
              </a:lnSpc>
              <a:spcBef>
                <a:spcPts val="0"/>
              </a:spcBef>
              <a:spcAft>
                <a:spcPts val="0"/>
              </a:spcAft>
              <a:buClr>
                <a:schemeClr val="dk1"/>
              </a:buClr>
              <a:buSzPts val="1800"/>
              <a:buFont typeface="Noto Sans Symbols"/>
              <a:buNone/>
              <a:defRPr sz="1800" b="0" i="0" u="none" strike="noStrike" cap="none">
                <a:solidFill>
                  <a:schemeClr val="dk1"/>
                </a:solidFill>
                <a:latin typeface="BMWTypeNext Light" pitchFamily="2" charset="0"/>
                <a:ea typeface="BMWTypeNext Light" pitchFamily="2" charset="0"/>
                <a:cs typeface="Arial"/>
                <a:sym typeface="Arial"/>
              </a:defRPr>
            </a:lvl1pPr>
            <a:lvl2pPr marR="0" lvl="1" algn="l" rtl="0">
              <a:lnSpc>
                <a:spcPct val="100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R="0" lvl="2" algn="l" rtl="0">
              <a:lnSpc>
                <a:spcPct val="100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R="0" lvl="4" algn="l" rtl="0">
              <a:lnSpc>
                <a:spcPct val="100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R="0" lvl="5"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54335898"/>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4112">
          <p15:clr>
            <a:srgbClr val="FBAE40"/>
          </p15:clr>
        </p15:guide>
        <p15:guide id="4" pos="397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4" name="Google Shape;74;p1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75" name="Google Shape;75;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4273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52525"/>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890929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Copy">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1801" y="1484313"/>
            <a:ext cx="4786242" cy="4824412"/>
          </a:xfrm>
          <a:noFill/>
        </p:spPr>
        <p:txBody>
          <a:bodyPr lIns="180000" tIns="144000" rIns="1260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7" name="Content Placeholder 2">
            <a:extLst>
              <a:ext uri="{FF2B5EF4-FFF2-40B4-BE49-F238E27FC236}">
                <a16:creationId xmlns:a16="http://schemas.microsoft.com/office/drawing/2014/main" id="{4E8673F7-535F-AF40-B4CF-26970C1CCC2B}"/>
              </a:ext>
            </a:extLst>
          </p:cNvPr>
          <p:cNvSpPr>
            <a:spLocks noGrp="1"/>
          </p:cNvSpPr>
          <p:nvPr>
            <p:ph idx="13" hasCustomPrompt="1"/>
          </p:nvPr>
        </p:nvSpPr>
        <p:spPr>
          <a:xfrm>
            <a:off x="5625548" y="1484313"/>
            <a:ext cx="6133065" cy="4824412"/>
          </a:xfrm>
          <a:noFill/>
        </p:spPr>
        <p:txBody>
          <a:bodyPr lIns="180000" tIns="144000" rIns="1260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2016199651"/>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image 1">
    <p:spTree>
      <p:nvGrpSpPr>
        <p:cNvPr id="1" name=""/>
        <p:cNvGrpSpPr/>
        <p:nvPr/>
      </p:nvGrpSpPr>
      <p:grpSpPr>
        <a:xfrm>
          <a:off x="0" y="0"/>
          <a:ext cx="0" cy="0"/>
          <a:chOff x="0" y="0"/>
          <a:chExt cx="0" cy="0"/>
        </a:xfrm>
      </p:grpSpPr>
      <p:sp>
        <p:nvSpPr>
          <p:cNvPr id="9" name="Bildplatzhalter 8"/>
          <p:cNvSpPr>
            <a:spLocks noGrp="1"/>
          </p:cNvSpPr>
          <p:nvPr>
            <p:ph type="pic" sz="quarter" idx="10" hasCustomPrompt="1"/>
          </p:nvPr>
        </p:nvSpPr>
        <p:spPr>
          <a:xfrm>
            <a:off x="0" y="0"/>
            <a:ext cx="12192000" cy="6858000"/>
          </a:xfrm>
          <a:blipFill>
            <a:blip r:embed="rId2">
              <a:extLst>
                <a:ext uri="{28A0092B-C50C-407E-A947-70E740481C1C}">
                  <a14:useLocalDpi xmlns:a14="http://schemas.microsoft.com/office/drawing/2010/main" val="0"/>
                </a:ext>
              </a:extLst>
            </a:blip>
            <a:stretch>
              <a:fillRect/>
            </a:stretch>
          </a:blipFill>
        </p:spPr>
        <p:txBody>
          <a:bodyPr tIns="720000" anchor="ctr"/>
          <a:lstStyle>
            <a:lvl1pPr marL="0" indent="0" algn="ctr">
              <a:buNone/>
              <a:defRPr>
                <a:solidFill>
                  <a:schemeClr val="bg1"/>
                </a:solidFill>
              </a:defRPr>
            </a:lvl1pPr>
          </a:lstStyle>
          <a:p>
            <a:r>
              <a:rPr lang="en-US"/>
              <a:t>Change image by clicking on symbol.</a:t>
            </a:r>
            <a:endParaRPr lang="en-GB" noProof="0"/>
          </a:p>
        </p:txBody>
      </p:sp>
    </p:spTree>
    <p:extLst>
      <p:ext uri="{BB962C8B-B14F-4D97-AF65-F5344CB8AC3E}">
        <p14:creationId xmlns:p14="http://schemas.microsoft.com/office/powerpoint/2010/main" val="4223045508"/>
      </p:ext>
    </p:extLst>
  </p:cSld>
  <p:clrMapOvr>
    <a:masterClrMapping/>
  </p:clrMapOvr>
  <p:extLst>
    <p:ext uri="{DCECCB84-F9BA-43D5-87BE-67443E8EF086}">
      <p15:sldGuideLst xmlns:p15="http://schemas.microsoft.com/office/powerpoint/2012/main">
        <p15:guide id="1" orient="horz" pos="754">
          <p15:clr>
            <a:srgbClr val="FBAE40"/>
          </p15:clr>
        </p15:guide>
        <p15:guide id="2" orient="horz" pos="397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image 2">
    <p:spTree>
      <p:nvGrpSpPr>
        <p:cNvPr id="1" name=""/>
        <p:cNvGrpSpPr/>
        <p:nvPr/>
      </p:nvGrpSpPr>
      <p:grpSpPr>
        <a:xfrm>
          <a:off x="0" y="0"/>
          <a:ext cx="0" cy="0"/>
          <a:chOff x="0" y="0"/>
          <a:chExt cx="0" cy="0"/>
        </a:xfrm>
      </p:grpSpPr>
      <p:sp>
        <p:nvSpPr>
          <p:cNvPr id="3" name="Bildplatzhalter 8">
            <a:extLst>
              <a:ext uri="{FF2B5EF4-FFF2-40B4-BE49-F238E27FC236}">
                <a16:creationId xmlns:a16="http://schemas.microsoft.com/office/drawing/2014/main" id="{6A2A8F2A-C6BF-43A4-8D94-F6ADE3E7C3E2}"/>
              </a:ext>
            </a:extLst>
          </p:cNvPr>
          <p:cNvSpPr>
            <a:spLocks noGrp="1"/>
          </p:cNvSpPr>
          <p:nvPr>
            <p:ph type="pic" sz="quarter" idx="10" hasCustomPrompt="1"/>
          </p:nvPr>
        </p:nvSpPr>
        <p:spPr>
          <a:xfrm>
            <a:off x="0" y="0"/>
            <a:ext cx="12192000" cy="6858000"/>
          </a:xfrm>
          <a:blipFill>
            <a:blip r:embed="rId2">
              <a:extLst>
                <a:ext uri="{28A0092B-C50C-407E-A947-70E740481C1C}">
                  <a14:useLocalDpi xmlns:a14="http://schemas.microsoft.com/office/drawing/2010/main" val="0"/>
                </a:ext>
              </a:extLst>
            </a:blip>
            <a:stretch>
              <a:fillRect/>
            </a:stretch>
          </a:blipFill>
        </p:spPr>
        <p:txBody>
          <a:bodyPr tIns="720000" anchor="ctr"/>
          <a:lstStyle>
            <a:lvl1pPr marL="0" marR="0" indent="0" algn="ctr" defTabSz="914400" rtl="0" eaLnBrk="1" fontAlgn="auto" latinLnBrk="0" hangingPunct="1">
              <a:lnSpc>
                <a:spcPct val="100000"/>
              </a:lnSpc>
              <a:spcBef>
                <a:spcPts val="0"/>
              </a:spcBef>
              <a:spcAft>
                <a:spcPts val="600"/>
              </a:spcAft>
              <a:buClrTx/>
              <a:buSzTx/>
              <a:buFont typeface="Symbol" panose="05050102010706020507" pitchFamily="18" charset="2"/>
              <a:buNone/>
              <a:tabLst/>
              <a:defRPr>
                <a:solidFill>
                  <a:schemeClr val="bg1"/>
                </a:solidFill>
              </a:defRPr>
            </a:lvl1pPr>
          </a:lstStyle>
          <a:p>
            <a:r>
              <a:rPr lang="en-US"/>
              <a:t>Change image by clicking on symbol.</a:t>
            </a:r>
            <a:endParaRPr lang="en-GB" noProof="0"/>
          </a:p>
        </p:txBody>
      </p:sp>
    </p:spTree>
    <p:extLst>
      <p:ext uri="{BB962C8B-B14F-4D97-AF65-F5344CB8AC3E}">
        <p14:creationId xmlns:p14="http://schemas.microsoft.com/office/powerpoint/2010/main" val="2556672986"/>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8" name="Rechteck 7"/>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4313"/>
            <a:ext cx="11326813" cy="4824412"/>
          </a:xfrm>
          <a:noFill/>
        </p:spPr>
        <p:txBody>
          <a:bodyPr lIns="360000" tIns="306000" rIns="180000" bIns="144000"/>
          <a:lstStyle>
            <a:lvl1pPr marL="538163" indent="-538163">
              <a:spcAft>
                <a:spcPts val="600"/>
              </a:spcAft>
              <a:buFont typeface="+mj-lt"/>
              <a:buAutoNum type="arabicPeriod"/>
              <a:defRPr sz="2400" spc="10" baseline="0">
                <a:latin typeface="+mj-lt"/>
              </a:defRPr>
            </a:lvl1pPr>
            <a:lvl2pPr marL="1076325" indent="-538163">
              <a:spcAft>
                <a:spcPts val="600"/>
              </a:spcAft>
              <a:buFont typeface="+mj-lt"/>
              <a:buAutoNum type="arabicPeriod"/>
              <a:defRPr sz="2400" spc="10" baseline="0">
                <a:latin typeface="+mj-lt"/>
              </a:defRPr>
            </a:lvl2pPr>
            <a:lvl3pPr marL="1612900" indent="-536575">
              <a:spcAft>
                <a:spcPts val="600"/>
              </a:spcAft>
              <a:buFont typeface="+mj-lt"/>
              <a:buAutoNum type="arabicPeriod"/>
              <a:defRPr sz="2400" spc="10" baseline="0">
                <a:latin typeface="+mj-lt"/>
              </a:defRPr>
            </a:lvl3pPr>
            <a:lvl4pPr marL="2151063" indent="-538163">
              <a:spcAft>
                <a:spcPts val="600"/>
              </a:spcAft>
              <a:buFont typeface="+mj-lt"/>
              <a:buAutoNum type="arabicPeriod"/>
              <a:defRPr sz="2400" spc="10" baseline="0">
                <a:latin typeface="+mj-lt"/>
              </a:defRPr>
            </a:lvl4pPr>
            <a:lvl5pPr marL="2689225" indent="-538163">
              <a:spcAft>
                <a:spcPts val="600"/>
              </a:spcAft>
              <a:buFont typeface="+mj-lt"/>
              <a:buAutoNum type="arabicPeriod"/>
              <a:defRPr sz="2400" spc="10" baseline="0">
                <a:latin typeface="+mj-lt"/>
              </a:defRPr>
            </a:lvl5pPr>
          </a:lstStyle>
          <a:p>
            <a:pPr lvl="0"/>
            <a:r>
              <a:rPr lang="de-DE"/>
              <a:t>Edit </a:t>
            </a:r>
            <a:r>
              <a:rPr lang="de-DE" err="1"/>
              <a:t>agenda</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1705895884"/>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Copy">
    <p:spTree>
      <p:nvGrpSpPr>
        <p:cNvPr id="1" name=""/>
        <p:cNvGrpSpPr/>
        <p:nvPr/>
      </p:nvGrpSpPr>
      <p:grpSpPr>
        <a:xfrm>
          <a:off x="0" y="0"/>
          <a:ext cx="0" cy="0"/>
          <a:chOff x="0" y="0"/>
          <a:chExt cx="0" cy="0"/>
        </a:xfrm>
      </p:grpSpPr>
      <p:sp>
        <p:nvSpPr>
          <p:cNvPr id="4" name="Rechteck 3"/>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 name="Content Placeholder 2"/>
          <p:cNvSpPr>
            <a:spLocks noGrp="1"/>
          </p:cNvSpPr>
          <p:nvPr>
            <p:ph idx="1" hasCustomPrompt="1"/>
          </p:nvPr>
        </p:nvSpPr>
        <p:spPr>
          <a:xfrm>
            <a:off x="431800" y="1484313"/>
            <a:ext cx="11326813" cy="4824412"/>
          </a:xfrm>
          <a:noFill/>
        </p:spPr>
        <p:txBody>
          <a:bodyPr lIns="180000" tIns="144000" rIns="1260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3150403633"/>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images + copies">
    <p:spTree>
      <p:nvGrpSpPr>
        <p:cNvPr id="1" name=""/>
        <p:cNvGrpSpPr/>
        <p:nvPr/>
      </p:nvGrpSpPr>
      <p:grpSpPr>
        <a:xfrm>
          <a:off x="0" y="0"/>
          <a:ext cx="0" cy="0"/>
          <a:chOff x="0" y="0"/>
          <a:chExt cx="0" cy="0"/>
        </a:xfrm>
      </p:grpSpPr>
      <p:sp>
        <p:nvSpPr>
          <p:cNvPr id="11" name="Rechteck 10"/>
          <p:cNvSpPr/>
          <p:nvPr userDrawn="1"/>
        </p:nvSpPr>
        <p:spPr>
          <a:xfrm>
            <a:off x="431800" y="4508500"/>
            <a:ext cx="5556250" cy="180022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 name="Rechteck 11"/>
          <p:cNvSpPr/>
          <p:nvPr userDrawn="1"/>
        </p:nvSpPr>
        <p:spPr>
          <a:xfrm>
            <a:off x="6203950" y="4508500"/>
            <a:ext cx="5554663" cy="180022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4508499"/>
            <a:ext cx="5556250" cy="1800226"/>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4508500"/>
            <a:ext cx="5554663" cy="1800225"/>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9" name="Bildplatzhalter 8"/>
          <p:cNvSpPr>
            <a:spLocks noGrp="1"/>
          </p:cNvSpPr>
          <p:nvPr>
            <p:ph type="pic" sz="quarter" idx="10" hasCustomPrompt="1"/>
          </p:nvPr>
        </p:nvSpPr>
        <p:spPr>
          <a:xfrm>
            <a:off x="431800" y="1484313"/>
            <a:ext cx="5556250" cy="280828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0" name="Bildplatzhalter 8"/>
          <p:cNvSpPr>
            <a:spLocks noGrp="1"/>
          </p:cNvSpPr>
          <p:nvPr>
            <p:ph type="pic" sz="quarter" idx="14" hasCustomPrompt="1"/>
          </p:nvPr>
        </p:nvSpPr>
        <p:spPr>
          <a:xfrm>
            <a:off x="6203950" y="1484313"/>
            <a:ext cx="5554663" cy="280828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356806406"/>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704">
          <p15:clr>
            <a:srgbClr val="FBAE40"/>
          </p15:clr>
        </p15:guide>
        <p15:guide id="6" orient="horz" pos="2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images + copies">
    <p:spTree>
      <p:nvGrpSpPr>
        <p:cNvPr id="1" name=""/>
        <p:cNvGrpSpPr/>
        <p:nvPr/>
      </p:nvGrpSpPr>
      <p:grpSpPr>
        <a:xfrm>
          <a:off x="0" y="0"/>
          <a:ext cx="0" cy="0"/>
          <a:chOff x="0" y="0"/>
          <a:chExt cx="0" cy="0"/>
        </a:xfrm>
      </p:grpSpPr>
      <p:sp>
        <p:nvSpPr>
          <p:cNvPr id="11" name="Rechteck 10"/>
          <p:cNvSpPr/>
          <p:nvPr userDrawn="1"/>
        </p:nvSpPr>
        <p:spPr>
          <a:xfrm>
            <a:off x="431800" y="4508500"/>
            <a:ext cx="5556250" cy="180022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2" name="Rechteck 11"/>
          <p:cNvSpPr/>
          <p:nvPr userDrawn="1"/>
        </p:nvSpPr>
        <p:spPr>
          <a:xfrm>
            <a:off x="6203950" y="4508500"/>
            <a:ext cx="5554663" cy="180022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4508499"/>
            <a:ext cx="5556250" cy="1800226"/>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4508500"/>
            <a:ext cx="5554663" cy="1800225"/>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9" name="Bildplatzhalter 8"/>
          <p:cNvSpPr>
            <a:spLocks noGrp="1"/>
          </p:cNvSpPr>
          <p:nvPr>
            <p:ph type="pic" sz="quarter" idx="10" hasCustomPrompt="1"/>
          </p:nvPr>
        </p:nvSpPr>
        <p:spPr>
          <a:xfrm>
            <a:off x="431800" y="1484313"/>
            <a:ext cx="5556250" cy="280828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0" name="Bildplatzhalter 8"/>
          <p:cNvSpPr>
            <a:spLocks noGrp="1"/>
          </p:cNvSpPr>
          <p:nvPr>
            <p:ph type="pic" sz="quarter" idx="14" hasCustomPrompt="1"/>
          </p:nvPr>
        </p:nvSpPr>
        <p:spPr>
          <a:xfrm>
            <a:off x="6203950" y="1484313"/>
            <a:ext cx="5554663" cy="280828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1475825756"/>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guide id="3" pos="3772" userDrawn="1">
          <p15:clr>
            <a:srgbClr val="FBAE40"/>
          </p15:clr>
        </p15:guide>
        <p15:guide id="4" pos="3908" userDrawn="1">
          <p15:clr>
            <a:srgbClr val="FBAE40"/>
          </p15:clr>
        </p15:guide>
        <p15:guide id="5" orient="horz" pos="2704" userDrawn="1">
          <p15:clr>
            <a:srgbClr val="FBAE40"/>
          </p15:clr>
        </p15:guide>
        <p15:guide id="6" orient="horz" pos="2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image + copy">
    <p:spTree>
      <p:nvGrpSpPr>
        <p:cNvPr id="1" name=""/>
        <p:cNvGrpSpPr/>
        <p:nvPr/>
      </p:nvGrpSpPr>
      <p:grpSpPr>
        <a:xfrm>
          <a:off x="0" y="0"/>
          <a:ext cx="0" cy="0"/>
          <a:chOff x="0" y="0"/>
          <a:chExt cx="0" cy="0"/>
        </a:xfrm>
      </p:grpSpPr>
      <p:sp>
        <p:nvSpPr>
          <p:cNvPr id="7" name="Rechteck 6"/>
          <p:cNvSpPr/>
          <p:nvPr userDrawn="1"/>
        </p:nvSpPr>
        <p:spPr>
          <a:xfrm>
            <a:off x="6527800" y="1484312"/>
            <a:ext cx="5230813" cy="48244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527801" y="1484314"/>
            <a:ext cx="5230812" cy="4824411"/>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9" name="Bildplatzhalter 8"/>
          <p:cNvSpPr>
            <a:spLocks noGrp="1"/>
          </p:cNvSpPr>
          <p:nvPr>
            <p:ph type="pic" sz="quarter" idx="10" hasCustomPrompt="1"/>
          </p:nvPr>
        </p:nvSpPr>
        <p:spPr>
          <a:xfrm>
            <a:off x="431800" y="1484313"/>
            <a:ext cx="5880100" cy="482441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3236559700"/>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4112">
          <p15:clr>
            <a:srgbClr val="FBAE40"/>
          </p15:clr>
        </p15:guide>
        <p15:guide id="4" pos="397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copies">
    <p:spTree>
      <p:nvGrpSpPr>
        <p:cNvPr id="1" name=""/>
        <p:cNvGrpSpPr/>
        <p:nvPr/>
      </p:nvGrpSpPr>
      <p:grpSpPr>
        <a:xfrm>
          <a:off x="0" y="0"/>
          <a:ext cx="0" cy="0"/>
          <a:chOff x="0" y="0"/>
          <a:chExt cx="0" cy="0"/>
        </a:xfrm>
      </p:grpSpPr>
      <p:sp>
        <p:nvSpPr>
          <p:cNvPr id="9" name="Rechteck 8"/>
          <p:cNvSpPr/>
          <p:nvPr userDrawn="1"/>
        </p:nvSpPr>
        <p:spPr>
          <a:xfrm>
            <a:off x="431800" y="4004725"/>
            <a:ext cx="5556249"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Rechteck 9"/>
          <p:cNvSpPr/>
          <p:nvPr userDrawn="1"/>
        </p:nvSpPr>
        <p:spPr>
          <a:xfrm>
            <a:off x="431800" y="1488439"/>
            <a:ext cx="5556250"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Rechteck 12"/>
          <p:cNvSpPr/>
          <p:nvPr userDrawn="1"/>
        </p:nvSpPr>
        <p:spPr>
          <a:xfrm>
            <a:off x="6203950" y="1488439"/>
            <a:ext cx="5554663"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 name="Rechteck 13"/>
          <p:cNvSpPr/>
          <p:nvPr userDrawn="1"/>
        </p:nvSpPr>
        <p:spPr>
          <a:xfrm>
            <a:off x="6203950" y="4004725"/>
            <a:ext cx="5554663"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8577"/>
            <a:ext cx="5556249" cy="23038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1488577"/>
            <a:ext cx="5554663" cy="23038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1" name="Content Placeholder 2"/>
          <p:cNvSpPr>
            <a:spLocks noGrp="1"/>
          </p:cNvSpPr>
          <p:nvPr>
            <p:ph idx="14" hasCustomPrompt="1"/>
          </p:nvPr>
        </p:nvSpPr>
        <p:spPr>
          <a:xfrm>
            <a:off x="431800" y="4007302"/>
            <a:ext cx="5556250" cy="230142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Content Placeholder 2"/>
          <p:cNvSpPr>
            <a:spLocks noGrp="1"/>
          </p:cNvSpPr>
          <p:nvPr>
            <p:ph idx="15" hasCustomPrompt="1"/>
          </p:nvPr>
        </p:nvSpPr>
        <p:spPr>
          <a:xfrm>
            <a:off x="6203950" y="4007302"/>
            <a:ext cx="5554663" cy="230142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2713483763"/>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387">
          <p15:clr>
            <a:srgbClr val="FBAE40"/>
          </p15:clr>
        </p15:guide>
        <p15:guide id="6" orient="horz" pos="252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2 copies">
    <p:spTree>
      <p:nvGrpSpPr>
        <p:cNvPr id="1" name=""/>
        <p:cNvGrpSpPr/>
        <p:nvPr/>
      </p:nvGrpSpPr>
      <p:grpSpPr>
        <a:xfrm>
          <a:off x="0" y="0"/>
          <a:ext cx="0" cy="0"/>
          <a:chOff x="0" y="0"/>
          <a:chExt cx="0" cy="0"/>
        </a:xfrm>
      </p:grpSpPr>
      <p:sp>
        <p:nvSpPr>
          <p:cNvPr id="7" name="Rechteck 6"/>
          <p:cNvSpPr/>
          <p:nvPr userDrawn="1"/>
        </p:nvSpPr>
        <p:spPr>
          <a:xfrm>
            <a:off x="431800" y="1484311"/>
            <a:ext cx="5556250" cy="48244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 name="Rechteck 8"/>
          <p:cNvSpPr/>
          <p:nvPr userDrawn="1"/>
        </p:nvSpPr>
        <p:spPr>
          <a:xfrm>
            <a:off x="6203950" y="1484311"/>
            <a:ext cx="5554663" cy="48244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4313"/>
            <a:ext cx="5556250" cy="482441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1484313"/>
            <a:ext cx="5554663" cy="482441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2052456623"/>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elements">
    <p:spTree>
      <p:nvGrpSpPr>
        <p:cNvPr id="1" name=""/>
        <p:cNvGrpSpPr/>
        <p:nvPr/>
      </p:nvGrpSpPr>
      <p:grpSpPr>
        <a:xfrm>
          <a:off x="0" y="0"/>
          <a:ext cx="0" cy="0"/>
          <a:chOff x="0" y="0"/>
          <a:chExt cx="0" cy="0"/>
        </a:xfrm>
      </p:grpSpPr>
      <p:sp>
        <p:nvSpPr>
          <p:cNvPr id="3" name="Rechteck 2"/>
          <p:cNvSpPr/>
          <p:nvPr userDrawn="1"/>
        </p:nvSpPr>
        <p:spPr>
          <a:xfrm>
            <a:off x="431800" y="1484313"/>
            <a:ext cx="5556250" cy="48244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 name="Rechteck 8"/>
          <p:cNvSpPr/>
          <p:nvPr userDrawn="1"/>
        </p:nvSpPr>
        <p:spPr>
          <a:xfrm>
            <a:off x="6203950" y="1484311"/>
            <a:ext cx="5554663" cy="230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Rechteck 9"/>
          <p:cNvSpPr/>
          <p:nvPr userDrawn="1"/>
        </p:nvSpPr>
        <p:spPr>
          <a:xfrm>
            <a:off x="6203950" y="4005263"/>
            <a:ext cx="5554663" cy="23034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1" y="1484313"/>
            <a:ext cx="5554662" cy="2305050"/>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1" name="Content Placeholder 2"/>
          <p:cNvSpPr>
            <a:spLocks noGrp="1"/>
          </p:cNvSpPr>
          <p:nvPr>
            <p:ph idx="14" hasCustomPrompt="1"/>
          </p:nvPr>
        </p:nvSpPr>
        <p:spPr>
          <a:xfrm>
            <a:off x="431800" y="1484313"/>
            <a:ext cx="5556250" cy="482441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Content Placeholder 2"/>
          <p:cNvSpPr>
            <a:spLocks noGrp="1"/>
          </p:cNvSpPr>
          <p:nvPr>
            <p:ph idx="15" hasCustomPrompt="1"/>
          </p:nvPr>
        </p:nvSpPr>
        <p:spPr>
          <a:xfrm>
            <a:off x="6203951" y="4020441"/>
            <a:ext cx="5554662" cy="2288284"/>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17730416"/>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523">
          <p15:clr>
            <a:srgbClr val="FBAE40"/>
          </p15:clr>
        </p15:guide>
        <p15:guide id="6" orient="horz" pos="238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mages + copies">
    <p:spTree>
      <p:nvGrpSpPr>
        <p:cNvPr id="1" name=""/>
        <p:cNvGrpSpPr/>
        <p:nvPr/>
      </p:nvGrpSpPr>
      <p:grpSpPr>
        <a:xfrm>
          <a:off x="0" y="0"/>
          <a:ext cx="0" cy="0"/>
          <a:chOff x="0" y="0"/>
          <a:chExt cx="0" cy="0"/>
        </a:xfrm>
      </p:grpSpPr>
      <p:sp>
        <p:nvSpPr>
          <p:cNvPr id="15" name="Rechteck 14"/>
          <p:cNvSpPr/>
          <p:nvPr userDrawn="1"/>
        </p:nvSpPr>
        <p:spPr>
          <a:xfrm>
            <a:off x="4276725" y="3357563"/>
            <a:ext cx="3633787"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Rechteck 15"/>
          <p:cNvSpPr/>
          <p:nvPr userDrawn="1"/>
        </p:nvSpPr>
        <p:spPr>
          <a:xfrm>
            <a:off x="431800" y="3357563"/>
            <a:ext cx="3633788"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Rechteck 16"/>
          <p:cNvSpPr/>
          <p:nvPr userDrawn="1"/>
        </p:nvSpPr>
        <p:spPr>
          <a:xfrm>
            <a:off x="8123238" y="3357563"/>
            <a:ext cx="3635375"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3357563"/>
            <a:ext cx="3633533" cy="29511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0" y="1484313"/>
            <a:ext cx="3633788"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1" name="Content Placeholder 2"/>
          <p:cNvSpPr>
            <a:spLocks noGrp="1"/>
          </p:cNvSpPr>
          <p:nvPr>
            <p:ph idx="13" hasCustomPrompt="1"/>
          </p:nvPr>
        </p:nvSpPr>
        <p:spPr>
          <a:xfrm>
            <a:off x="8123238" y="3358913"/>
            <a:ext cx="3635375" cy="294981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Bildplatzhalter 8"/>
          <p:cNvSpPr>
            <a:spLocks noGrp="1"/>
          </p:cNvSpPr>
          <p:nvPr>
            <p:ph type="pic" sz="quarter" idx="14" hasCustomPrompt="1"/>
          </p:nvPr>
        </p:nvSpPr>
        <p:spPr>
          <a:xfrm>
            <a:off x="8123238" y="1485663"/>
            <a:ext cx="3635375"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3" name="Content Placeholder 2"/>
          <p:cNvSpPr>
            <a:spLocks noGrp="1"/>
          </p:cNvSpPr>
          <p:nvPr>
            <p:ph idx="15" hasCustomPrompt="1"/>
          </p:nvPr>
        </p:nvSpPr>
        <p:spPr>
          <a:xfrm>
            <a:off x="4276725" y="3357563"/>
            <a:ext cx="3633787" cy="29511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4" name="Bildplatzhalter 8"/>
          <p:cNvSpPr>
            <a:spLocks noGrp="1"/>
          </p:cNvSpPr>
          <p:nvPr>
            <p:ph type="pic" sz="quarter" idx="16" hasCustomPrompt="1"/>
          </p:nvPr>
        </p:nvSpPr>
        <p:spPr>
          <a:xfrm>
            <a:off x="4276725" y="1484313"/>
            <a:ext cx="3633788"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Tree>
    <p:extLst>
      <p:ext uri="{BB962C8B-B14F-4D97-AF65-F5344CB8AC3E}">
        <p14:creationId xmlns:p14="http://schemas.microsoft.com/office/powerpoint/2010/main" val="1368469225"/>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2561">
          <p15:clr>
            <a:srgbClr val="FBAE40"/>
          </p15:clr>
        </p15:guide>
        <p15:guide id="4" pos="2694">
          <p15:clr>
            <a:srgbClr val="FBAE40"/>
          </p15:clr>
        </p15:guide>
        <p15:guide id="5" orient="horz" pos="1979">
          <p15:clr>
            <a:srgbClr val="FBAE40"/>
          </p15:clr>
        </p15:guide>
        <p15:guide id="6" orient="horz" pos="2115">
          <p15:clr>
            <a:srgbClr val="FBAE40"/>
          </p15:clr>
        </p15:guide>
        <p15:guide id="7" pos="4983">
          <p15:clr>
            <a:srgbClr val="FBAE40"/>
          </p15:clr>
        </p15:guide>
        <p15:guide id="8" pos="51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3638930"/>
            <a:ext cx="55562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3638928"/>
            <a:ext cx="55546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9" name="Bildplatzhalter 8"/>
          <p:cNvSpPr>
            <a:spLocks noGrp="1"/>
          </p:cNvSpPr>
          <p:nvPr>
            <p:ph type="pic" sz="quarter" idx="10" hasCustomPrompt="1"/>
          </p:nvPr>
        </p:nvSpPr>
        <p:spPr>
          <a:xfrm>
            <a:off x="431800" y="1484314"/>
            <a:ext cx="5556250" cy="208687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0" name="Bildplatzhalter 8"/>
          <p:cNvSpPr>
            <a:spLocks noGrp="1"/>
          </p:cNvSpPr>
          <p:nvPr>
            <p:ph type="pic" sz="quarter" idx="14" hasCustomPrompt="1"/>
          </p:nvPr>
        </p:nvSpPr>
        <p:spPr>
          <a:xfrm>
            <a:off x="6203950" y="1484313"/>
            <a:ext cx="5554663" cy="208687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1" name="Content Placeholder 2"/>
          <p:cNvSpPr>
            <a:spLocks noGrp="1"/>
          </p:cNvSpPr>
          <p:nvPr>
            <p:ph idx="15" hasCustomPrompt="1"/>
          </p:nvPr>
        </p:nvSpPr>
        <p:spPr>
          <a:xfrm>
            <a:off x="431800" y="6159415"/>
            <a:ext cx="55562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2" name="Content Placeholder 2"/>
          <p:cNvSpPr>
            <a:spLocks noGrp="1"/>
          </p:cNvSpPr>
          <p:nvPr>
            <p:ph idx="16" hasCustomPrompt="1"/>
          </p:nvPr>
        </p:nvSpPr>
        <p:spPr>
          <a:xfrm>
            <a:off x="6203950" y="6159415"/>
            <a:ext cx="55546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3" name="Bildplatzhalter 8"/>
          <p:cNvSpPr>
            <a:spLocks noGrp="1"/>
          </p:cNvSpPr>
          <p:nvPr>
            <p:ph type="pic" sz="quarter" idx="17" hasCustomPrompt="1"/>
          </p:nvPr>
        </p:nvSpPr>
        <p:spPr>
          <a:xfrm>
            <a:off x="431800" y="4005263"/>
            <a:ext cx="5556250" cy="20864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4" name="Bildplatzhalter 8"/>
          <p:cNvSpPr>
            <a:spLocks noGrp="1"/>
          </p:cNvSpPr>
          <p:nvPr>
            <p:ph type="pic" sz="quarter" idx="18" hasCustomPrompt="1"/>
          </p:nvPr>
        </p:nvSpPr>
        <p:spPr>
          <a:xfrm>
            <a:off x="6203950" y="4005264"/>
            <a:ext cx="5554663" cy="2086407"/>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230818523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523">
          <p15:clr>
            <a:srgbClr val="FBAE40"/>
          </p15:clr>
        </p15:guide>
        <p15:guide id="6" orient="horz" pos="238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2"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1" y="1484314"/>
            <a:ext cx="3632868" cy="208686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2" name="Bildplatzhalter 8"/>
          <p:cNvSpPr>
            <a:spLocks noGrp="1"/>
          </p:cNvSpPr>
          <p:nvPr>
            <p:ph type="pic" sz="quarter" idx="14" hasCustomPrompt="1"/>
          </p:nvPr>
        </p:nvSpPr>
        <p:spPr>
          <a:xfrm>
            <a:off x="8126667" y="1484314"/>
            <a:ext cx="3631946" cy="208821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4" name="Bildplatzhalter 8"/>
          <p:cNvSpPr>
            <a:spLocks noGrp="1"/>
          </p:cNvSpPr>
          <p:nvPr>
            <p:ph type="pic" sz="quarter" idx="16" hasCustomPrompt="1"/>
          </p:nvPr>
        </p:nvSpPr>
        <p:spPr>
          <a:xfrm>
            <a:off x="4283075" y="1484314"/>
            <a:ext cx="3625850" cy="208686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5" name="Content Placeholder 2"/>
          <p:cNvSpPr>
            <a:spLocks noGrp="1"/>
          </p:cNvSpPr>
          <p:nvPr>
            <p:ph idx="1" hasCustomPrompt="1"/>
          </p:nvPr>
        </p:nvSpPr>
        <p:spPr>
          <a:xfrm>
            <a:off x="431801" y="3638920"/>
            <a:ext cx="3633788"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6" name="Content Placeholder 2"/>
          <p:cNvSpPr>
            <a:spLocks noGrp="1"/>
          </p:cNvSpPr>
          <p:nvPr>
            <p:ph idx="13" hasCustomPrompt="1"/>
          </p:nvPr>
        </p:nvSpPr>
        <p:spPr>
          <a:xfrm>
            <a:off x="4283075" y="3638920"/>
            <a:ext cx="36258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8" name="Content Placeholder 2"/>
          <p:cNvSpPr>
            <a:spLocks noGrp="1"/>
          </p:cNvSpPr>
          <p:nvPr>
            <p:ph idx="17" hasCustomPrompt="1"/>
          </p:nvPr>
        </p:nvSpPr>
        <p:spPr>
          <a:xfrm>
            <a:off x="8126667" y="3638920"/>
            <a:ext cx="3631946"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9" name="Bildplatzhalter 8"/>
          <p:cNvSpPr>
            <a:spLocks noGrp="1"/>
          </p:cNvSpPr>
          <p:nvPr>
            <p:ph type="pic" sz="quarter" idx="18" hasCustomPrompt="1"/>
          </p:nvPr>
        </p:nvSpPr>
        <p:spPr>
          <a:xfrm>
            <a:off x="431801" y="4005263"/>
            <a:ext cx="3632868" cy="20878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0" name="Bildplatzhalter 8"/>
          <p:cNvSpPr>
            <a:spLocks noGrp="1"/>
          </p:cNvSpPr>
          <p:nvPr>
            <p:ph type="pic" sz="quarter" idx="19" hasCustomPrompt="1"/>
          </p:nvPr>
        </p:nvSpPr>
        <p:spPr>
          <a:xfrm>
            <a:off x="8126667" y="4005263"/>
            <a:ext cx="3631946" cy="208915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1" name="Bildplatzhalter 8"/>
          <p:cNvSpPr>
            <a:spLocks noGrp="1"/>
          </p:cNvSpPr>
          <p:nvPr>
            <p:ph type="pic" sz="quarter" idx="20" hasCustomPrompt="1"/>
          </p:nvPr>
        </p:nvSpPr>
        <p:spPr>
          <a:xfrm>
            <a:off x="4283075" y="4005263"/>
            <a:ext cx="3625850" cy="20878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2" name="Content Placeholder 2"/>
          <p:cNvSpPr>
            <a:spLocks noGrp="1"/>
          </p:cNvSpPr>
          <p:nvPr>
            <p:ph idx="21" hasCustomPrompt="1"/>
          </p:nvPr>
        </p:nvSpPr>
        <p:spPr>
          <a:xfrm>
            <a:off x="431801" y="6160815"/>
            <a:ext cx="3632868"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3" name="Content Placeholder 2"/>
          <p:cNvSpPr>
            <a:spLocks noGrp="1"/>
          </p:cNvSpPr>
          <p:nvPr>
            <p:ph idx="22" hasCustomPrompt="1"/>
          </p:nvPr>
        </p:nvSpPr>
        <p:spPr>
          <a:xfrm>
            <a:off x="4283075" y="6160815"/>
            <a:ext cx="3625849"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4" name="Content Placeholder 2"/>
          <p:cNvSpPr>
            <a:spLocks noGrp="1"/>
          </p:cNvSpPr>
          <p:nvPr>
            <p:ph idx="23" hasCustomPrompt="1"/>
          </p:nvPr>
        </p:nvSpPr>
        <p:spPr>
          <a:xfrm>
            <a:off x="8126667" y="6160815"/>
            <a:ext cx="3631945"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Tree>
    <p:extLst>
      <p:ext uri="{BB962C8B-B14F-4D97-AF65-F5344CB8AC3E}">
        <p14:creationId xmlns:p14="http://schemas.microsoft.com/office/powerpoint/2010/main" val="308667781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2561">
          <p15:clr>
            <a:srgbClr val="FBAE40"/>
          </p15:clr>
        </p15:guide>
        <p15:guide id="4" pos="2698">
          <p15:clr>
            <a:srgbClr val="FBAE40"/>
          </p15:clr>
        </p15:guide>
        <p15:guide id="5" orient="horz" pos="2387">
          <p15:clr>
            <a:srgbClr val="FBAE40"/>
          </p15:clr>
        </p15:guide>
        <p15:guide id="6" orient="horz" pos="2523">
          <p15:clr>
            <a:srgbClr val="FBAE40"/>
          </p15:clr>
        </p15:guide>
        <p15:guide id="7" pos="4982">
          <p15:clr>
            <a:srgbClr val="FBAE40"/>
          </p15:clr>
        </p15:guide>
        <p15:guide id="8" pos="511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1" y="3639647"/>
            <a:ext cx="266700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3639647"/>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9" name="Bildplatzhalter 8"/>
          <p:cNvSpPr>
            <a:spLocks noGrp="1"/>
          </p:cNvSpPr>
          <p:nvPr>
            <p:ph type="pic" sz="quarter" idx="10" hasCustomPrompt="1"/>
          </p:nvPr>
        </p:nvSpPr>
        <p:spPr>
          <a:xfrm>
            <a:off x="431800" y="1484313"/>
            <a:ext cx="2667000"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0" name="Bildplatzhalter 8"/>
          <p:cNvSpPr>
            <a:spLocks noGrp="1"/>
          </p:cNvSpPr>
          <p:nvPr>
            <p:ph type="pic" sz="quarter" idx="14" hasCustomPrompt="1"/>
          </p:nvPr>
        </p:nvSpPr>
        <p:spPr>
          <a:xfrm>
            <a:off x="6199748" y="1484313"/>
            <a:ext cx="2675965"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1" name="Content Placeholder 2"/>
          <p:cNvSpPr>
            <a:spLocks noGrp="1"/>
          </p:cNvSpPr>
          <p:nvPr>
            <p:ph idx="15" hasCustomPrompt="1"/>
          </p:nvPr>
        </p:nvSpPr>
        <p:spPr>
          <a:xfrm>
            <a:off x="431801" y="6159418"/>
            <a:ext cx="266700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2" name="Content Placeholder 2"/>
          <p:cNvSpPr>
            <a:spLocks noGrp="1"/>
          </p:cNvSpPr>
          <p:nvPr>
            <p:ph idx="16" hasCustomPrompt="1"/>
          </p:nvPr>
        </p:nvSpPr>
        <p:spPr>
          <a:xfrm>
            <a:off x="6203950" y="6159418"/>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3" name="Bildplatzhalter 8"/>
          <p:cNvSpPr>
            <a:spLocks noGrp="1"/>
          </p:cNvSpPr>
          <p:nvPr>
            <p:ph type="pic" sz="quarter" idx="17" hasCustomPrompt="1"/>
          </p:nvPr>
        </p:nvSpPr>
        <p:spPr>
          <a:xfrm>
            <a:off x="431801" y="4005264"/>
            <a:ext cx="2667000"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4" name="Bildplatzhalter 8"/>
          <p:cNvSpPr>
            <a:spLocks noGrp="1"/>
          </p:cNvSpPr>
          <p:nvPr>
            <p:ph type="pic" sz="quarter" idx="18" hasCustomPrompt="1"/>
          </p:nvPr>
        </p:nvSpPr>
        <p:spPr>
          <a:xfrm>
            <a:off x="6203950" y="4005264"/>
            <a:ext cx="2671763"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5" name="Content Placeholder 2"/>
          <p:cNvSpPr>
            <a:spLocks noGrp="1"/>
          </p:cNvSpPr>
          <p:nvPr>
            <p:ph idx="19" hasCustomPrompt="1"/>
          </p:nvPr>
        </p:nvSpPr>
        <p:spPr>
          <a:xfrm>
            <a:off x="3316289" y="3639647"/>
            <a:ext cx="2671762"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6" name="Bildplatzhalter 8"/>
          <p:cNvSpPr>
            <a:spLocks noGrp="1"/>
          </p:cNvSpPr>
          <p:nvPr>
            <p:ph type="pic" sz="quarter" idx="20" hasCustomPrompt="1"/>
          </p:nvPr>
        </p:nvSpPr>
        <p:spPr>
          <a:xfrm>
            <a:off x="3316289" y="1484313"/>
            <a:ext cx="2671762"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7" name="Content Placeholder 2"/>
          <p:cNvSpPr>
            <a:spLocks noGrp="1"/>
          </p:cNvSpPr>
          <p:nvPr>
            <p:ph idx="21" hasCustomPrompt="1"/>
          </p:nvPr>
        </p:nvSpPr>
        <p:spPr>
          <a:xfrm>
            <a:off x="3316288" y="6159418"/>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8" name="Bildplatzhalter 8"/>
          <p:cNvSpPr>
            <a:spLocks noGrp="1"/>
          </p:cNvSpPr>
          <p:nvPr>
            <p:ph type="pic" sz="quarter" idx="22" hasCustomPrompt="1"/>
          </p:nvPr>
        </p:nvSpPr>
        <p:spPr>
          <a:xfrm>
            <a:off x="3316288" y="4005264"/>
            <a:ext cx="2671763"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9" name="Content Placeholder 2"/>
          <p:cNvSpPr>
            <a:spLocks noGrp="1"/>
          </p:cNvSpPr>
          <p:nvPr>
            <p:ph idx="23" hasCustomPrompt="1"/>
          </p:nvPr>
        </p:nvSpPr>
        <p:spPr>
          <a:xfrm>
            <a:off x="9093199" y="3639647"/>
            <a:ext cx="2665414"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0" name="Bildplatzhalter 8"/>
          <p:cNvSpPr>
            <a:spLocks noGrp="1"/>
          </p:cNvSpPr>
          <p:nvPr>
            <p:ph type="pic" sz="quarter" idx="24" hasCustomPrompt="1"/>
          </p:nvPr>
        </p:nvSpPr>
        <p:spPr>
          <a:xfrm>
            <a:off x="9087411" y="1484313"/>
            <a:ext cx="2671202"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1" name="Content Placeholder 2"/>
          <p:cNvSpPr>
            <a:spLocks noGrp="1"/>
          </p:cNvSpPr>
          <p:nvPr>
            <p:ph idx="25" hasCustomPrompt="1"/>
          </p:nvPr>
        </p:nvSpPr>
        <p:spPr>
          <a:xfrm>
            <a:off x="9087411" y="6159418"/>
            <a:ext cx="2671202"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2" name="Bildplatzhalter 8"/>
          <p:cNvSpPr>
            <a:spLocks noGrp="1"/>
          </p:cNvSpPr>
          <p:nvPr>
            <p:ph type="pic" sz="quarter" idx="26" hasCustomPrompt="1"/>
          </p:nvPr>
        </p:nvSpPr>
        <p:spPr>
          <a:xfrm>
            <a:off x="9093199" y="4005264"/>
            <a:ext cx="2665414"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Tree>
    <p:extLst>
      <p:ext uri="{BB962C8B-B14F-4D97-AF65-F5344CB8AC3E}">
        <p14:creationId xmlns:p14="http://schemas.microsoft.com/office/powerpoint/2010/main" val="1843180640"/>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523">
          <p15:clr>
            <a:srgbClr val="FBAE40"/>
          </p15:clr>
        </p15:guide>
        <p15:guide id="6" orient="horz" pos="2387">
          <p15:clr>
            <a:srgbClr val="FBAE40"/>
          </p15:clr>
        </p15:guide>
        <p15:guide id="7" pos="1952">
          <p15:clr>
            <a:srgbClr val="FBAE40"/>
          </p15:clr>
        </p15:guide>
        <p15:guide id="8" pos="2089">
          <p15:clr>
            <a:srgbClr val="FBAE40"/>
          </p15:clr>
        </p15:guide>
        <p15:guide id="9" pos="5591">
          <p15:clr>
            <a:srgbClr val="FBAE40"/>
          </p15:clr>
        </p15:guide>
        <p15:guide id="10" pos="572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0" y="1484313"/>
            <a:ext cx="11326813" cy="4824412"/>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3812990454"/>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full bleed">
    <p:spTree>
      <p:nvGrpSpPr>
        <p:cNvPr id="1" name=""/>
        <p:cNvGrpSpPr/>
        <p:nvPr/>
      </p:nvGrpSpPr>
      <p:grpSpPr>
        <a:xfrm>
          <a:off x="0" y="0"/>
          <a:ext cx="0" cy="0"/>
          <a:chOff x="0" y="0"/>
          <a:chExt cx="0" cy="0"/>
        </a:xfrm>
      </p:grpSpPr>
      <p:sp>
        <p:nvSpPr>
          <p:cNvPr id="9" name="Bildplatzhalter 8"/>
          <p:cNvSpPr>
            <a:spLocks noGrp="1"/>
          </p:cNvSpPr>
          <p:nvPr>
            <p:ph type="pic" sz="quarter" idx="10" hasCustomPrompt="1"/>
          </p:nvPr>
        </p:nvSpPr>
        <p:spPr>
          <a:xfrm>
            <a:off x="0" y="0"/>
            <a:ext cx="12192000" cy="6858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3"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Tree>
    <p:extLst>
      <p:ext uri="{BB962C8B-B14F-4D97-AF65-F5344CB8AC3E}">
        <p14:creationId xmlns:p14="http://schemas.microsoft.com/office/powerpoint/2010/main" val="3617859386"/>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 image + copy">
    <p:spTree>
      <p:nvGrpSpPr>
        <p:cNvPr id="1" name=""/>
        <p:cNvGrpSpPr/>
        <p:nvPr/>
      </p:nvGrpSpPr>
      <p:grpSpPr>
        <a:xfrm>
          <a:off x="0" y="0"/>
          <a:ext cx="0" cy="0"/>
          <a:chOff x="0" y="0"/>
          <a:chExt cx="0" cy="0"/>
        </a:xfrm>
      </p:grpSpPr>
      <p:sp>
        <p:nvSpPr>
          <p:cNvPr id="7" name="Rechteck 6"/>
          <p:cNvSpPr/>
          <p:nvPr userDrawn="1"/>
        </p:nvSpPr>
        <p:spPr>
          <a:xfrm>
            <a:off x="6527800" y="1484312"/>
            <a:ext cx="5230813" cy="48244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527801" y="1484314"/>
            <a:ext cx="5230812" cy="4824411"/>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9" name="Bildplatzhalter 8"/>
          <p:cNvSpPr>
            <a:spLocks noGrp="1"/>
          </p:cNvSpPr>
          <p:nvPr>
            <p:ph type="pic" sz="quarter" idx="10" hasCustomPrompt="1"/>
          </p:nvPr>
        </p:nvSpPr>
        <p:spPr>
          <a:xfrm>
            <a:off x="431800" y="1484313"/>
            <a:ext cx="5880100" cy="482441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2449758214"/>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guide id="3" pos="4112" userDrawn="1">
          <p15:clr>
            <a:srgbClr val="FBAE40"/>
          </p15:clr>
        </p15:guide>
        <p15:guide id="4" pos="3976"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3827905041"/>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slide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p>
            <a:r>
              <a:rPr lang="de-DE"/>
              <a:t>Subject | Department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7" name="Rechteck 6"/>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556975113"/>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6668507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 copies">
  <p:cSld name="2 copies">
    <p:spTree>
      <p:nvGrpSpPr>
        <p:cNvPr id="1" name="Shape 72"/>
        <p:cNvGrpSpPr/>
        <p:nvPr/>
      </p:nvGrpSpPr>
      <p:grpSpPr>
        <a:xfrm>
          <a:off x="0" y="0"/>
          <a:ext cx="0" cy="0"/>
          <a:chOff x="0" y="0"/>
          <a:chExt cx="0" cy="0"/>
        </a:xfrm>
      </p:grpSpPr>
      <p:sp>
        <p:nvSpPr>
          <p:cNvPr id="73" name="Google Shape;73;p13"/>
          <p:cNvSpPr/>
          <p:nvPr/>
        </p:nvSpPr>
        <p:spPr>
          <a:xfrm>
            <a:off x="431801" y="1484311"/>
            <a:ext cx="5556249" cy="4824413"/>
          </a:xfrm>
          <a:prstGeom prst="rect">
            <a:avLst/>
          </a:prstGeom>
          <a:solidFill>
            <a:srgbClr val="E6E6E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
        <p:nvSpPr>
          <p:cNvPr id="74" name="Google Shape;74;p13"/>
          <p:cNvSpPr/>
          <p:nvPr/>
        </p:nvSpPr>
        <p:spPr>
          <a:xfrm>
            <a:off x="6203951" y="1484311"/>
            <a:ext cx="5554663" cy="4824413"/>
          </a:xfrm>
          <a:prstGeom prst="rect">
            <a:avLst/>
          </a:prstGeom>
          <a:solidFill>
            <a:srgbClr val="E6E6E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
        <p:nvSpPr>
          <p:cNvPr id="75" name="Google Shape;75;p13"/>
          <p:cNvSpPr txBox="1">
            <a:spLocks noGrp="1"/>
          </p:cNvSpPr>
          <p:nvPr>
            <p:ph type="title"/>
          </p:nvPr>
        </p:nvSpPr>
        <p:spPr>
          <a:xfrm>
            <a:off x="431800" y="269970"/>
            <a:ext cx="11326813" cy="7968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3600"/>
              <a:buFont typeface="Helvetica Neue Light"/>
              <a:buNone/>
              <a:defRPr sz="4800">
                <a:latin typeface="Helvetica Neue Light"/>
                <a:ea typeface="Helvetica Neue Light"/>
                <a:cs typeface="Helvetica Neue Light"/>
                <a:sym typeface="Helvetica Neue Light"/>
              </a:defRPr>
            </a:lvl1pPr>
            <a:lvl2pPr lvl="1">
              <a:spcBef>
                <a:spcPts val="0"/>
              </a:spcBef>
              <a:spcAft>
                <a:spcPts val="0"/>
              </a:spcAft>
              <a:buSzPts val="3600"/>
              <a:buFont typeface="Helvetica Neue Light"/>
              <a:buNone/>
              <a:defRPr sz="4800">
                <a:latin typeface="Helvetica Neue Light"/>
                <a:ea typeface="Helvetica Neue Light"/>
                <a:cs typeface="Helvetica Neue Light"/>
                <a:sym typeface="Helvetica Neue Light"/>
              </a:defRPr>
            </a:lvl2pPr>
            <a:lvl3pPr lvl="2">
              <a:spcBef>
                <a:spcPts val="0"/>
              </a:spcBef>
              <a:spcAft>
                <a:spcPts val="0"/>
              </a:spcAft>
              <a:buSzPts val="3600"/>
              <a:buFont typeface="Helvetica Neue Light"/>
              <a:buNone/>
              <a:defRPr sz="4800">
                <a:latin typeface="Helvetica Neue Light"/>
                <a:ea typeface="Helvetica Neue Light"/>
                <a:cs typeface="Helvetica Neue Light"/>
                <a:sym typeface="Helvetica Neue Light"/>
              </a:defRPr>
            </a:lvl3pPr>
            <a:lvl4pPr lvl="3">
              <a:spcBef>
                <a:spcPts val="0"/>
              </a:spcBef>
              <a:spcAft>
                <a:spcPts val="0"/>
              </a:spcAft>
              <a:buSzPts val="3600"/>
              <a:buFont typeface="Helvetica Neue Light"/>
              <a:buNone/>
              <a:defRPr sz="4800">
                <a:latin typeface="Helvetica Neue Light"/>
                <a:ea typeface="Helvetica Neue Light"/>
                <a:cs typeface="Helvetica Neue Light"/>
                <a:sym typeface="Helvetica Neue Light"/>
              </a:defRPr>
            </a:lvl4pPr>
            <a:lvl5pPr lvl="4">
              <a:spcBef>
                <a:spcPts val="0"/>
              </a:spcBef>
              <a:spcAft>
                <a:spcPts val="0"/>
              </a:spcAft>
              <a:buSzPts val="3600"/>
              <a:buFont typeface="Helvetica Neue Light"/>
              <a:buNone/>
              <a:defRPr sz="4800">
                <a:latin typeface="Helvetica Neue Light"/>
                <a:ea typeface="Helvetica Neue Light"/>
                <a:cs typeface="Helvetica Neue Light"/>
                <a:sym typeface="Helvetica Neue Light"/>
              </a:defRPr>
            </a:lvl5pPr>
            <a:lvl6pPr lvl="5">
              <a:spcBef>
                <a:spcPts val="0"/>
              </a:spcBef>
              <a:spcAft>
                <a:spcPts val="0"/>
              </a:spcAft>
              <a:buSzPts val="3600"/>
              <a:buFont typeface="Helvetica Neue Light"/>
              <a:buNone/>
              <a:defRPr sz="4800">
                <a:latin typeface="Helvetica Neue Light"/>
                <a:ea typeface="Helvetica Neue Light"/>
                <a:cs typeface="Helvetica Neue Light"/>
                <a:sym typeface="Helvetica Neue Light"/>
              </a:defRPr>
            </a:lvl6pPr>
            <a:lvl7pPr lvl="6">
              <a:spcBef>
                <a:spcPts val="0"/>
              </a:spcBef>
              <a:spcAft>
                <a:spcPts val="0"/>
              </a:spcAft>
              <a:buSzPts val="3600"/>
              <a:buFont typeface="Helvetica Neue Light"/>
              <a:buNone/>
              <a:defRPr sz="4800">
                <a:latin typeface="Helvetica Neue Light"/>
                <a:ea typeface="Helvetica Neue Light"/>
                <a:cs typeface="Helvetica Neue Light"/>
                <a:sym typeface="Helvetica Neue Light"/>
              </a:defRPr>
            </a:lvl7pPr>
            <a:lvl8pPr lvl="7">
              <a:spcBef>
                <a:spcPts val="0"/>
              </a:spcBef>
              <a:spcAft>
                <a:spcPts val="0"/>
              </a:spcAft>
              <a:buSzPts val="3600"/>
              <a:buFont typeface="Helvetica Neue Light"/>
              <a:buNone/>
              <a:defRPr sz="4800">
                <a:latin typeface="Helvetica Neue Light"/>
                <a:ea typeface="Helvetica Neue Light"/>
                <a:cs typeface="Helvetica Neue Light"/>
                <a:sym typeface="Helvetica Neue Light"/>
              </a:defRPr>
            </a:lvl8pPr>
            <a:lvl9pPr lvl="8">
              <a:spcBef>
                <a:spcPts val="0"/>
              </a:spcBef>
              <a:spcAft>
                <a:spcPts val="0"/>
              </a:spcAft>
              <a:buSzPts val="3600"/>
              <a:buFont typeface="Helvetica Neue Light"/>
              <a:buNone/>
              <a:defRPr sz="4800">
                <a:latin typeface="Helvetica Neue Light"/>
                <a:ea typeface="Helvetica Neue Light"/>
                <a:cs typeface="Helvetica Neue Light"/>
                <a:sym typeface="Helvetica Neue Light"/>
              </a:defRPr>
            </a:lvl9pPr>
          </a:lstStyle>
          <a:p>
            <a:endParaRPr/>
          </a:p>
        </p:txBody>
      </p:sp>
      <p:sp>
        <p:nvSpPr>
          <p:cNvPr id="76" name="Google Shape;76;p13"/>
          <p:cNvSpPr txBox="1">
            <a:spLocks noGrp="1"/>
          </p:cNvSpPr>
          <p:nvPr>
            <p:ph type="body" idx="1"/>
          </p:nvPr>
        </p:nvSpPr>
        <p:spPr>
          <a:xfrm>
            <a:off x="431801" y="1484314"/>
            <a:ext cx="5556249" cy="4824413"/>
          </a:xfrm>
          <a:prstGeom prst="rect">
            <a:avLst/>
          </a:prstGeom>
          <a:noFill/>
          <a:ln>
            <a:noFill/>
          </a:ln>
        </p:spPr>
        <p:txBody>
          <a:bodyPr spcFirstLastPara="1" wrap="square" lIns="135000" tIns="108000" rIns="108000" bIns="108000" anchor="t" anchorCtr="0">
            <a:noAutofit/>
          </a:bodyPr>
          <a:lstStyle>
            <a:lvl1pPr marL="609585" lvl="0" indent="-423323" algn="l">
              <a:lnSpc>
                <a:spcPct val="100000"/>
              </a:lnSpc>
              <a:spcBef>
                <a:spcPts val="0"/>
              </a:spcBef>
              <a:spcAft>
                <a:spcPts val="0"/>
              </a:spcAft>
              <a:buClr>
                <a:schemeClr val="dk1"/>
              </a:buClr>
              <a:buSzPts val="1400"/>
              <a:buFont typeface="Helvetica Neue"/>
              <a:buChar char="−"/>
              <a:defRPr>
                <a:latin typeface="Helvetica Neue"/>
                <a:ea typeface="Helvetica Neue"/>
                <a:cs typeface="Helvetica Neue"/>
                <a:sym typeface="Helvetica Neue"/>
              </a:defRPr>
            </a:lvl1pPr>
            <a:lvl2pPr marL="1219170" lvl="1" indent="-423323" algn="l">
              <a:lnSpc>
                <a:spcPct val="10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2pPr>
            <a:lvl3pPr marL="1828754" lvl="2" indent="-423323" algn="l">
              <a:lnSpc>
                <a:spcPct val="10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3pPr>
            <a:lvl4pPr marL="2438339" lvl="3" indent="-423323" algn="l">
              <a:lnSpc>
                <a:spcPct val="10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4pPr>
            <a:lvl5pPr marL="3047924" lvl="4" indent="-423323" algn="l">
              <a:lnSpc>
                <a:spcPct val="10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5pPr>
            <a:lvl6pPr marL="3657509" lvl="5" indent="-423323" algn="l">
              <a:lnSpc>
                <a:spcPct val="9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6pPr>
            <a:lvl7pPr marL="4267093" lvl="6" indent="-423323" algn="l">
              <a:lnSpc>
                <a:spcPct val="90000"/>
              </a:lnSpc>
              <a:spcBef>
                <a:spcPts val="533"/>
              </a:spcBef>
              <a:spcAft>
                <a:spcPts val="0"/>
              </a:spcAft>
              <a:buClr>
                <a:schemeClr val="dk1"/>
              </a:buClr>
              <a:buSzPts val="1400"/>
              <a:buFont typeface="Helvetica Neue"/>
              <a:buChar char="•"/>
              <a:defRPr>
                <a:latin typeface="Helvetica Neue"/>
                <a:ea typeface="Helvetica Neue"/>
                <a:cs typeface="Helvetica Neue"/>
                <a:sym typeface="Helvetica Neue"/>
              </a:defRPr>
            </a:lvl7pPr>
            <a:lvl8pPr marL="4876678" lvl="7" indent="-423323" algn="l">
              <a:lnSpc>
                <a:spcPct val="90000"/>
              </a:lnSpc>
              <a:spcBef>
                <a:spcPts val="533"/>
              </a:spcBef>
              <a:spcAft>
                <a:spcPts val="0"/>
              </a:spcAft>
              <a:buClr>
                <a:schemeClr val="dk1"/>
              </a:buClr>
              <a:buSzPts val="1400"/>
              <a:buFont typeface="Helvetica Neue"/>
              <a:buChar char="•"/>
              <a:defRPr>
                <a:latin typeface="Helvetica Neue"/>
                <a:ea typeface="Helvetica Neue"/>
                <a:cs typeface="Helvetica Neue"/>
                <a:sym typeface="Helvetica Neue"/>
              </a:defRPr>
            </a:lvl8pPr>
            <a:lvl9pPr marL="5486263" lvl="8" indent="-423323" algn="l">
              <a:lnSpc>
                <a:spcPct val="90000"/>
              </a:lnSpc>
              <a:spcBef>
                <a:spcPts val="533"/>
              </a:spcBef>
              <a:spcAft>
                <a:spcPts val="0"/>
              </a:spcAft>
              <a:buClr>
                <a:schemeClr val="dk1"/>
              </a:buClr>
              <a:buSzPts val="1400"/>
              <a:buFont typeface="Helvetica Neue"/>
              <a:buChar char="•"/>
              <a:defRPr>
                <a:latin typeface="Helvetica Neue"/>
                <a:ea typeface="Helvetica Neue"/>
                <a:cs typeface="Helvetica Neue"/>
                <a:sym typeface="Helvetica Neue"/>
              </a:defRPr>
            </a:lvl9pPr>
          </a:lstStyle>
          <a:p>
            <a:endParaRPr/>
          </a:p>
        </p:txBody>
      </p:sp>
      <p:sp>
        <p:nvSpPr>
          <p:cNvPr id="77" name="Google Shape;77;p13"/>
          <p:cNvSpPr txBox="1">
            <a:spLocks noGrp="1"/>
          </p:cNvSpPr>
          <p:nvPr>
            <p:ph type="ftr" idx="11"/>
          </p:nvPr>
        </p:nvSpPr>
        <p:spPr>
          <a:xfrm>
            <a:off x="431800" y="6540668"/>
            <a:ext cx="9048101" cy="160337"/>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3"/>
          <p:cNvSpPr txBox="1">
            <a:spLocks noGrp="1"/>
          </p:cNvSpPr>
          <p:nvPr>
            <p:ph type="sldNum" idx="12"/>
          </p:nvPr>
        </p:nvSpPr>
        <p:spPr>
          <a:xfrm>
            <a:off x="9881118" y="6540668"/>
            <a:ext cx="1877495" cy="160337"/>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
              <a:t>Page </a:t>
            </a:r>
            <a:fld id="{00000000-1234-1234-1234-123412341234}" type="slidenum">
              <a:rPr lang="en"/>
              <a:pPr marL="0" lvl="0" indent="0" algn="r" rtl="0">
                <a:spcBef>
                  <a:spcPts val="0"/>
                </a:spcBef>
                <a:spcAft>
                  <a:spcPts val="0"/>
                </a:spcAft>
                <a:buNone/>
              </a:pPr>
              <a:t>‹#›</a:t>
            </a:fld>
            <a:endParaRPr/>
          </a:p>
        </p:txBody>
      </p:sp>
      <p:sp>
        <p:nvSpPr>
          <p:cNvPr id="79" name="Google Shape;79;p13"/>
          <p:cNvSpPr txBox="1">
            <a:spLocks noGrp="1"/>
          </p:cNvSpPr>
          <p:nvPr>
            <p:ph type="body" idx="2"/>
          </p:nvPr>
        </p:nvSpPr>
        <p:spPr>
          <a:xfrm>
            <a:off x="6203951" y="1484314"/>
            <a:ext cx="5554663" cy="4824413"/>
          </a:xfrm>
          <a:prstGeom prst="rect">
            <a:avLst/>
          </a:prstGeom>
          <a:noFill/>
          <a:ln>
            <a:noFill/>
          </a:ln>
        </p:spPr>
        <p:txBody>
          <a:bodyPr spcFirstLastPara="1" wrap="square" lIns="135000" tIns="108000" rIns="108000" bIns="108000" anchor="t" anchorCtr="0">
            <a:noAutofit/>
          </a:bodyPr>
          <a:lstStyle>
            <a:lvl1pPr marL="609585" lvl="0" indent="-423323" algn="l">
              <a:lnSpc>
                <a:spcPct val="100000"/>
              </a:lnSpc>
              <a:spcBef>
                <a:spcPts val="0"/>
              </a:spcBef>
              <a:spcAft>
                <a:spcPts val="0"/>
              </a:spcAft>
              <a:buClr>
                <a:schemeClr val="dk1"/>
              </a:buClr>
              <a:buSzPts val="1400"/>
              <a:buFont typeface="Helvetica Neue"/>
              <a:buChar char="−"/>
              <a:defRPr>
                <a:latin typeface="Helvetica Neue"/>
                <a:ea typeface="Helvetica Neue"/>
                <a:cs typeface="Helvetica Neue"/>
                <a:sym typeface="Helvetica Neue"/>
              </a:defRPr>
            </a:lvl1pPr>
            <a:lvl2pPr marL="1219170" lvl="1" indent="-423323" algn="l">
              <a:lnSpc>
                <a:spcPct val="10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2pPr>
            <a:lvl3pPr marL="1828754" lvl="2" indent="-423323" algn="l">
              <a:lnSpc>
                <a:spcPct val="10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3pPr>
            <a:lvl4pPr marL="2438339" lvl="3" indent="-423323" algn="l">
              <a:lnSpc>
                <a:spcPct val="10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4pPr>
            <a:lvl5pPr marL="3047924" lvl="4" indent="-423323" algn="l">
              <a:lnSpc>
                <a:spcPct val="10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5pPr>
            <a:lvl6pPr marL="3657509" lvl="5" indent="-423323" algn="l">
              <a:lnSpc>
                <a:spcPct val="90000"/>
              </a:lnSpc>
              <a:spcBef>
                <a:spcPts val="1067"/>
              </a:spcBef>
              <a:spcAft>
                <a:spcPts val="0"/>
              </a:spcAft>
              <a:buClr>
                <a:schemeClr val="dk1"/>
              </a:buClr>
              <a:buSzPts val="1400"/>
              <a:buFont typeface="Helvetica Neue"/>
              <a:buChar char="•"/>
              <a:defRPr>
                <a:latin typeface="Helvetica Neue"/>
                <a:ea typeface="Helvetica Neue"/>
                <a:cs typeface="Helvetica Neue"/>
                <a:sym typeface="Helvetica Neue"/>
              </a:defRPr>
            </a:lvl6pPr>
            <a:lvl7pPr marL="4267093" lvl="6" indent="-423323" algn="l">
              <a:lnSpc>
                <a:spcPct val="90000"/>
              </a:lnSpc>
              <a:spcBef>
                <a:spcPts val="533"/>
              </a:spcBef>
              <a:spcAft>
                <a:spcPts val="0"/>
              </a:spcAft>
              <a:buClr>
                <a:schemeClr val="dk1"/>
              </a:buClr>
              <a:buSzPts val="1400"/>
              <a:buFont typeface="Helvetica Neue"/>
              <a:buChar char="•"/>
              <a:defRPr>
                <a:latin typeface="Helvetica Neue"/>
                <a:ea typeface="Helvetica Neue"/>
                <a:cs typeface="Helvetica Neue"/>
                <a:sym typeface="Helvetica Neue"/>
              </a:defRPr>
            </a:lvl7pPr>
            <a:lvl8pPr marL="4876678" lvl="7" indent="-423323" algn="l">
              <a:lnSpc>
                <a:spcPct val="90000"/>
              </a:lnSpc>
              <a:spcBef>
                <a:spcPts val="533"/>
              </a:spcBef>
              <a:spcAft>
                <a:spcPts val="0"/>
              </a:spcAft>
              <a:buClr>
                <a:schemeClr val="dk1"/>
              </a:buClr>
              <a:buSzPts val="1400"/>
              <a:buFont typeface="Helvetica Neue"/>
              <a:buChar char="•"/>
              <a:defRPr>
                <a:latin typeface="Helvetica Neue"/>
                <a:ea typeface="Helvetica Neue"/>
                <a:cs typeface="Helvetica Neue"/>
                <a:sym typeface="Helvetica Neue"/>
              </a:defRPr>
            </a:lvl8pPr>
            <a:lvl9pPr marL="5486263" lvl="8" indent="-423323" algn="l">
              <a:lnSpc>
                <a:spcPct val="90000"/>
              </a:lnSpc>
              <a:spcBef>
                <a:spcPts val="533"/>
              </a:spcBef>
              <a:spcAft>
                <a:spcPts val="0"/>
              </a:spcAft>
              <a:buClr>
                <a:schemeClr val="dk1"/>
              </a:buClr>
              <a:buSzPts val="1400"/>
              <a:buFont typeface="Helvetica Neue"/>
              <a:buChar char="•"/>
              <a:defRPr>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813214433"/>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5">
          <p15:clr>
            <a:srgbClr val="FBAE40"/>
          </p15:clr>
        </p15:guide>
        <p15:guide id="3" pos="3772">
          <p15:clr>
            <a:srgbClr val="FBAE40"/>
          </p15:clr>
        </p15:guide>
        <p15:guide id="4" pos="390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ext (Full)">
    <p:spTree>
      <p:nvGrpSpPr>
        <p:cNvPr id="1" name=""/>
        <p:cNvGrpSpPr/>
        <p:nvPr/>
      </p:nvGrpSpPr>
      <p:grpSpPr>
        <a:xfrm>
          <a:off x="0" y="0"/>
          <a:ext cx="0" cy="0"/>
          <a:chOff x="0" y="0"/>
          <a:chExt cx="0" cy="0"/>
        </a:xfrm>
      </p:grpSpPr>
      <p:sp>
        <p:nvSpPr>
          <p:cNvPr id="885" name="Body Level One…"/>
          <p:cNvSpPr txBox="1">
            <a:spLocks noGrp="1"/>
          </p:cNvSpPr>
          <p:nvPr>
            <p:ph type="body" sz="quarter" idx="1"/>
          </p:nvPr>
        </p:nvSpPr>
        <p:spPr>
          <a:xfrm>
            <a:off x="466410" y="454518"/>
            <a:ext cx="5164073" cy="231601"/>
          </a:xfrm>
          <a:prstGeom prst="rect">
            <a:avLst/>
          </a:prstGeom>
        </p:spPr>
        <p:txBody>
          <a:bodyPr lIns="0" tIns="0" rIns="0" bIns="0"/>
          <a:lstStyle>
            <a:lvl1pPr marL="0" indent="0" defTabSz="457200">
              <a:lnSpc>
                <a:spcPct val="120000"/>
              </a:lnSpc>
              <a:spcBef>
                <a:spcPts val="0"/>
              </a:spcBef>
              <a:buClrTx/>
              <a:buSzTx/>
              <a:buFontTx/>
              <a:buNone/>
              <a:defRPr sz="1200" b="1" cap="all" spc="120">
                <a:solidFill>
                  <a:srgbClr val="1C2B33"/>
                </a:solidFill>
                <a:latin typeface="Optimistic Text"/>
                <a:ea typeface="Optimistic Text"/>
                <a:cs typeface="Optimistic Text"/>
                <a:sym typeface="Optimistic Text"/>
              </a:defRPr>
            </a:lvl1pPr>
            <a:lvl2pPr marL="0" indent="137160" defTabSz="457200">
              <a:lnSpc>
                <a:spcPct val="120000"/>
              </a:lnSpc>
              <a:spcBef>
                <a:spcPts val="0"/>
              </a:spcBef>
              <a:buClrTx/>
              <a:buSzTx/>
              <a:buFontTx/>
              <a:buNone/>
              <a:defRPr sz="1200" b="1" cap="all" spc="120">
                <a:solidFill>
                  <a:srgbClr val="1C2B33"/>
                </a:solidFill>
                <a:latin typeface="Optimistic Text"/>
                <a:ea typeface="Optimistic Text"/>
                <a:cs typeface="Optimistic Text"/>
                <a:sym typeface="Optimistic Text"/>
              </a:defRPr>
            </a:lvl2pPr>
            <a:lvl3pPr marL="0" indent="320040" defTabSz="457200">
              <a:lnSpc>
                <a:spcPct val="120000"/>
              </a:lnSpc>
              <a:spcBef>
                <a:spcPts val="0"/>
              </a:spcBef>
              <a:buClrTx/>
              <a:buSzTx/>
              <a:buFontTx/>
              <a:buNone/>
              <a:defRPr sz="1200" b="1" cap="all" spc="120">
                <a:solidFill>
                  <a:srgbClr val="1C2B33"/>
                </a:solidFill>
                <a:latin typeface="Optimistic Text"/>
                <a:ea typeface="Optimistic Text"/>
                <a:cs typeface="Optimistic Text"/>
                <a:sym typeface="Optimistic Text"/>
              </a:defRPr>
            </a:lvl3pPr>
            <a:lvl4pPr marL="0" indent="502920" defTabSz="457200">
              <a:lnSpc>
                <a:spcPct val="120000"/>
              </a:lnSpc>
              <a:spcBef>
                <a:spcPts val="0"/>
              </a:spcBef>
              <a:buClrTx/>
              <a:buSzTx/>
              <a:buFontTx/>
              <a:buNone/>
              <a:defRPr sz="1200" b="1" cap="all" spc="120">
                <a:solidFill>
                  <a:srgbClr val="1C2B33"/>
                </a:solidFill>
                <a:latin typeface="Optimistic Text"/>
                <a:ea typeface="Optimistic Text"/>
                <a:cs typeface="Optimistic Text"/>
                <a:sym typeface="Optimistic Text"/>
              </a:defRPr>
            </a:lvl4pPr>
            <a:lvl5pPr marL="0" indent="685800" defTabSz="457200">
              <a:lnSpc>
                <a:spcPct val="120000"/>
              </a:lnSpc>
              <a:spcBef>
                <a:spcPts val="0"/>
              </a:spcBef>
              <a:buClrTx/>
              <a:buSzTx/>
              <a:buFontTx/>
              <a:buNone/>
              <a:defRPr sz="1200" b="1" cap="all" spc="120">
                <a:solidFill>
                  <a:srgbClr val="1C2B33"/>
                </a:solidFill>
                <a:latin typeface="Optimistic Text"/>
                <a:ea typeface="Optimistic Text"/>
                <a:cs typeface="Optimistic Text"/>
                <a:sym typeface="Optimistic Text"/>
              </a:defRPr>
            </a:lvl5pPr>
          </a:lstStyle>
          <a:p>
            <a:r>
              <a:t>Body Level One</a:t>
            </a:r>
          </a:p>
          <a:p>
            <a:pPr lvl="1"/>
            <a:r>
              <a:t>Body Level Two</a:t>
            </a:r>
          </a:p>
          <a:p>
            <a:pPr lvl="2"/>
            <a:r>
              <a:t>Body Level Three</a:t>
            </a:r>
          </a:p>
          <a:p>
            <a:pPr lvl="3"/>
            <a:r>
              <a:t>Body Level Four</a:t>
            </a:r>
          </a:p>
          <a:p>
            <a:pPr lvl="4"/>
            <a:r>
              <a:t>Body Level Five</a:t>
            </a:r>
          </a:p>
        </p:txBody>
      </p:sp>
      <p:sp>
        <p:nvSpPr>
          <p:cNvPr id="886" name="Title Text"/>
          <p:cNvSpPr txBox="1">
            <a:spLocks noGrp="1"/>
          </p:cNvSpPr>
          <p:nvPr>
            <p:ph type="title"/>
          </p:nvPr>
        </p:nvSpPr>
        <p:spPr>
          <a:xfrm>
            <a:off x="466344" y="1097280"/>
            <a:ext cx="9858757" cy="1257301"/>
          </a:xfrm>
          <a:prstGeom prst="rect">
            <a:avLst/>
          </a:prstGeom>
        </p:spPr>
        <p:txBody>
          <a:bodyPr lIns="0" tIns="0" rIns="0" bIns="0" anchor="b">
            <a:normAutofit/>
          </a:bodyPr>
          <a:lstStyle>
            <a:lvl1pPr algn="l" defTabSz="457200">
              <a:lnSpc>
                <a:spcPct val="108000"/>
              </a:lnSpc>
              <a:defRPr sz="3600" b="0" cap="none" spc="110" baseline="0">
                <a:solidFill>
                  <a:srgbClr val="1C2B33"/>
                </a:solidFill>
                <a:latin typeface="Optimistic Display Medium"/>
                <a:ea typeface="Optimistic Display Medium"/>
                <a:cs typeface="Optimistic Display Medium"/>
                <a:sym typeface="Optimistic Display Medium"/>
              </a:defRPr>
            </a:lvl1pPr>
          </a:lstStyle>
          <a:p>
            <a:r>
              <a:t>Title Text</a:t>
            </a:r>
          </a:p>
        </p:txBody>
      </p:sp>
      <p:sp>
        <p:nvSpPr>
          <p:cNvPr id="887" name="Text Placeholder 9"/>
          <p:cNvSpPr>
            <a:spLocks noGrp="1"/>
          </p:cNvSpPr>
          <p:nvPr>
            <p:ph type="body" sz="half" idx="21"/>
          </p:nvPr>
        </p:nvSpPr>
        <p:spPr>
          <a:xfrm>
            <a:off x="438912" y="2698567"/>
            <a:ext cx="9886189" cy="3086101"/>
          </a:xfrm>
          <a:prstGeom prst="rect">
            <a:avLst/>
          </a:prstGeom>
        </p:spPr>
        <p:txBody>
          <a:bodyPr lIns="0" tIns="0" rIns="0" bIns="0"/>
          <a:lstStyle>
            <a:lvl1pPr marL="22860" indent="-22860" defTabSz="457200">
              <a:lnSpc>
                <a:spcPct val="129000"/>
              </a:lnSpc>
              <a:spcBef>
                <a:spcPts val="600"/>
              </a:spcBef>
              <a:buClrTx/>
              <a:buSzPct val="25000"/>
              <a:buFontTx/>
              <a:buBlip>
                <a:blip r:embed="rId2"/>
              </a:buBlip>
              <a:defRPr sz="2400" spc="0">
                <a:solidFill>
                  <a:srgbClr val="1C2B33"/>
                </a:solidFill>
                <a:latin typeface="Optimistic Text"/>
                <a:sym typeface="Optimistic Text"/>
              </a:defRPr>
            </a:lvl1pPr>
          </a:lstStyle>
          <a:p>
            <a:pPr marL="45719" indent="-45719" defTabSz="914400">
              <a:lnSpc>
                <a:spcPct val="129000"/>
              </a:lnSpc>
              <a:spcBef>
                <a:spcPts val="1200"/>
              </a:spcBef>
              <a:buClrTx/>
              <a:buSzPct val="25000"/>
              <a:buFontTx/>
              <a:buBlip>
                <a:blip r:embed="rId2"/>
              </a:buBlip>
              <a:defRPr sz="2400" spc="0">
                <a:solidFill>
                  <a:srgbClr val="1C2B33"/>
                </a:solidFill>
                <a:latin typeface="Optimistic Text"/>
                <a:ea typeface="Optimistic Text"/>
                <a:cs typeface="Optimistic Text"/>
                <a:sym typeface="Optimistic Text"/>
              </a:defRPr>
            </a:pPr>
            <a:endParaRPr/>
          </a:p>
        </p:txBody>
      </p:sp>
      <p:sp>
        <p:nvSpPr>
          <p:cNvPr id="888" name="Slide Number"/>
          <p:cNvSpPr txBox="1">
            <a:spLocks noGrp="1"/>
          </p:cNvSpPr>
          <p:nvPr>
            <p:ph type="sldNum" sz="quarter" idx="2"/>
          </p:nvPr>
        </p:nvSpPr>
        <p:spPr>
          <a:xfrm>
            <a:off x="8555501" y="6264018"/>
            <a:ext cx="182099" cy="184664"/>
          </a:xfrm>
          <a:prstGeom prst="rect">
            <a:avLst/>
          </a:prstGeom>
        </p:spPr>
        <p:txBody>
          <a:bodyPr wrap="none" lIns="45719" tIns="45719" rIns="45719" bIns="45719"/>
          <a:lstStyle>
            <a:lvl1pPr defTabSz="457200">
              <a:spcBef>
                <a:spcPts val="1100"/>
              </a:spcBef>
              <a:defRPr spc="0">
                <a:solidFill>
                  <a:srgbClr val="1C2B33"/>
                </a:solidFill>
                <a:latin typeface="Optimistic Text"/>
                <a:ea typeface="Optimistic Text"/>
                <a:cs typeface="Optimistic Text"/>
                <a:sym typeface="Optimistic Text"/>
              </a:defRPr>
            </a:lvl1pPr>
          </a:lstStyle>
          <a:p>
            <a:fld id="{86CB4B4D-7CA3-9044-876B-883B54F8677D}" type="slidenum">
              <a:rPr/>
              <a:t>‹#›</a:t>
            </a:fld>
            <a:endParaRPr/>
          </a:p>
        </p:txBody>
      </p:sp>
    </p:spTree>
    <p:extLst>
      <p:ext uri="{BB962C8B-B14F-4D97-AF65-F5344CB8AC3E}">
        <p14:creationId xmlns:p14="http://schemas.microsoft.com/office/powerpoint/2010/main" val="371612643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ntent | 2x2">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8D39B1E-A015-4084-940D-8BBABCAACD8C}"/>
              </a:ext>
            </a:extLst>
          </p:cNvPr>
          <p:cNvGraphicFramePr>
            <a:graphicFrameLocks noChangeAspect="1"/>
          </p:cNvGraphicFramePr>
          <p:nvPr userDrawn="1">
            <p:custDataLst>
              <p:tags r:id="rId1"/>
            </p:custDataLst>
            <p:extLst>
              <p:ext uri="{D42A27DB-BD31-4B8C-83A1-F6EECF244321}">
                <p14:modId xmlns:p14="http://schemas.microsoft.com/office/powerpoint/2010/main" val="2228213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5" name="Objekt 4" hidden="1">
                        <a:extLst>
                          <a:ext uri="{FF2B5EF4-FFF2-40B4-BE49-F238E27FC236}">
                            <a16:creationId xmlns:a16="http://schemas.microsoft.com/office/drawing/2014/main" id="{78D39B1E-A015-4084-940D-8BBABCAACD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Inhaltsplatzhalter 4"/>
          <p:cNvSpPr>
            <a:spLocks noGrp="1"/>
          </p:cNvSpPr>
          <p:nvPr>
            <p:ph sz="quarter" idx="13" hasCustomPrompt="1"/>
          </p:nvPr>
        </p:nvSpPr>
        <p:spPr>
          <a:xfrm>
            <a:off x="6317289" y="3968784"/>
            <a:ext cx="5396342" cy="2339940"/>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a:t>Click </a:t>
            </a:r>
            <a:r>
              <a:rPr lang="de-DE" noProof="0" err="1"/>
              <a:t>to</a:t>
            </a:r>
            <a:r>
              <a:rPr lang="de-DE" noProof="0"/>
              <a:t> </a:t>
            </a:r>
            <a:r>
              <a:rPr lang="de-DE" noProof="0" err="1"/>
              <a:t>edit</a:t>
            </a:r>
            <a:r>
              <a:rPr lang="de-DE" noProof="0"/>
              <a:t> </a:t>
            </a:r>
            <a:r>
              <a:rPr lang="de-DE" noProof="0" err="1"/>
              <a:t>text</a:t>
            </a:r>
            <a:r>
              <a:rPr lang="de-DE" noProof="0"/>
              <a:t>. </a:t>
            </a:r>
            <a:r>
              <a:rPr lang="de-DE" noProof="0" err="1"/>
              <a:t>To</a:t>
            </a:r>
            <a:r>
              <a:rPr lang="de-DE" noProof="0"/>
              <a:t> </a:t>
            </a:r>
            <a:r>
              <a:rPr lang="de-DE" noProof="0" err="1"/>
              <a:t>insert</a:t>
            </a:r>
            <a:r>
              <a:rPr lang="de-DE" noProof="0"/>
              <a:t> </a:t>
            </a:r>
            <a:r>
              <a:rPr lang="de-DE" noProof="0" err="1"/>
              <a:t>content</a:t>
            </a:r>
            <a:r>
              <a:rPr lang="de-DE" noProof="0"/>
              <a:t> like a </a:t>
            </a:r>
            <a:r>
              <a:rPr lang="de-DE" noProof="0" err="1"/>
              <a:t>table</a:t>
            </a:r>
            <a:r>
              <a:rPr lang="de-DE" noProof="0"/>
              <a:t> </a:t>
            </a:r>
            <a:r>
              <a:rPr lang="de-DE" noProof="0" err="1"/>
              <a:t>or</a:t>
            </a:r>
            <a:r>
              <a:rPr lang="de-DE" noProof="0"/>
              <a:t> </a:t>
            </a:r>
            <a:r>
              <a:rPr lang="de-DE" noProof="0" err="1"/>
              <a:t>diagram</a:t>
            </a:r>
            <a:r>
              <a:rPr lang="de-DE" noProof="0"/>
              <a:t> just </a:t>
            </a:r>
            <a:r>
              <a:rPr lang="de-DE" noProof="0" err="1"/>
              <a:t>click</a:t>
            </a:r>
            <a:r>
              <a:rPr lang="de-DE" noProof="0"/>
              <a:t> </a:t>
            </a:r>
            <a:r>
              <a:rPr lang="de-DE" noProof="0" err="1"/>
              <a:t>the</a:t>
            </a:r>
            <a:r>
              <a:rPr lang="de-DE" noProof="0"/>
              <a:t> </a:t>
            </a:r>
            <a:r>
              <a:rPr lang="de-DE" noProof="0" err="1"/>
              <a:t>icon</a:t>
            </a:r>
            <a:r>
              <a:rPr lang="de-DE" noProof="0"/>
              <a:t> in </a:t>
            </a:r>
            <a:r>
              <a:rPr lang="de-DE" noProof="0" err="1"/>
              <a:t>the</a:t>
            </a:r>
            <a:r>
              <a:rPr lang="de-DE" noProof="0"/>
              <a:t> </a:t>
            </a:r>
            <a:r>
              <a:rPr lang="de-DE" noProof="0" err="1"/>
              <a:t>middle</a:t>
            </a:r>
            <a:r>
              <a:rPr lang="de-DE" noProof="0"/>
              <a:t> </a:t>
            </a:r>
            <a:r>
              <a:rPr lang="de-DE" noProof="0" err="1"/>
              <a:t>of</a:t>
            </a:r>
            <a:r>
              <a:rPr lang="de-DE" noProof="0"/>
              <a:t> </a:t>
            </a:r>
            <a:r>
              <a:rPr lang="de-DE" noProof="0" err="1"/>
              <a:t>the</a:t>
            </a:r>
            <a:r>
              <a:rPr lang="de-DE" noProof="0"/>
              <a:t> </a:t>
            </a:r>
            <a:r>
              <a:rPr lang="de-DE" noProof="0" err="1"/>
              <a:t>placeholder</a:t>
            </a:r>
            <a:r>
              <a:rPr lang="de-DE" noProof="0"/>
              <a:t>.</a:t>
            </a:r>
          </a:p>
          <a:p>
            <a:pPr lvl="1"/>
            <a:r>
              <a:rPr lang="de-DE" noProof="0"/>
              <a:t>Second </a:t>
            </a:r>
            <a:r>
              <a:rPr lang="de-DE" noProof="0" err="1"/>
              <a:t>level</a:t>
            </a:r>
            <a:endParaRPr lang="de-DE" noProof="0"/>
          </a:p>
          <a:p>
            <a:pPr lvl="2"/>
            <a:r>
              <a:rPr lang="de-DE" noProof="0"/>
              <a:t>Third </a:t>
            </a:r>
            <a:r>
              <a:rPr lang="de-DE" noProof="0" err="1"/>
              <a:t>level</a:t>
            </a:r>
            <a:endParaRPr lang="de-DE" noProof="0"/>
          </a:p>
          <a:p>
            <a:pPr lvl="3"/>
            <a:r>
              <a:rPr lang="de-DE" noProof="0"/>
              <a:t>Forth </a:t>
            </a:r>
            <a:r>
              <a:rPr lang="de-DE" noProof="0" err="1"/>
              <a:t>level</a:t>
            </a:r>
            <a:endParaRPr lang="de-DE" noProof="0"/>
          </a:p>
          <a:p>
            <a:pPr lvl="4"/>
            <a:r>
              <a:rPr lang="de-DE" noProof="0" err="1"/>
              <a:t>Fifth</a:t>
            </a:r>
            <a:r>
              <a:rPr lang="de-DE" noProof="0"/>
              <a:t> </a:t>
            </a:r>
            <a:r>
              <a:rPr lang="de-DE" noProof="0" err="1"/>
              <a:t>level</a:t>
            </a:r>
            <a:endParaRPr lang="de-DE" noProof="0"/>
          </a:p>
          <a:p>
            <a:pPr lvl="4"/>
            <a:endParaRPr lang="de-DE" noProof="0"/>
          </a:p>
        </p:txBody>
      </p:sp>
      <p:sp>
        <p:nvSpPr>
          <p:cNvPr id="8" name="Inhaltsplatzhalter 3"/>
          <p:cNvSpPr>
            <a:spLocks noGrp="1"/>
          </p:cNvSpPr>
          <p:nvPr>
            <p:ph sz="quarter" idx="12" hasCustomPrompt="1"/>
          </p:nvPr>
        </p:nvSpPr>
        <p:spPr>
          <a:xfrm>
            <a:off x="488947" y="3968784"/>
            <a:ext cx="5396342" cy="2339940"/>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a:t>Click </a:t>
            </a:r>
            <a:r>
              <a:rPr lang="de-DE" noProof="0" err="1"/>
              <a:t>to</a:t>
            </a:r>
            <a:r>
              <a:rPr lang="de-DE" noProof="0"/>
              <a:t> </a:t>
            </a:r>
            <a:r>
              <a:rPr lang="de-DE" noProof="0" err="1"/>
              <a:t>edit</a:t>
            </a:r>
            <a:r>
              <a:rPr lang="de-DE" noProof="0"/>
              <a:t> </a:t>
            </a:r>
            <a:r>
              <a:rPr lang="de-DE" noProof="0" err="1"/>
              <a:t>text</a:t>
            </a:r>
            <a:r>
              <a:rPr lang="de-DE" noProof="0"/>
              <a:t>. </a:t>
            </a:r>
            <a:r>
              <a:rPr lang="de-DE" noProof="0" err="1"/>
              <a:t>To</a:t>
            </a:r>
            <a:r>
              <a:rPr lang="de-DE" noProof="0"/>
              <a:t> </a:t>
            </a:r>
            <a:r>
              <a:rPr lang="de-DE" noProof="0" err="1"/>
              <a:t>insert</a:t>
            </a:r>
            <a:r>
              <a:rPr lang="de-DE" noProof="0"/>
              <a:t> </a:t>
            </a:r>
            <a:r>
              <a:rPr lang="de-DE" noProof="0" err="1"/>
              <a:t>content</a:t>
            </a:r>
            <a:r>
              <a:rPr lang="de-DE" noProof="0"/>
              <a:t> like a </a:t>
            </a:r>
            <a:r>
              <a:rPr lang="de-DE" noProof="0" err="1"/>
              <a:t>table</a:t>
            </a:r>
            <a:r>
              <a:rPr lang="de-DE" noProof="0"/>
              <a:t> </a:t>
            </a:r>
            <a:r>
              <a:rPr lang="de-DE" noProof="0" err="1"/>
              <a:t>or</a:t>
            </a:r>
            <a:r>
              <a:rPr lang="de-DE" noProof="0"/>
              <a:t> </a:t>
            </a:r>
            <a:r>
              <a:rPr lang="de-DE" noProof="0" err="1"/>
              <a:t>diagram</a:t>
            </a:r>
            <a:r>
              <a:rPr lang="de-DE" noProof="0"/>
              <a:t> just </a:t>
            </a:r>
            <a:r>
              <a:rPr lang="de-DE" noProof="0" err="1"/>
              <a:t>click</a:t>
            </a:r>
            <a:r>
              <a:rPr lang="de-DE" noProof="0"/>
              <a:t> </a:t>
            </a:r>
            <a:r>
              <a:rPr lang="de-DE" noProof="0" err="1"/>
              <a:t>the</a:t>
            </a:r>
            <a:r>
              <a:rPr lang="de-DE" noProof="0"/>
              <a:t> </a:t>
            </a:r>
            <a:r>
              <a:rPr lang="de-DE" noProof="0" err="1"/>
              <a:t>icon</a:t>
            </a:r>
            <a:r>
              <a:rPr lang="de-DE" noProof="0"/>
              <a:t> in </a:t>
            </a:r>
            <a:r>
              <a:rPr lang="de-DE" noProof="0" err="1"/>
              <a:t>the</a:t>
            </a:r>
            <a:r>
              <a:rPr lang="de-DE" noProof="0"/>
              <a:t> </a:t>
            </a:r>
            <a:r>
              <a:rPr lang="de-DE" noProof="0" err="1"/>
              <a:t>middle</a:t>
            </a:r>
            <a:r>
              <a:rPr lang="de-DE" noProof="0"/>
              <a:t> </a:t>
            </a:r>
            <a:r>
              <a:rPr lang="de-DE" noProof="0" err="1"/>
              <a:t>of</a:t>
            </a:r>
            <a:r>
              <a:rPr lang="de-DE" noProof="0"/>
              <a:t> </a:t>
            </a:r>
            <a:r>
              <a:rPr lang="de-DE" noProof="0" err="1"/>
              <a:t>the</a:t>
            </a:r>
            <a:r>
              <a:rPr lang="de-DE" noProof="0"/>
              <a:t> </a:t>
            </a:r>
            <a:r>
              <a:rPr lang="de-DE" noProof="0" err="1"/>
              <a:t>placeholder</a:t>
            </a:r>
            <a:r>
              <a:rPr lang="de-DE" noProof="0"/>
              <a:t>.</a:t>
            </a:r>
          </a:p>
          <a:p>
            <a:pPr lvl="1"/>
            <a:r>
              <a:rPr lang="de-DE" noProof="0"/>
              <a:t>Second </a:t>
            </a:r>
            <a:r>
              <a:rPr lang="de-DE" noProof="0" err="1"/>
              <a:t>level</a:t>
            </a:r>
            <a:endParaRPr lang="de-DE" noProof="0"/>
          </a:p>
          <a:p>
            <a:pPr lvl="2"/>
            <a:r>
              <a:rPr lang="de-DE" noProof="0"/>
              <a:t>Third </a:t>
            </a:r>
            <a:r>
              <a:rPr lang="de-DE" noProof="0" err="1"/>
              <a:t>level</a:t>
            </a:r>
            <a:endParaRPr lang="de-DE" noProof="0"/>
          </a:p>
          <a:p>
            <a:pPr lvl="3"/>
            <a:r>
              <a:rPr lang="de-DE" noProof="0"/>
              <a:t>Forth </a:t>
            </a:r>
            <a:r>
              <a:rPr lang="de-DE" noProof="0" err="1"/>
              <a:t>level</a:t>
            </a:r>
            <a:endParaRPr lang="de-DE" noProof="0"/>
          </a:p>
          <a:p>
            <a:pPr lvl="4"/>
            <a:r>
              <a:rPr lang="de-DE" noProof="0" err="1"/>
              <a:t>Fifth</a:t>
            </a:r>
            <a:r>
              <a:rPr lang="de-DE" noProof="0"/>
              <a:t> </a:t>
            </a:r>
            <a:r>
              <a:rPr lang="de-DE" noProof="0" err="1"/>
              <a:t>level</a:t>
            </a:r>
            <a:endParaRPr lang="de-DE" noProof="0"/>
          </a:p>
        </p:txBody>
      </p:sp>
      <p:sp>
        <p:nvSpPr>
          <p:cNvPr id="6" name="Inhaltsplatzhalter 2"/>
          <p:cNvSpPr>
            <a:spLocks noGrp="1"/>
          </p:cNvSpPr>
          <p:nvPr>
            <p:ph sz="quarter" idx="11" hasCustomPrompt="1"/>
          </p:nvPr>
        </p:nvSpPr>
        <p:spPr>
          <a:xfrm>
            <a:off x="6317289" y="1413932"/>
            <a:ext cx="5396342" cy="233885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a:t>Click </a:t>
            </a:r>
            <a:r>
              <a:rPr lang="de-DE" noProof="0" err="1"/>
              <a:t>to</a:t>
            </a:r>
            <a:r>
              <a:rPr lang="de-DE" noProof="0"/>
              <a:t> </a:t>
            </a:r>
            <a:r>
              <a:rPr lang="de-DE" noProof="0" err="1"/>
              <a:t>edit</a:t>
            </a:r>
            <a:r>
              <a:rPr lang="de-DE" noProof="0"/>
              <a:t> </a:t>
            </a:r>
            <a:r>
              <a:rPr lang="de-DE" noProof="0" err="1"/>
              <a:t>text</a:t>
            </a:r>
            <a:r>
              <a:rPr lang="de-DE" noProof="0"/>
              <a:t>. </a:t>
            </a:r>
            <a:r>
              <a:rPr lang="de-DE" noProof="0" err="1"/>
              <a:t>To</a:t>
            </a:r>
            <a:r>
              <a:rPr lang="de-DE" noProof="0"/>
              <a:t> </a:t>
            </a:r>
            <a:r>
              <a:rPr lang="de-DE" noProof="0" err="1"/>
              <a:t>insert</a:t>
            </a:r>
            <a:r>
              <a:rPr lang="de-DE" noProof="0"/>
              <a:t> </a:t>
            </a:r>
            <a:r>
              <a:rPr lang="de-DE" noProof="0" err="1"/>
              <a:t>content</a:t>
            </a:r>
            <a:r>
              <a:rPr lang="de-DE" noProof="0"/>
              <a:t> like a </a:t>
            </a:r>
            <a:r>
              <a:rPr lang="de-DE" noProof="0" err="1"/>
              <a:t>table</a:t>
            </a:r>
            <a:r>
              <a:rPr lang="de-DE" noProof="0"/>
              <a:t> </a:t>
            </a:r>
            <a:r>
              <a:rPr lang="de-DE" noProof="0" err="1"/>
              <a:t>or</a:t>
            </a:r>
            <a:r>
              <a:rPr lang="de-DE" noProof="0"/>
              <a:t> </a:t>
            </a:r>
            <a:r>
              <a:rPr lang="de-DE" noProof="0" err="1"/>
              <a:t>diagram</a:t>
            </a:r>
            <a:r>
              <a:rPr lang="de-DE" noProof="0"/>
              <a:t> just </a:t>
            </a:r>
            <a:r>
              <a:rPr lang="de-DE" noProof="0" err="1"/>
              <a:t>click</a:t>
            </a:r>
            <a:r>
              <a:rPr lang="de-DE" noProof="0"/>
              <a:t> </a:t>
            </a:r>
            <a:r>
              <a:rPr lang="de-DE" noProof="0" err="1"/>
              <a:t>the</a:t>
            </a:r>
            <a:r>
              <a:rPr lang="de-DE" noProof="0"/>
              <a:t> </a:t>
            </a:r>
            <a:r>
              <a:rPr lang="de-DE" noProof="0" err="1"/>
              <a:t>icon</a:t>
            </a:r>
            <a:r>
              <a:rPr lang="de-DE" noProof="0"/>
              <a:t> in </a:t>
            </a:r>
            <a:r>
              <a:rPr lang="de-DE" noProof="0" err="1"/>
              <a:t>the</a:t>
            </a:r>
            <a:r>
              <a:rPr lang="de-DE" noProof="0"/>
              <a:t> </a:t>
            </a:r>
            <a:r>
              <a:rPr lang="de-DE" noProof="0" err="1"/>
              <a:t>middle</a:t>
            </a:r>
            <a:r>
              <a:rPr lang="de-DE" noProof="0"/>
              <a:t> </a:t>
            </a:r>
            <a:r>
              <a:rPr lang="de-DE" noProof="0" err="1"/>
              <a:t>of</a:t>
            </a:r>
            <a:r>
              <a:rPr lang="de-DE" noProof="0"/>
              <a:t> </a:t>
            </a:r>
            <a:r>
              <a:rPr lang="de-DE" noProof="0" err="1"/>
              <a:t>the</a:t>
            </a:r>
            <a:r>
              <a:rPr lang="de-DE" noProof="0"/>
              <a:t> </a:t>
            </a:r>
            <a:r>
              <a:rPr lang="de-DE" noProof="0" err="1"/>
              <a:t>placeholder</a:t>
            </a:r>
            <a:r>
              <a:rPr lang="de-DE" noProof="0"/>
              <a:t>.</a:t>
            </a:r>
          </a:p>
          <a:p>
            <a:pPr lvl="1"/>
            <a:r>
              <a:rPr lang="de-DE" noProof="0"/>
              <a:t>Second </a:t>
            </a:r>
            <a:r>
              <a:rPr lang="de-DE" noProof="0" err="1"/>
              <a:t>level</a:t>
            </a:r>
            <a:endParaRPr lang="de-DE" noProof="0"/>
          </a:p>
          <a:p>
            <a:pPr lvl="2"/>
            <a:r>
              <a:rPr lang="de-DE" noProof="0"/>
              <a:t>Third </a:t>
            </a:r>
            <a:r>
              <a:rPr lang="de-DE" noProof="0" err="1"/>
              <a:t>level</a:t>
            </a:r>
            <a:endParaRPr lang="de-DE" noProof="0"/>
          </a:p>
          <a:p>
            <a:pPr lvl="3"/>
            <a:r>
              <a:rPr lang="de-DE" noProof="0"/>
              <a:t>Forth </a:t>
            </a:r>
            <a:r>
              <a:rPr lang="de-DE" noProof="0" err="1"/>
              <a:t>level</a:t>
            </a:r>
            <a:endParaRPr lang="de-DE" noProof="0"/>
          </a:p>
          <a:p>
            <a:pPr lvl="4"/>
            <a:r>
              <a:rPr lang="de-DE" noProof="0" err="1"/>
              <a:t>Fifth</a:t>
            </a:r>
            <a:r>
              <a:rPr lang="de-DE" noProof="0"/>
              <a:t> </a:t>
            </a:r>
            <a:r>
              <a:rPr lang="de-DE" noProof="0" err="1"/>
              <a:t>level</a:t>
            </a:r>
            <a:endParaRPr lang="de-DE" noProof="0"/>
          </a:p>
          <a:p>
            <a:pPr lvl="4"/>
            <a:endParaRPr lang="de-DE" noProof="0"/>
          </a:p>
        </p:txBody>
      </p:sp>
      <p:sp>
        <p:nvSpPr>
          <p:cNvPr id="4" name="Inhaltsplatzhalter 1"/>
          <p:cNvSpPr>
            <a:spLocks noGrp="1"/>
          </p:cNvSpPr>
          <p:nvPr>
            <p:ph sz="quarter" idx="10" hasCustomPrompt="1"/>
          </p:nvPr>
        </p:nvSpPr>
        <p:spPr>
          <a:xfrm>
            <a:off x="488947" y="1413932"/>
            <a:ext cx="5396342" cy="2338852"/>
          </a:xfrm>
        </p:spPr>
        <p:txBody>
          <a:bodyPr/>
          <a:lstStyle>
            <a:lvl1pPr rtl="0">
              <a:lnSpc>
                <a:spcPct val="100000"/>
              </a:lnSpc>
              <a:spcBef>
                <a:spcPts val="0"/>
              </a:spcBef>
              <a:spcAft>
                <a:spcPts val="600"/>
              </a:spcAft>
              <a:defRPr/>
            </a:lvl1pPr>
            <a:lvl2pPr rtl="0">
              <a:lnSpc>
                <a:spcPct val="100000"/>
              </a:lnSpc>
              <a:spcBef>
                <a:spcPts val="0"/>
              </a:spcBef>
              <a:spcAft>
                <a:spcPts val="600"/>
              </a:spcAft>
              <a:defRPr/>
            </a:lvl2pPr>
            <a:lvl3pPr rtl="0">
              <a:lnSpc>
                <a:spcPct val="100000"/>
              </a:lnSpc>
              <a:spcBef>
                <a:spcPts val="0"/>
              </a:spcBef>
              <a:spcAft>
                <a:spcPts val="600"/>
              </a:spcAft>
              <a:defRPr/>
            </a:lvl3pPr>
            <a:lvl4pPr rtl="0">
              <a:lnSpc>
                <a:spcPct val="100000"/>
              </a:lnSpc>
              <a:spcBef>
                <a:spcPts val="0"/>
              </a:spcBef>
              <a:spcAft>
                <a:spcPts val="600"/>
              </a:spcAft>
              <a:defRPr/>
            </a:lvl4pPr>
            <a:lvl5pPr rtl="0">
              <a:lnSpc>
                <a:spcPct val="100000"/>
              </a:lnSpc>
              <a:spcBef>
                <a:spcPts val="0"/>
              </a:spcBef>
              <a:spcAft>
                <a:spcPts val="600"/>
              </a:spcAft>
              <a:defRPr/>
            </a:lvl5pPr>
          </a:lstStyle>
          <a:p>
            <a:pPr lvl="0"/>
            <a:r>
              <a:rPr lang="de-DE" noProof="0"/>
              <a:t>Click </a:t>
            </a:r>
            <a:r>
              <a:rPr lang="de-DE" noProof="0" err="1"/>
              <a:t>to</a:t>
            </a:r>
            <a:r>
              <a:rPr lang="de-DE" noProof="0"/>
              <a:t> </a:t>
            </a:r>
            <a:r>
              <a:rPr lang="de-DE" noProof="0" err="1"/>
              <a:t>edit</a:t>
            </a:r>
            <a:r>
              <a:rPr lang="de-DE" noProof="0"/>
              <a:t> </a:t>
            </a:r>
            <a:r>
              <a:rPr lang="de-DE" noProof="0" err="1"/>
              <a:t>text</a:t>
            </a:r>
            <a:r>
              <a:rPr lang="de-DE" noProof="0"/>
              <a:t>. </a:t>
            </a:r>
            <a:r>
              <a:rPr lang="de-DE" noProof="0" err="1"/>
              <a:t>To</a:t>
            </a:r>
            <a:r>
              <a:rPr lang="de-DE" noProof="0"/>
              <a:t> </a:t>
            </a:r>
            <a:r>
              <a:rPr lang="de-DE" noProof="0" err="1"/>
              <a:t>insert</a:t>
            </a:r>
            <a:r>
              <a:rPr lang="de-DE" noProof="0"/>
              <a:t> </a:t>
            </a:r>
            <a:r>
              <a:rPr lang="de-DE" noProof="0" err="1"/>
              <a:t>content</a:t>
            </a:r>
            <a:r>
              <a:rPr lang="de-DE" noProof="0"/>
              <a:t> like a </a:t>
            </a:r>
            <a:r>
              <a:rPr lang="de-DE" noProof="0" err="1"/>
              <a:t>table</a:t>
            </a:r>
            <a:r>
              <a:rPr lang="de-DE" noProof="0"/>
              <a:t> </a:t>
            </a:r>
            <a:r>
              <a:rPr lang="de-DE" noProof="0" err="1"/>
              <a:t>or</a:t>
            </a:r>
            <a:r>
              <a:rPr lang="de-DE" noProof="0"/>
              <a:t> </a:t>
            </a:r>
            <a:r>
              <a:rPr lang="de-DE" noProof="0" err="1"/>
              <a:t>diagram</a:t>
            </a:r>
            <a:r>
              <a:rPr lang="de-DE" noProof="0"/>
              <a:t> just </a:t>
            </a:r>
            <a:r>
              <a:rPr lang="de-DE" noProof="0" err="1"/>
              <a:t>click</a:t>
            </a:r>
            <a:r>
              <a:rPr lang="de-DE" noProof="0"/>
              <a:t> </a:t>
            </a:r>
            <a:r>
              <a:rPr lang="de-DE" noProof="0" err="1"/>
              <a:t>the</a:t>
            </a:r>
            <a:r>
              <a:rPr lang="de-DE" noProof="0"/>
              <a:t> </a:t>
            </a:r>
            <a:r>
              <a:rPr lang="de-DE" noProof="0" err="1"/>
              <a:t>icon</a:t>
            </a:r>
            <a:r>
              <a:rPr lang="de-DE" noProof="0"/>
              <a:t> in </a:t>
            </a:r>
            <a:r>
              <a:rPr lang="de-DE" noProof="0" err="1"/>
              <a:t>the</a:t>
            </a:r>
            <a:r>
              <a:rPr lang="de-DE" noProof="0"/>
              <a:t> </a:t>
            </a:r>
            <a:r>
              <a:rPr lang="de-DE" noProof="0" err="1"/>
              <a:t>middle</a:t>
            </a:r>
            <a:r>
              <a:rPr lang="de-DE" noProof="0"/>
              <a:t> </a:t>
            </a:r>
            <a:r>
              <a:rPr lang="de-DE" noProof="0" err="1"/>
              <a:t>of</a:t>
            </a:r>
            <a:r>
              <a:rPr lang="de-DE" noProof="0"/>
              <a:t> </a:t>
            </a:r>
            <a:r>
              <a:rPr lang="de-DE" noProof="0" err="1"/>
              <a:t>the</a:t>
            </a:r>
            <a:r>
              <a:rPr lang="de-DE" noProof="0"/>
              <a:t> </a:t>
            </a:r>
            <a:r>
              <a:rPr lang="de-DE" noProof="0" err="1"/>
              <a:t>placeholder</a:t>
            </a:r>
            <a:r>
              <a:rPr lang="de-DE" noProof="0"/>
              <a:t>.</a:t>
            </a:r>
          </a:p>
          <a:p>
            <a:pPr lvl="1"/>
            <a:r>
              <a:rPr lang="de-DE" noProof="0"/>
              <a:t>Second </a:t>
            </a:r>
            <a:r>
              <a:rPr lang="de-DE" noProof="0" err="1"/>
              <a:t>level</a:t>
            </a:r>
            <a:endParaRPr lang="de-DE" noProof="0"/>
          </a:p>
          <a:p>
            <a:pPr lvl="2"/>
            <a:r>
              <a:rPr lang="de-DE" noProof="0"/>
              <a:t>Third </a:t>
            </a:r>
            <a:r>
              <a:rPr lang="de-DE" noProof="0" err="1"/>
              <a:t>level</a:t>
            </a:r>
            <a:endParaRPr lang="de-DE" noProof="0"/>
          </a:p>
          <a:p>
            <a:pPr lvl="3"/>
            <a:r>
              <a:rPr lang="de-DE" noProof="0"/>
              <a:t>Forth </a:t>
            </a:r>
            <a:r>
              <a:rPr lang="de-DE" noProof="0" err="1"/>
              <a:t>level</a:t>
            </a:r>
            <a:endParaRPr lang="de-DE" noProof="0"/>
          </a:p>
          <a:p>
            <a:pPr lvl="4"/>
            <a:r>
              <a:rPr lang="de-DE" noProof="0" err="1"/>
              <a:t>Fifth</a:t>
            </a:r>
            <a:r>
              <a:rPr lang="de-DE" noProof="0"/>
              <a:t> </a:t>
            </a:r>
            <a:r>
              <a:rPr lang="de-DE" noProof="0" err="1"/>
              <a:t>level</a:t>
            </a:r>
            <a:endParaRPr lang="de-DE" noProof="0"/>
          </a:p>
          <a:p>
            <a:pPr lvl="4"/>
            <a:endParaRPr lang="de-DE" noProof="0"/>
          </a:p>
        </p:txBody>
      </p:sp>
      <p:sp>
        <p:nvSpPr>
          <p:cNvPr id="2" name="Titel 1"/>
          <p:cNvSpPr>
            <a:spLocks noGrp="1"/>
          </p:cNvSpPr>
          <p:nvPr>
            <p:ph type="title" hasCustomPrompt="1"/>
          </p:nvPr>
        </p:nvSpPr>
        <p:spPr>
          <a:xfrm>
            <a:off x="488947" y="347184"/>
            <a:ext cx="11224684" cy="400110"/>
          </a:xfrm>
        </p:spPr>
        <p:txBody>
          <a:bodyPr vert="horz"/>
          <a:lstStyle>
            <a:lvl1pPr rtl="0">
              <a:lnSpc>
                <a:spcPct val="100000"/>
              </a:lnSpc>
              <a:spcBef>
                <a:spcPts val="0"/>
              </a:spcBef>
              <a:spcAft>
                <a:spcPts val="600"/>
              </a:spcAft>
              <a:defRPr/>
            </a:lvl1pPr>
          </a:lstStyle>
          <a:p>
            <a:r>
              <a:rPr lang="de-DE" noProof="0"/>
              <a:t>Click </a:t>
            </a:r>
            <a:r>
              <a:rPr lang="de-DE" noProof="0" err="1"/>
              <a:t>to</a:t>
            </a:r>
            <a:r>
              <a:rPr lang="de-DE" noProof="0"/>
              <a:t> </a:t>
            </a:r>
            <a:r>
              <a:rPr lang="de-DE" noProof="0" err="1"/>
              <a:t>edit</a:t>
            </a:r>
            <a:r>
              <a:rPr lang="de-DE" noProof="0"/>
              <a:t> Action Title. 26pt. All Caps. </a:t>
            </a:r>
            <a:r>
              <a:rPr lang="de-DE" noProof="0" err="1"/>
              <a:t>Two</a:t>
            </a:r>
            <a:r>
              <a:rPr lang="de-DE" noProof="0"/>
              <a:t> </a:t>
            </a:r>
            <a:r>
              <a:rPr lang="de-DE" noProof="0" err="1"/>
              <a:t>lines</a:t>
            </a:r>
            <a:r>
              <a:rPr lang="de-DE" noProof="0"/>
              <a:t> maximum.</a:t>
            </a:r>
          </a:p>
        </p:txBody>
      </p:sp>
    </p:spTree>
    <p:extLst>
      <p:ext uri="{BB962C8B-B14F-4D97-AF65-F5344CB8AC3E}">
        <p14:creationId xmlns:p14="http://schemas.microsoft.com/office/powerpoint/2010/main" val="823619174"/>
      </p:ext>
    </p:extLst>
  </p:cSld>
  <p:clrMapOvr>
    <a:masterClrMapping/>
  </p:clrMapOvr>
  <p:hf sldNum="0" hdr="0" ftr="0" dt="0"/>
  <p:extLst>
    <p:ext uri="{DCECCB84-F9BA-43D5-87BE-67443E8EF086}">
      <p15:sldGuideLst xmlns:p15="http://schemas.microsoft.com/office/powerpoint/2012/main">
        <p15:guide id="13" pos="3711">
          <p15:clr>
            <a:srgbClr val="FBAE40"/>
          </p15:clr>
        </p15:guide>
        <p15:guide id="14" pos="3977">
          <p15:clr>
            <a:srgbClr val="FBAE40"/>
          </p15:clr>
        </p15:guide>
        <p15:guide id="15" orient="horz" pos="2365">
          <p15:clr>
            <a:srgbClr val="FBAE40"/>
          </p15:clr>
        </p15:guide>
        <p15:guide id="16" orient="horz" pos="25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9FB17-B14A-A9A6-B764-A6C3B9D50102}"/>
              </a:ext>
            </a:extLst>
          </p:cNvPr>
          <p:cNvSpPr>
            <a:spLocks noGrp="1"/>
          </p:cNvSpPr>
          <p:nvPr>
            <p:ph type="dt" sz="half" idx="10"/>
          </p:nvPr>
        </p:nvSpPr>
        <p:spPr/>
        <p:txBody>
          <a:bodyPr/>
          <a:lstStyle/>
          <a:p>
            <a:fld id="{90EABC7A-0E75-B047-947A-3646429DC242}" type="datetimeFigureOut">
              <a:rPr lang="en-US" smtClean="0"/>
              <a:t>8/29/24</a:t>
            </a:fld>
            <a:endParaRPr lang="en-US"/>
          </a:p>
        </p:txBody>
      </p:sp>
      <p:sp>
        <p:nvSpPr>
          <p:cNvPr id="3" name="Footer Placeholder 2">
            <a:extLst>
              <a:ext uri="{FF2B5EF4-FFF2-40B4-BE49-F238E27FC236}">
                <a16:creationId xmlns:a16="http://schemas.microsoft.com/office/drawing/2014/main" id="{5FB398D0-E653-000B-CE3E-4830E025E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9A6756-D720-6628-74A8-EC09FD5FBE12}"/>
              </a:ext>
            </a:extLst>
          </p:cNvPr>
          <p:cNvSpPr>
            <a:spLocks noGrp="1"/>
          </p:cNvSpPr>
          <p:nvPr>
            <p:ph type="sldNum" sz="quarter" idx="12"/>
          </p:nvPr>
        </p:nvSpPr>
        <p:spPr/>
        <p:txBody>
          <a:bodyPr/>
          <a:lstStyle/>
          <a:p>
            <a:fld id="{E26622D7-5535-6B47-A5A0-465FD08CDA16}" type="slidenum">
              <a:rPr lang="en-US" smtClean="0"/>
              <a:t>‹#›</a:t>
            </a:fld>
            <a:endParaRPr lang="en-US"/>
          </a:p>
        </p:txBody>
      </p:sp>
    </p:spTree>
    <p:extLst>
      <p:ext uri="{BB962C8B-B14F-4D97-AF65-F5344CB8AC3E}">
        <p14:creationId xmlns:p14="http://schemas.microsoft.com/office/powerpoint/2010/main" val="36590307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Only_NEW DARK">
    <p:bg>
      <p:bgPr>
        <a:solidFill>
          <a:srgbClr val="05050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042FA5-5B6E-7645-AF02-501C5338B3CF}"/>
              </a:ext>
            </a:extLst>
          </p:cNvPr>
          <p:cNvSpPr>
            <a:spLocks noGrp="1"/>
          </p:cNvSpPr>
          <p:nvPr>
            <p:ph type="sldNum" sz="quarter" idx="12"/>
          </p:nvPr>
        </p:nvSpPr>
        <p:spPr>
          <a:xfrm>
            <a:off x="11917680" y="6570252"/>
            <a:ext cx="274320" cy="287748"/>
          </a:xfrm>
          <a:custGeom>
            <a:avLst/>
            <a:gdLst>
              <a:gd name="connsiteX0" fmla="*/ 0 w 274320"/>
              <a:gd name="connsiteY0" fmla="*/ 0 h 287748"/>
              <a:gd name="connsiteX1" fmla="*/ 274320 w 274320"/>
              <a:gd name="connsiteY1" fmla="*/ 0 h 287748"/>
              <a:gd name="connsiteX2" fmla="*/ 274320 w 274320"/>
              <a:gd name="connsiteY2" fmla="*/ 287748 h 287748"/>
              <a:gd name="connsiteX3" fmla="*/ 0 w 274320"/>
              <a:gd name="connsiteY3" fmla="*/ 287748 h 287748"/>
              <a:gd name="connsiteX4" fmla="*/ 0 w 274320"/>
              <a:gd name="connsiteY4" fmla="*/ 0 h 28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 h="287748">
                <a:moveTo>
                  <a:pt x="0" y="0"/>
                </a:moveTo>
                <a:lnTo>
                  <a:pt x="274320" y="0"/>
                </a:lnTo>
                <a:lnTo>
                  <a:pt x="274320" y="287748"/>
                </a:lnTo>
                <a:lnTo>
                  <a:pt x="0" y="287748"/>
                </a:lnTo>
                <a:lnTo>
                  <a:pt x="0" y="0"/>
                </a:lnTo>
                <a:close/>
              </a:path>
            </a:pathLst>
          </a:custGeom>
        </p:spPr>
        <p:txBody>
          <a:bodyPr/>
          <a:lstStyle>
            <a:lvl1pPr>
              <a:defRPr b="0" i="0">
                <a:solidFill>
                  <a:schemeClr val="bg1">
                    <a:alpha val="85742"/>
                  </a:schemeClr>
                </a:solidFill>
              </a:defRPr>
            </a:lvl1pPr>
          </a:lstStyle>
          <a:p>
            <a:fld id="{E1352442-4F4A-1940-9508-F06E49FB87E7}" type="slidenum">
              <a:rPr lang="en-US" smtClean="0"/>
              <a:pPr/>
              <a:t>‹#›</a:t>
            </a:fld>
            <a:endParaRPr lang="en-US"/>
          </a:p>
        </p:txBody>
      </p:sp>
      <p:pic>
        <p:nvPicPr>
          <p:cNvPr id="2" name="Graphic 1">
            <a:extLst>
              <a:ext uri="{FF2B5EF4-FFF2-40B4-BE49-F238E27FC236}">
                <a16:creationId xmlns:a16="http://schemas.microsoft.com/office/drawing/2014/main" id="{6507A338-6CCE-169B-7A02-F41B06C180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9193" y="6410471"/>
            <a:ext cx="308436" cy="160841"/>
          </a:xfrm>
          <a:prstGeom prst="rect">
            <a:avLst/>
          </a:prstGeom>
        </p:spPr>
      </p:pic>
      <p:cxnSp>
        <p:nvCxnSpPr>
          <p:cNvPr id="5" name="Straight Connector 4">
            <a:extLst>
              <a:ext uri="{FF2B5EF4-FFF2-40B4-BE49-F238E27FC236}">
                <a16:creationId xmlns:a16="http://schemas.microsoft.com/office/drawing/2014/main" id="{B685835E-04E8-869B-6335-6DDB205E946C}"/>
              </a:ext>
            </a:extLst>
          </p:cNvPr>
          <p:cNvCxnSpPr>
            <a:cxnSpLocks/>
          </p:cNvCxnSpPr>
          <p:nvPr userDrawn="1"/>
        </p:nvCxnSpPr>
        <p:spPr>
          <a:xfrm>
            <a:off x="740975" y="6346825"/>
            <a:ext cx="0" cy="297815"/>
          </a:xfrm>
          <a:prstGeom prst="line">
            <a:avLst/>
          </a:prstGeom>
          <a:ln w="1524">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129220"/>
      </p:ext>
    </p:extLst>
  </p:cSld>
  <p:clrMapOvr>
    <a:masterClrMapping/>
  </p:clrMapOvr>
  <p:extLst>
    <p:ext uri="{DCECCB84-F9BA-43D5-87BE-67443E8EF086}">
      <p15:sldGuideLst xmlns:p15="http://schemas.microsoft.com/office/powerpoint/2012/main">
        <p15:guide id="1" orient="horz" pos="420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1">
    <p:spTree>
      <p:nvGrpSpPr>
        <p:cNvPr id="1" name=""/>
        <p:cNvGrpSpPr/>
        <p:nvPr/>
      </p:nvGrpSpPr>
      <p:grpSpPr>
        <a:xfrm>
          <a:off x="0" y="0"/>
          <a:ext cx="0" cy="0"/>
          <a:chOff x="0" y="0"/>
          <a:chExt cx="0" cy="0"/>
        </a:xfrm>
      </p:grpSpPr>
      <p:sp>
        <p:nvSpPr>
          <p:cNvPr id="9" name="Bildplatzhalter 8"/>
          <p:cNvSpPr>
            <a:spLocks noGrp="1"/>
          </p:cNvSpPr>
          <p:nvPr>
            <p:ph type="pic" sz="quarter" idx="10" hasCustomPrompt="1"/>
          </p:nvPr>
        </p:nvSpPr>
        <p:spPr>
          <a:xfrm>
            <a:off x="0" y="0"/>
            <a:ext cx="12192000" cy="6858000"/>
          </a:xfrm>
          <a:blipFill>
            <a:blip r:embed="rId2"/>
            <a:stretch>
              <a:fillRect/>
            </a:stretch>
          </a:blipFill>
        </p:spPr>
        <p:txBody>
          <a:bodyPr tIns="720000" anchor="ctr"/>
          <a:lstStyle>
            <a:lvl1pPr marL="0" indent="0" algn="ctr">
              <a:buNone/>
              <a:defRPr>
                <a:solidFill>
                  <a:schemeClr val="bg1"/>
                </a:solidFill>
              </a:defRPr>
            </a:lvl1pPr>
          </a:lstStyle>
          <a:p>
            <a:r>
              <a:rPr lang="en-US"/>
              <a:t>Change image by clicking on symbol.</a:t>
            </a:r>
            <a:endParaRPr lang="en-GB" noProof="0"/>
          </a:p>
        </p:txBody>
      </p:sp>
    </p:spTree>
    <p:extLst>
      <p:ext uri="{BB962C8B-B14F-4D97-AF65-F5344CB8AC3E}">
        <p14:creationId xmlns:p14="http://schemas.microsoft.com/office/powerpoint/2010/main" val="2480676373"/>
      </p:ext>
    </p:extLst>
  </p:cSld>
  <p:clrMapOvr>
    <a:masterClrMapping/>
  </p:clrMapOvr>
  <p:extLst>
    <p:ext uri="{DCECCB84-F9BA-43D5-87BE-67443E8EF086}">
      <p15:sldGuideLst xmlns:p15="http://schemas.microsoft.com/office/powerpoint/2012/main">
        <p15:guide id="1" orient="horz" pos="754">
          <p15:clr>
            <a:srgbClr val="FBAE40"/>
          </p15:clr>
        </p15:guide>
        <p15:guide id="2" orient="horz" pos="397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mage 2">
    <p:spTree>
      <p:nvGrpSpPr>
        <p:cNvPr id="1" name=""/>
        <p:cNvGrpSpPr/>
        <p:nvPr/>
      </p:nvGrpSpPr>
      <p:grpSpPr>
        <a:xfrm>
          <a:off x="0" y="0"/>
          <a:ext cx="0" cy="0"/>
          <a:chOff x="0" y="0"/>
          <a:chExt cx="0" cy="0"/>
        </a:xfrm>
      </p:grpSpPr>
      <p:sp>
        <p:nvSpPr>
          <p:cNvPr id="3" name="Bildplatzhalter 8">
            <a:extLst>
              <a:ext uri="{FF2B5EF4-FFF2-40B4-BE49-F238E27FC236}">
                <a16:creationId xmlns:a16="http://schemas.microsoft.com/office/drawing/2014/main" id="{6A2A8F2A-C6BF-43A4-8D94-F6ADE3E7C3E2}"/>
              </a:ext>
            </a:extLst>
          </p:cNvPr>
          <p:cNvSpPr>
            <a:spLocks noGrp="1"/>
          </p:cNvSpPr>
          <p:nvPr>
            <p:ph type="pic" sz="quarter" idx="10" hasCustomPrompt="1"/>
          </p:nvPr>
        </p:nvSpPr>
        <p:spPr>
          <a:xfrm>
            <a:off x="0" y="0"/>
            <a:ext cx="12192000" cy="6858000"/>
          </a:xfrm>
          <a:blipFill>
            <a:blip r:embed="rId2"/>
            <a:stretch>
              <a:fillRect/>
            </a:stretch>
          </a:blipFill>
        </p:spPr>
        <p:txBody>
          <a:bodyPr tIns="720000" anchor="ctr"/>
          <a:lstStyle>
            <a:lvl1pPr marL="0" marR="0" indent="0" algn="ctr" defTabSz="914400" rtl="0" eaLnBrk="1" fontAlgn="auto" latinLnBrk="0" hangingPunct="1">
              <a:lnSpc>
                <a:spcPct val="100000"/>
              </a:lnSpc>
              <a:spcBef>
                <a:spcPts val="0"/>
              </a:spcBef>
              <a:spcAft>
                <a:spcPts val="600"/>
              </a:spcAft>
              <a:buClrTx/>
              <a:buSzTx/>
              <a:buFont typeface="Symbol" panose="05050102010706020507" pitchFamily="18" charset="2"/>
              <a:buNone/>
              <a:tabLst/>
              <a:defRPr>
                <a:solidFill>
                  <a:schemeClr val="bg1"/>
                </a:solidFill>
              </a:defRPr>
            </a:lvl1pPr>
          </a:lstStyle>
          <a:p>
            <a:r>
              <a:rPr lang="en-US"/>
              <a:t>Change image by clicking on symbol.</a:t>
            </a:r>
            <a:endParaRPr lang="en-GB" noProof="0"/>
          </a:p>
        </p:txBody>
      </p:sp>
    </p:spTree>
    <p:extLst>
      <p:ext uri="{BB962C8B-B14F-4D97-AF65-F5344CB8AC3E}">
        <p14:creationId xmlns:p14="http://schemas.microsoft.com/office/powerpoint/2010/main" val="1290080338"/>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pies">
    <p:spTree>
      <p:nvGrpSpPr>
        <p:cNvPr id="1" name=""/>
        <p:cNvGrpSpPr/>
        <p:nvPr/>
      </p:nvGrpSpPr>
      <p:grpSpPr>
        <a:xfrm>
          <a:off x="0" y="0"/>
          <a:ext cx="0" cy="0"/>
          <a:chOff x="0" y="0"/>
          <a:chExt cx="0" cy="0"/>
        </a:xfrm>
      </p:grpSpPr>
      <p:sp>
        <p:nvSpPr>
          <p:cNvPr id="9" name="Rechteck 8"/>
          <p:cNvSpPr/>
          <p:nvPr userDrawn="1"/>
        </p:nvSpPr>
        <p:spPr>
          <a:xfrm>
            <a:off x="431800" y="4004725"/>
            <a:ext cx="5556249"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0" name="Rechteck 9"/>
          <p:cNvSpPr/>
          <p:nvPr userDrawn="1"/>
        </p:nvSpPr>
        <p:spPr>
          <a:xfrm>
            <a:off x="431800" y="1488439"/>
            <a:ext cx="5556250"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3" name="Rechteck 12"/>
          <p:cNvSpPr/>
          <p:nvPr userDrawn="1"/>
        </p:nvSpPr>
        <p:spPr>
          <a:xfrm>
            <a:off x="6203950" y="1488439"/>
            <a:ext cx="5554663"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4" name="Rechteck 13"/>
          <p:cNvSpPr/>
          <p:nvPr userDrawn="1"/>
        </p:nvSpPr>
        <p:spPr>
          <a:xfrm>
            <a:off x="6203950" y="4004725"/>
            <a:ext cx="5554663"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8577"/>
            <a:ext cx="5556249" cy="23038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1488577"/>
            <a:ext cx="5554663" cy="23038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1" name="Content Placeholder 2"/>
          <p:cNvSpPr>
            <a:spLocks noGrp="1"/>
          </p:cNvSpPr>
          <p:nvPr>
            <p:ph idx="14" hasCustomPrompt="1"/>
          </p:nvPr>
        </p:nvSpPr>
        <p:spPr>
          <a:xfrm>
            <a:off x="431800" y="4007302"/>
            <a:ext cx="5556250" cy="230142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Content Placeholder 2"/>
          <p:cNvSpPr>
            <a:spLocks noGrp="1"/>
          </p:cNvSpPr>
          <p:nvPr>
            <p:ph idx="15" hasCustomPrompt="1"/>
          </p:nvPr>
        </p:nvSpPr>
        <p:spPr>
          <a:xfrm>
            <a:off x="6203950" y="4007302"/>
            <a:ext cx="5554663" cy="230142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3380208230"/>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guide id="3" pos="3772" userDrawn="1">
          <p15:clr>
            <a:srgbClr val="FBAE40"/>
          </p15:clr>
        </p15:guide>
        <p15:guide id="4" pos="3908" userDrawn="1">
          <p15:clr>
            <a:srgbClr val="FBAE40"/>
          </p15:clr>
        </p15:guide>
        <p15:guide id="5" orient="horz" pos="2387" userDrawn="1">
          <p15:clr>
            <a:srgbClr val="FBAE40"/>
          </p15:clr>
        </p15:guide>
        <p15:guide id="6" orient="horz" pos="252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8" name="Rechteck 7"/>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4313"/>
            <a:ext cx="11326813" cy="4824412"/>
          </a:xfrm>
          <a:noFill/>
        </p:spPr>
        <p:txBody>
          <a:bodyPr lIns="360000" tIns="306000" rIns="180000" bIns="144000"/>
          <a:lstStyle>
            <a:lvl1pPr marL="538163" indent="-538163">
              <a:spcAft>
                <a:spcPts val="600"/>
              </a:spcAft>
              <a:buFont typeface="+mj-lt"/>
              <a:buAutoNum type="arabicPeriod"/>
              <a:defRPr sz="2400" b="0" i="0" spc="10" baseline="0">
                <a:latin typeface="BMWTypeNext Light" pitchFamily="2" charset="0"/>
              </a:defRPr>
            </a:lvl1pPr>
            <a:lvl2pPr marL="1076325" indent="-538163">
              <a:spcAft>
                <a:spcPts val="600"/>
              </a:spcAft>
              <a:buFont typeface="+mj-lt"/>
              <a:buAutoNum type="arabicPeriod"/>
              <a:defRPr sz="2400" b="0" i="0" spc="10" baseline="0">
                <a:latin typeface="BMWTypeNext Light" pitchFamily="2" charset="0"/>
              </a:defRPr>
            </a:lvl2pPr>
            <a:lvl3pPr marL="1612900" indent="-536575">
              <a:spcAft>
                <a:spcPts val="600"/>
              </a:spcAft>
              <a:buFont typeface="+mj-lt"/>
              <a:buAutoNum type="arabicPeriod"/>
              <a:defRPr sz="2400" b="0" i="0" spc="10" baseline="0">
                <a:latin typeface="BMWTypeNext Light" pitchFamily="2" charset="0"/>
              </a:defRPr>
            </a:lvl3pPr>
            <a:lvl4pPr marL="2151063" indent="-538163">
              <a:spcAft>
                <a:spcPts val="600"/>
              </a:spcAft>
              <a:buFont typeface="+mj-lt"/>
              <a:buAutoNum type="arabicPeriod"/>
              <a:defRPr sz="2400" b="0" i="0" spc="10" baseline="0">
                <a:latin typeface="BMWTypeNext Light" pitchFamily="2" charset="0"/>
              </a:defRPr>
            </a:lvl4pPr>
            <a:lvl5pPr marL="2689225" indent="-538163">
              <a:spcAft>
                <a:spcPts val="600"/>
              </a:spcAft>
              <a:buFont typeface="+mj-lt"/>
              <a:buAutoNum type="arabicPeriod"/>
              <a:defRPr sz="2400" b="0" i="0" spc="10" baseline="0">
                <a:latin typeface="BMWTypeNext Light" pitchFamily="2" charset="0"/>
              </a:defRPr>
            </a:lvl5pPr>
          </a:lstStyle>
          <a:p>
            <a:pPr lvl="0"/>
            <a:r>
              <a:rPr lang="de-DE"/>
              <a:t>Edit </a:t>
            </a:r>
            <a:r>
              <a:rPr lang="de-DE" err="1"/>
              <a:t>agenda</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1165417337"/>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Copy">
    <p:spTree>
      <p:nvGrpSpPr>
        <p:cNvPr id="1" name=""/>
        <p:cNvGrpSpPr/>
        <p:nvPr/>
      </p:nvGrpSpPr>
      <p:grpSpPr>
        <a:xfrm>
          <a:off x="0" y="0"/>
          <a:ext cx="0" cy="0"/>
          <a:chOff x="0" y="0"/>
          <a:chExt cx="0" cy="0"/>
        </a:xfrm>
      </p:grpSpPr>
      <p:sp>
        <p:nvSpPr>
          <p:cNvPr id="4" name="Rechteck 3"/>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3" name="Content Placeholder 2"/>
          <p:cNvSpPr>
            <a:spLocks noGrp="1"/>
          </p:cNvSpPr>
          <p:nvPr>
            <p:ph idx="1" hasCustomPrompt="1"/>
          </p:nvPr>
        </p:nvSpPr>
        <p:spPr>
          <a:xfrm>
            <a:off x="431800" y="1484313"/>
            <a:ext cx="11326813" cy="4824412"/>
          </a:xfrm>
          <a:noFill/>
        </p:spPr>
        <p:txBody>
          <a:bodyPr lIns="180000" tIns="144000" rIns="1260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2445742272"/>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images + copies">
    <p:spTree>
      <p:nvGrpSpPr>
        <p:cNvPr id="1" name=""/>
        <p:cNvGrpSpPr/>
        <p:nvPr/>
      </p:nvGrpSpPr>
      <p:grpSpPr>
        <a:xfrm>
          <a:off x="0" y="0"/>
          <a:ext cx="0" cy="0"/>
          <a:chOff x="0" y="0"/>
          <a:chExt cx="0" cy="0"/>
        </a:xfrm>
      </p:grpSpPr>
      <p:sp>
        <p:nvSpPr>
          <p:cNvPr id="11" name="Rechteck 10"/>
          <p:cNvSpPr/>
          <p:nvPr userDrawn="1"/>
        </p:nvSpPr>
        <p:spPr>
          <a:xfrm>
            <a:off x="431800" y="4508500"/>
            <a:ext cx="5556250" cy="180022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2" name="Rechteck 11"/>
          <p:cNvSpPr/>
          <p:nvPr userDrawn="1"/>
        </p:nvSpPr>
        <p:spPr>
          <a:xfrm>
            <a:off x="6203950" y="4508500"/>
            <a:ext cx="5554663" cy="180022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4508499"/>
            <a:ext cx="5556250" cy="1800226"/>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4508500"/>
            <a:ext cx="5554663" cy="1800225"/>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9" name="Bildplatzhalter 8"/>
          <p:cNvSpPr>
            <a:spLocks noGrp="1"/>
          </p:cNvSpPr>
          <p:nvPr>
            <p:ph type="pic" sz="quarter" idx="10" hasCustomPrompt="1"/>
          </p:nvPr>
        </p:nvSpPr>
        <p:spPr>
          <a:xfrm>
            <a:off x="431800" y="1484313"/>
            <a:ext cx="5556250" cy="280828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0" name="Bildplatzhalter 8"/>
          <p:cNvSpPr>
            <a:spLocks noGrp="1"/>
          </p:cNvSpPr>
          <p:nvPr>
            <p:ph type="pic" sz="quarter" idx="14" hasCustomPrompt="1"/>
          </p:nvPr>
        </p:nvSpPr>
        <p:spPr>
          <a:xfrm>
            <a:off x="6203950" y="1484313"/>
            <a:ext cx="5554663" cy="280828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1484726181"/>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704">
          <p15:clr>
            <a:srgbClr val="FBAE40"/>
          </p15:clr>
        </p15:guide>
        <p15:guide id="6" orient="horz" pos="2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 image + copy">
    <p:spTree>
      <p:nvGrpSpPr>
        <p:cNvPr id="1" name=""/>
        <p:cNvGrpSpPr/>
        <p:nvPr/>
      </p:nvGrpSpPr>
      <p:grpSpPr>
        <a:xfrm>
          <a:off x="0" y="0"/>
          <a:ext cx="0" cy="0"/>
          <a:chOff x="0" y="0"/>
          <a:chExt cx="0" cy="0"/>
        </a:xfrm>
      </p:grpSpPr>
      <p:sp>
        <p:nvSpPr>
          <p:cNvPr id="7" name="Rechteck 6"/>
          <p:cNvSpPr/>
          <p:nvPr userDrawn="1"/>
        </p:nvSpPr>
        <p:spPr>
          <a:xfrm>
            <a:off x="6527800" y="1484312"/>
            <a:ext cx="5230813" cy="48244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527801" y="1484314"/>
            <a:ext cx="5230812" cy="4824411"/>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9" name="Bildplatzhalter 8"/>
          <p:cNvSpPr>
            <a:spLocks noGrp="1"/>
          </p:cNvSpPr>
          <p:nvPr>
            <p:ph type="pic" sz="quarter" idx="10" hasCustomPrompt="1"/>
          </p:nvPr>
        </p:nvSpPr>
        <p:spPr>
          <a:xfrm>
            <a:off x="431800" y="1484313"/>
            <a:ext cx="5880100" cy="482441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407331023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4112">
          <p15:clr>
            <a:srgbClr val="FBAE40"/>
          </p15:clr>
        </p15:guide>
        <p15:guide id="4" pos="39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copies">
    <p:spTree>
      <p:nvGrpSpPr>
        <p:cNvPr id="1" name=""/>
        <p:cNvGrpSpPr/>
        <p:nvPr/>
      </p:nvGrpSpPr>
      <p:grpSpPr>
        <a:xfrm>
          <a:off x="0" y="0"/>
          <a:ext cx="0" cy="0"/>
          <a:chOff x="0" y="0"/>
          <a:chExt cx="0" cy="0"/>
        </a:xfrm>
      </p:grpSpPr>
      <p:sp>
        <p:nvSpPr>
          <p:cNvPr id="9" name="Rechteck 8"/>
          <p:cNvSpPr/>
          <p:nvPr userDrawn="1"/>
        </p:nvSpPr>
        <p:spPr>
          <a:xfrm>
            <a:off x="431800" y="4004725"/>
            <a:ext cx="5556249"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0" name="Rechteck 9"/>
          <p:cNvSpPr/>
          <p:nvPr userDrawn="1"/>
        </p:nvSpPr>
        <p:spPr>
          <a:xfrm>
            <a:off x="431800" y="1488439"/>
            <a:ext cx="5556250"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3" name="Rechteck 12"/>
          <p:cNvSpPr/>
          <p:nvPr userDrawn="1"/>
        </p:nvSpPr>
        <p:spPr>
          <a:xfrm>
            <a:off x="6203950" y="1488439"/>
            <a:ext cx="5554663"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4" name="Rechteck 13"/>
          <p:cNvSpPr/>
          <p:nvPr userDrawn="1"/>
        </p:nvSpPr>
        <p:spPr>
          <a:xfrm>
            <a:off x="6203950" y="4004725"/>
            <a:ext cx="5554663" cy="2304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8577"/>
            <a:ext cx="5556249" cy="23038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1488577"/>
            <a:ext cx="5554663" cy="23038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1" name="Content Placeholder 2"/>
          <p:cNvSpPr>
            <a:spLocks noGrp="1"/>
          </p:cNvSpPr>
          <p:nvPr>
            <p:ph idx="14" hasCustomPrompt="1"/>
          </p:nvPr>
        </p:nvSpPr>
        <p:spPr>
          <a:xfrm>
            <a:off x="431800" y="4007302"/>
            <a:ext cx="5556250" cy="230142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Content Placeholder 2"/>
          <p:cNvSpPr>
            <a:spLocks noGrp="1"/>
          </p:cNvSpPr>
          <p:nvPr>
            <p:ph idx="15" hasCustomPrompt="1"/>
          </p:nvPr>
        </p:nvSpPr>
        <p:spPr>
          <a:xfrm>
            <a:off x="6203950" y="4007302"/>
            <a:ext cx="5554663" cy="230142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2450919815"/>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387">
          <p15:clr>
            <a:srgbClr val="FBAE40"/>
          </p15:clr>
        </p15:guide>
        <p15:guide id="6" orient="horz" pos="252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copies">
    <p:spTree>
      <p:nvGrpSpPr>
        <p:cNvPr id="1" name=""/>
        <p:cNvGrpSpPr/>
        <p:nvPr/>
      </p:nvGrpSpPr>
      <p:grpSpPr>
        <a:xfrm>
          <a:off x="0" y="0"/>
          <a:ext cx="0" cy="0"/>
          <a:chOff x="0" y="0"/>
          <a:chExt cx="0" cy="0"/>
        </a:xfrm>
      </p:grpSpPr>
      <p:sp>
        <p:nvSpPr>
          <p:cNvPr id="7" name="Rechteck 6"/>
          <p:cNvSpPr/>
          <p:nvPr userDrawn="1"/>
        </p:nvSpPr>
        <p:spPr>
          <a:xfrm>
            <a:off x="431800" y="1484311"/>
            <a:ext cx="5556250" cy="48244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9" name="Rechteck 8"/>
          <p:cNvSpPr/>
          <p:nvPr userDrawn="1"/>
        </p:nvSpPr>
        <p:spPr>
          <a:xfrm>
            <a:off x="6203950" y="1484311"/>
            <a:ext cx="5554663" cy="48244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4313"/>
            <a:ext cx="5556250" cy="482441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1484313"/>
            <a:ext cx="5554663" cy="482441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12142475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elements">
    <p:spTree>
      <p:nvGrpSpPr>
        <p:cNvPr id="1" name=""/>
        <p:cNvGrpSpPr/>
        <p:nvPr/>
      </p:nvGrpSpPr>
      <p:grpSpPr>
        <a:xfrm>
          <a:off x="0" y="0"/>
          <a:ext cx="0" cy="0"/>
          <a:chOff x="0" y="0"/>
          <a:chExt cx="0" cy="0"/>
        </a:xfrm>
      </p:grpSpPr>
      <p:sp>
        <p:nvSpPr>
          <p:cNvPr id="3" name="Rechteck 2"/>
          <p:cNvSpPr/>
          <p:nvPr userDrawn="1"/>
        </p:nvSpPr>
        <p:spPr>
          <a:xfrm>
            <a:off x="431800" y="1484313"/>
            <a:ext cx="5556250" cy="48244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9" name="Rechteck 8"/>
          <p:cNvSpPr/>
          <p:nvPr userDrawn="1"/>
        </p:nvSpPr>
        <p:spPr>
          <a:xfrm>
            <a:off x="6203950" y="1484311"/>
            <a:ext cx="5554663" cy="230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0" name="Rechteck 9"/>
          <p:cNvSpPr/>
          <p:nvPr userDrawn="1"/>
        </p:nvSpPr>
        <p:spPr>
          <a:xfrm>
            <a:off x="6203950" y="4005263"/>
            <a:ext cx="5554663" cy="23034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1" y="1484313"/>
            <a:ext cx="5554662" cy="2305050"/>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1" name="Content Placeholder 2"/>
          <p:cNvSpPr>
            <a:spLocks noGrp="1"/>
          </p:cNvSpPr>
          <p:nvPr>
            <p:ph idx="14" hasCustomPrompt="1"/>
          </p:nvPr>
        </p:nvSpPr>
        <p:spPr>
          <a:xfrm>
            <a:off x="431800" y="1484313"/>
            <a:ext cx="5556250" cy="482441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Content Placeholder 2"/>
          <p:cNvSpPr>
            <a:spLocks noGrp="1"/>
          </p:cNvSpPr>
          <p:nvPr>
            <p:ph idx="15" hasCustomPrompt="1"/>
          </p:nvPr>
        </p:nvSpPr>
        <p:spPr>
          <a:xfrm>
            <a:off x="6203951" y="4020441"/>
            <a:ext cx="5554662" cy="2288284"/>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127491095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523">
          <p15:clr>
            <a:srgbClr val="FBAE40"/>
          </p15:clr>
        </p15:guide>
        <p15:guide id="6" orient="horz" pos="238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images + copies">
    <p:spTree>
      <p:nvGrpSpPr>
        <p:cNvPr id="1" name=""/>
        <p:cNvGrpSpPr/>
        <p:nvPr/>
      </p:nvGrpSpPr>
      <p:grpSpPr>
        <a:xfrm>
          <a:off x="0" y="0"/>
          <a:ext cx="0" cy="0"/>
          <a:chOff x="0" y="0"/>
          <a:chExt cx="0" cy="0"/>
        </a:xfrm>
      </p:grpSpPr>
      <p:sp>
        <p:nvSpPr>
          <p:cNvPr id="15" name="Rechteck 14"/>
          <p:cNvSpPr/>
          <p:nvPr userDrawn="1"/>
        </p:nvSpPr>
        <p:spPr>
          <a:xfrm>
            <a:off x="4276725" y="3357563"/>
            <a:ext cx="3633787"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6" name="Rechteck 15"/>
          <p:cNvSpPr/>
          <p:nvPr userDrawn="1"/>
        </p:nvSpPr>
        <p:spPr>
          <a:xfrm>
            <a:off x="431800" y="3357563"/>
            <a:ext cx="3633788"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7" name="Rechteck 16"/>
          <p:cNvSpPr/>
          <p:nvPr userDrawn="1"/>
        </p:nvSpPr>
        <p:spPr>
          <a:xfrm>
            <a:off x="8123238" y="3357563"/>
            <a:ext cx="3635375" cy="29511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3357563"/>
            <a:ext cx="3633533" cy="29511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0" y="1484313"/>
            <a:ext cx="3633788"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1" name="Content Placeholder 2"/>
          <p:cNvSpPr>
            <a:spLocks noGrp="1"/>
          </p:cNvSpPr>
          <p:nvPr>
            <p:ph idx="13" hasCustomPrompt="1"/>
          </p:nvPr>
        </p:nvSpPr>
        <p:spPr>
          <a:xfrm>
            <a:off x="8123238" y="3358913"/>
            <a:ext cx="3635375" cy="294981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Bildplatzhalter 8"/>
          <p:cNvSpPr>
            <a:spLocks noGrp="1"/>
          </p:cNvSpPr>
          <p:nvPr>
            <p:ph type="pic" sz="quarter" idx="14" hasCustomPrompt="1"/>
          </p:nvPr>
        </p:nvSpPr>
        <p:spPr>
          <a:xfrm>
            <a:off x="8123238" y="1485663"/>
            <a:ext cx="3635375"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3" name="Content Placeholder 2"/>
          <p:cNvSpPr>
            <a:spLocks noGrp="1"/>
          </p:cNvSpPr>
          <p:nvPr>
            <p:ph idx="15" hasCustomPrompt="1"/>
          </p:nvPr>
        </p:nvSpPr>
        <p:spPr>
          <a:xfrm>
            <a:off x="4276725" y="3357563"/>
            <a:ext cx="3633787" cy="295116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4" name="Bildplatzhalter 8"/>
          <p:cNvSpPr>
            <a:spLocks noGrp="1"/>
          </p:cNvSpPr>
          <p:nvPr>
            <p:ph type="pic" sz="quarter" idx="16" hasCustomPrompt="1"/>
          </p:nvPr>
        </p:nvSpPr>
        <p:spPr>
          <a:xfrm>
            <a:off x="4276725" y="1484313"/>
            <a:ext cx="3633788" cy="1656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Tree>
    <p:extLst>
      <p:ext uri="{BB962C8B-B14F-4D97-AF65-F5344CB8AC3E}">
        <p14:creationId xmlns:p14="http://schemas.microsoft.com/office/powerpoint/2010/main" val="218954163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2561">
          <p15:clr>
            <a:srgbClr val="FBAE40"/>
          </p15:clr>
        </p15:guide>
        <p15:guide id="4" pos="2694">
          <p15:clr>
            <a:srgbClr val="FBAE40"/>
          </p15:clr>
        </p15:guide>
        <p15:guide id="5" orient="horz" pos="1979">
          <p15:clr>
            <a:srgbClr val="FBAE40"/>
          </p15:clr>
        </p15:guide>
        <p15:guide id="6" orient="horz" pos="2115">
          <p15:clr>
            <a:srgbClr val="FBAE40"/>
          </p15:clr>
        </p15:guide>
        <p15:guide id="7" pos="4983">
          <p15:clr>
            <a:srgbClr val="FBAE40"/>
          </p15:clr>
        </p15:guide>
        <p15:guide id="8" pos="511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3638930"/>
            <a:ext cx="55562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3638928"/>
            <a:ext cx="55546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9" name="Bildplatzhalter 8"/>
          <p:cNvSpPr>
            <a:spLocks noGrp="1"/>
          </p:cNvSpPr>
          <p:nvPr>
            <p:ph type="pic" sz="quarter" idx="10" hasCustomPrompt="1"/>
          </p:nvPr>
        </p:nvSpPr>
        <p:spPr>
          <a:xfrm>
            <a:off x="431800" y="1484314"/>
            <a:ext cx="5556250" cy="208687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0" name="Bildplatzhalter 8"/>
          <p:cNvSpPr>
            <a:spLocks noGrp="1"/>
          </p:cNvSpPr>
          <p:nvPr>
            <p:ph type="pic" sz="quarter" idx="14" hasCustomPrompt="1"/>
          </p:nvPr>
        </p:nvSpPr>
        <p:spPr>
          <a:xfrm>
            <a:off x="6203950" y="1484313"/>
            <a:ext cx="5554663" cy="208687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1" name="Content Placeholder 2"/>
          <p:cNvSpPr>
            <a:spLocks noGrp="1"/>
          </p:cNvSpPr>
          <p:nvPr>
            <p:ph idx="15" hasCustomPrompt="1"/>
          </p:nvPr>
        </p:nvSpPr>
        <p:spPr>
          <a:xfrm>
            <a:off x="431800" y="6159415"/>
            <a:ext cx="55562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2" name="Content Placeholder 2"/>
          <p:cNvSpPr>
            <a:spLocks noGrp="1"/>
          </p:cNvSpPr>
          <p:nvPr>
            <p:ph idx="16" hasCustomPrompt="1"/>
          </p:nvPr>
        </p:nvSpPr>
        <p:spPr>
          <a:xfrm>
            <a:off x="6203950" y="6159415"/>
            <a:ext cx="55546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3" name="Bildplatzhalter 8"/>
          <p:cNvSpPr>
            <a:spLocks noGrp="1"/>
          </p:cNvSpPr>
          <p:nvPr>
            <p:ph type="pic" sz="quarter" idx="17" hasCustomPrompt="1"/>
          </p:nvPr>
        </p:nvSpPr>
        <p:spPr>
          <a:xfrm>
            <a:off x="431800" y="4005263"/>
            <a:ext cx="5556250" cy="20864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14" name="Bildplatzhalter 8"/>
          <p:cNvSpPr>
            <a:spLocks noGrp="1"/>
          </p:cNvSpPr>
          <p:nvPr>
            <p:ph type="pic" sz="quarter" idx="18" hasCustomPrompt="1"/>
          </p:nvPr>
        </p:nvSpPr>
        <p:spPr>
          <a:xfrm>
            <a:off x="6203950" y="4005264"/>
            <a:ext cx="5554663" cy="2086407"/>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3782439395"/>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523">
          <p15:clr>
            <a:srgbClr val="FBAE40"/>
          </p15:clr>
        </p15:guide>
        <p15:guide id="6" orient="horz" pos="238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2"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1" y="1484314"/>
            <a:ext cx="3632868" cy="208686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2" name="Bildplatzhalter 8"/>
          <p:cNvSpPr>
            <a:spLocks noGrp="1"/>
          </p:cNvSpPr>
          <p:nvPr>
            <p:ph type="pic" sz="quarter" idx="14" hasCustomPrompt="1"/>
          </p:nvPr>
        </p:nvSpPr>
        <p:spPr>
          <a:xfrm>
            <a:off x="8126667" y="1484314"/>
            <a:ext cx="3631946" cy="208821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4" name="Bildplatzhalter 8"/>
          <p:cNvSpPr>
            <a:spLocks noGrp="1"/>
          </p:cNvSpPr>
          <p:nvPr>
            <p:ph type="pic" sz="quarter" idx="16" hasCustomPrompt="1"/>
          </p:nvPr>
        </p:nvSpPr>
        <p:spPr>
          <a:xfrm>
            <a:off x="4283075" y="1484314"/>
            <a:ext cx="3625850" cy="2086863"/>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5" name="Content Placeholder 2"/>
          <p:cNvSpPr>
            <a:spLocks noGrp="1"/>
          </p:cNvSpPr>
          <p:nvPr>
            <p:ph idx="1" hasCustomPrompt="1"/>
          </p:nvPr>
        </p:nvSpPr>
        <p:spPr>
          <a:xfrm>
            <a:off x="431801" y="3638920"/>
            <a:ext cx="3633788"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6" name="Content Placeholder 2"/>
          <p:cNvSpPr>
            <a:spLocks noGrp="1"/>
          </p:cNvSpPr>
          <p:nvPr>
            <p:ph idx="13" hasCustomPrompt="1"/>
          </p:nvPr>
        </p:nvSpPr>
        <p:spPr>
          <a:xfrm>
            <a:off x="4283075" y="3638920"/>
            <a:ext cx="362585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8" name="Content Placeholder 2"/>
          <p:cNvSpPr>
            <a:spLocks noGrp="1"/>
          </p:cNvSpPr>
          <p:nvPr>
            <p:ph idx="17" hasCustomPrompt="1"/>
          </p:nvPr>
        </p:nvSpPr>
        <p:spPr>
          <a:xfrm>
            <a:off x="8126667" y="3638920"/>
            <a:ext cx="3631946"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9" name="Bildplatzhalter 8"/>
          <p:cNvSpPr>
            <a:spLocks noGrp="1"/>
          </p:cNvSpPr>
          <p:nvPr>
            <p:ph type="pic" sz="quarter" idx="18" hasCustomPrompt="1"/>
          </p:nvPr>
        </p:nvSpPr>
        <p:spPr>
          <a:xfrm>
            <a:off x="431801" y="4005263"/>
            <a:ext cx="3632868" cy="20878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0" name="Bildplatzhalter 8"/>
          <p:cNvSpPr>
            <a:spLocks noGrp="1"/>
          </p:cNvSpPr>
          <p:nvPr>
            <p:ph type="pic" sz="quarter" idx="19" hasCustomPrompt="1"/>
          </p:nvPr>
        </p:nvSpPr>
        <p:spPr>
          <a:xfrm>
            <a:off x="8126667" y="4005263"/>
            <a:ext cx="3631946" cy="208915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1" name="Bildplatzhalter 8"/>
          <p:cNvSpPr>
            <a:spLocks noGrp="1"/>
          </p:cNvSpPr>
          <p:nvPr>
            <p:ph type="pic" sz="quarter" idx="20" hasCustomPrompt="1"/>
          </p:nvPr>
        </p:nvSpPr>
        <p:spPr>
          <a:xfrm>
            <a:off x="4283075" y="4005263"/>
            <a:ext cx="3625850" cy="2087808"/>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2" name="Content Placeholder 2"/>
          <p:cNvSpPr>
            <a:spLocks noGrp="1"/>
          </p:cNvSpPr>
          <p:nvPr>
            <p:ph idx="21" hasCustomPrompt="1"/>
          </p:nvPr>
        </p:nvSpPr>
        <p:spPr>
          <a:xfrm>
            <a:off x="431801" y="6160815"/>
            <a:ext cx="3632868"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3" name="Content Placeholder 2"/>
          <p:cNvSpPr>
            <a:spLocks noGrp="1"/>
          </p:cNvSpPr>
          <p:nvPr>
            <p:ph idx="22" hasCustomPrompt="1"/>
          </p:nvPr>
        </p:nvSpPr>
        <p:spPr>
          <a:xfrm>
            <a:off x="4283075" y="6160815"/>
            <a:ext cx="3625849"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4" name="Content Placeholder 2"/>
          <p:cNvSpPr>
            <a:spLocks noGrp="1"/>
          </p:cNvSpPr>
          <p:nvPr>
            <p:ph idx="23" hasCustomPrompt="1"/>
          </p:nvPr>
        </p:nvSpPr>
        <p:spPr>
          <a:xfrm>
            <a:off x="8126667" y="6160815"/>
            <a:ext cx="3631945"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Tree>
    <p:extLst>
      <p:ext uri="{BB962C8B-B14F-4D97-AF65-F5344CB8AC3E}">
        <p14:creationId xmlns:p14="http://schemas.microsoft.com/office/powerpoint/2010/main" val="3572961160"/>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2561">
          <p15:clr>
            <a:srgbClr val="FBAE40"/>
          </p15:clr>
        </p15:guide>
        <p15:guide id="4" pos="2698">
          <p15:clr>
            <a:srgbClr val="FBAE40"/>
          </p15:clr>
        </p15:guide>
        <p15:guide id="5" orient="horz" pos="2387">
          <p15:clr>
            <a:srgbClr val="FBAE40"/>
          </p15:clr>
        </p15:guide>
        <p15:guide id="6" orient="horz" pos="2523">
          <p15:clr>
            <a:srgbClr val="FBAE40"/>
          </p15:clr>
        </p15:guide>
        <p15:guide id="7" pos="4982">
          <p15:clr>
            <a:srgbClr val="FBAE40"/>
          </p15:clr>
        </p15:guide>
        <p15:guide id="8" pos="51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pies">
    <p:spTree>
      <p:nvGrpSpPr>
        <p:cNvPr id="1" name=""/>
        <p:cNvGrpSpPr/>
        <p:nvPr/>
      </p:nvGrpSpPr>
      <p:grpSpPr>
        <a:xfrm>
          <a:off x="0" y="0"/>
          <a:ext cx="0" cy="0"/>
          <a:chOff x="0" y="0"/>
          <a:chExt cx="0" cy="0"/>
        </a:xfrm>
      </p:grpSpPr>
      <p:sp>
        <p:nvSpPr>
          <p:cNvPr id="7" name="Rechteck 6"/>
          <p:cNvSpPr/>
          <p:nvPr userDrawn="1"/>
        </p:nvSpPr>
        <p:spPr>
          <a:xfrm>
            <a:off x="431800" y="1484311"/>
            <a:ext cx="5556250" cy="48244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9" name="Rechteck 8"/>
          <p:cNvSpPr/>
          <p:nvPr userDrawn="1"/>
        </p:nvSpPr>
        <p:spPr>
          <a:xfrm>
            <a:off x="6203950" y="1484311"/>
            <a:ext cx="5554663" cy="482441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0" y="1484313"/>
            <a:ext cx="5556250" cy="482441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1484313"/>
            <a:ext cx="5554663" cy="4824413"/>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699330389"/>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guide id="3" pos="3772" userDrawn="1">
          <p15:clr>
            <a:srgbClr val="FBAE40"/>
          </p15:clr>
        </p15:guide>
        <p15:guide id="4" pos="390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3" name="Content Placeholder 2"/>
          <p:cNvSpPr>
            <a:spLocks noGrp="1"/>
          </p:cNvSpPr>
          <p:nvPr>
            <p:ph idx="1" hasCustomPrompt="1"/>
          </p:nvPr>
        </p:nvSpPr>
        <p:spPr>
          <a:xfrm>
            <a:off x="431801" y="3639647"/>
            <a:ext cx="266700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0" y="3639647"/>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9" name="Bildplatzhalter 8"/>
          <p:cNvSpPr>
            <a:spLocks noGrp="1"/>
          </p:cNvSpPr>
          <p:nvPr>
            <p:ph type="pic" sz="quarter" idx="10" hasCustomPrompt="1"/>
          </p:nvPr>
        </p:nvSpPr>
        <p:spPr>
          <a:xfrm>
            <a:off x="431800" y="1484313"/>
            <a:ext cx="2667000"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0" name="Bildplatzhalter 8"/>
          <p:cNvSpPr>
            <a:spLocks noGrp="1"/>
          </p:cNvSpPr>
          <p:nvPr>
            <p:ph type="pic" sz="quarter" idx="14" hasCustomPrompt="1"/>
          </p:nvPr>
        </p:nvSpPr>
        <p:spPr>
          <a:xfrm>
            <a:off x="6199748" y="1484313"/>
            <a:ext cx="2675965"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1" name="Content Placeholder 2"/>
          <p:cNvSpPr>
            <a:spLocks noGrp="1"/>
          </p:cNvSpPr>
          <p:nvPr>
            <p:ph idx="15" hasCustomPrompt="1"/>
          </p:nvPr>
        </p:nvSpPr>
        <p:spPr>
          <a:xfrm>
            <a:off x="431801" y="6159418"/>
            <a:ext cx="2667000"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2" name="Content Placeholder 2"/>
          <p:cNvSpPr>
            <a:spLocks noGrp="1"/>
          </p:cNvSpPr>
          <p:nvPr>
            <p:ph idx="16" hasCustomPrompt="1"/>
          </p:nvPr>
        </p:nvSpPr>
        <p:spPr>
          <a:xfrm>
            <a:off x="6203950" y="6159418"/>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3" name="Bildplatzhalter 8"/>
          <p:cNvSpPr>
            <a:spLocks noGrp="1"/>
          </p:cNvSpPr>
          <p:nvPr>
            <p:ph type="pic" sz="quarter" idx="17" hasCustomPrompt="1"/>
          </p:nvPr>
        </p:nvSpPr>
        <p:spPr>
          <a:xfrm>
            <a:off x="431801" y="4005264"/>
            <a:ext cx="2667000"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4" name="Bildplatzhalter 8"/>
          <p:cNvSpPr>
            <a:spLocks noGrp="1"/>
          </p:cNvSpPr>
          <p:nvPr>
            <p:ph type="pic" sz="quarter" idx="18" hasCustomPrompt="1"/>
          </p:nvPr>
        </p:nvSpPr>
        <p:spPr>
          <a:xfrm>
            <a:off x="6203950" y="4005264"/>
            <a:ext cx="2671763"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5" name="Content Placeholder 2"/>
          <p:cNvSpPr>
            <a:spLocks noGrp="1"/>
          </p:cNvSpPr>
          <p:nvPr>
            <p:ph idx="19" hasCustomPrompt="1"/>
          </p:nvPr>
        </p:nvSpPr>
        <p:spPr>
          <a:xfrm>
            <a:off x="3316289" y="3639647"/>
            <a:ext cx="2671762"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6" name="Bildplatzhalter 8"/>
          <p:cNvSpPr>
            <a:spLocks noGrp="1"/>
          </p:cNvSpPr>
          <p:nvPr>
            <p:ph type="pic" sz="quarter" idx="20" hasCustomPrompt="1"/>
          </p:nvPr>
        </p:nvSpPr>
        <p:spPr>
          <a:xfrm>
            <a:off x="3316289" y="1484313"/>
            <a:ext cx="2671762"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7" name="Content Placeholder 2"/>
          <p:cNvSpPr>
            <a:spLocks noGrp="1"/>
          </p:cNvSpPr>
          <p:nvPr>
            <p:ph idx="21" hasCustomPrompt="1"/>
          </p:nvPr>
        </p:nvSpPr>
        <p:spPr>
          <a:xfrm>
            <a:off x="3316288" y="6159418"/>
            <a:ext cx="2671763"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18" name="Bildplatzhalter 8"/>
          <p:cNvSpPr>
            <a:spLocks noGrp="1"/>
          </p:cNvSpPr>
          <p:nvPr>
            <p:ph type="pic" sz="quarter" idx="22" hasCustomPrompt="1"/>
          </p:nvPr>
        </p:nvSpPr>
        <p:spPr>
          <a:xfrm>
            <a:off x="3316288" y="4005264"/>
            <a:ext cx="2671763"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19" name="Content Placeholder 2"/>
          <p:cNvSpPr>
            <a:spLocks noGrp="1"/>
          </p:cNvSpPr>
          <p:nvPr>
            <p:ph idx="23" hasCustomPrompt="1"/>
          </p:nvPr>
        </p:nvSpPr>
        <p:spPr>
          <a:xfrm>
            <a:off x="9093199" y="3639647"/>
            <a:ext cx="2665414"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0" name="Bildplatzhalter 8"/>
          <p:cNvSpPr>
            <a:spLocks noGrp="1"/>
          </p:cNvSpPr>
          <p:nvPr>
            <p:ph type="pic" sz="quarter" idx="24" hasCustomPrompt="1"/>
          </p:nvPr>
        </p:nvSpPr>
        <p:spPr>
          <a:xfrm>
            <a:off x="9087411" y="1484313"/>
            <a:ext cx="2671202" cy="208759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
        <p:nvSpPr>
          <p:cNvPr id="21" name="Content Placeholder 2"/>
          <p:cNvSpPr>
            <a:spLocks noGrp="1"/>
          </p:cNvSpPr>
          <p:nvPr>
            <p:ph idx="25" hasCustomPrompt="1"/>
          </p:nvPr>
        </p:nvSpPr>
        <p:spPr>
          <a:xfrm>
            <a:off x="9087411" y="6159418"/>
            <a:ext cx="2671202" cy="288000"/>
          </a:xfrm>
          <a:noFill/>
        </p:spPr>
        <p:txBody>
          <a:bodyPr lIns="0" tIns="0" rIns="0" bIns="0"/>
          <a:lstStyle>
            <a:lvl1pPr marL="0" indent="0">
              <a:buNone/>
              <a:defRPr sz="1200"/>
            </a:lvl1pPr>
            <a:lvl2pPr marL="179387" indent="0">
              <a:buNone/>
              <a:defRPr/>
            </a:lvl2pPr>
            <a:lvl3pPr marL="358775" indent="0">
              <a:buNone/>
              <a:defRPr/>
            </a:lvl3pPr>
            <a:lvl4pPr marL="538162" indent="0">
              <a:buNone/>
              <a:defRPr/>
            </a:lvl4pPr>
            <a:lvl5pPr marL="717550" indent="0">
              <a:buNone/>
              <a:defRPr/>
            </a:lvl5pPr>
          </a:lstStyle>
          <a:p>
            <a:pPr lvl="0"/>
            <a:r>
              <a:rPr lang="de-DE"/>
              <a:t>Edit </a:t>
            </a:r>
            <a:r>
              <a:rPr lang="de-DE" err="1"/>
              <a:t>caption</a:t>
            </a:r>
            <a:r>
              <a:rPr lang="de-DE"/>
              <a:t> </a:t>
            </a:r>
            <a:r>
              <a:rPr lang="de-DE" err="1"/>
              <a:t>by</a:t>
            </a:r>
            <a:r>
              <a:rPr lang="de-DE"/>
              <a:t> </a:t>
            </a:r>
            <a:r>
              <a:rPr lang="de-DE" err="1"/>
              <a:t>clicking</a:t>
            </a:r>
            <a:r>
              <a:rPr lang="de-DE"/>
              <a:t>.</a:t>
            </a:r>
          </a:p>
        </p:txBody>
      </p:sp>
      <p:sp>
        <p:nvSpPr>
          <p:cNvPr id="22" name="Bildplatzhalter 8"/>
          <p:cNvSpPr>
            <a:spLocks noGrp="1"/>
          </p:cNvSpPr>
          <p:nvPr>
            <p:ph type="pic" sz="quarter" idx="26" hasCustomPrompt="1"/>
          </p:nvPr>
        </p:nvSpPr>
        <p:spPr>
          <a:xfrm>
            <a:off x="9093199" y="4005264"/>
            <a:ext cx="2665414" cy="2086411"/>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a:t>
            </a:r>
            <a:br>
              <a:rPr lang="en-US"/>
            </a:br>
            <a:r>
              <a:rPr lang="en-US"/>
              <a:t>on symbol.</a:t>
            </a:r>
            <a:endParaRPr lang="en-GB" noProof="0"/>
          </a:p>
        </p:txBody>
      </p:sp>
    </p:spTree>
    <p:extLst>
      <p:ext uri="{BB962C8B-B14F-4D97-AF65-F5344CB8AC3E}">
        <p14:creationId xmlns:p14="http://schemas.microsoft.com/office/powerpoint/2010/main" val="2600590355"/>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guide id="3" pos="3772">
          <p15:clr>
            <a:srgbClr val="FBAE40"/>
          </p15:clr>
        </p15:guide>
        <p15:guide id="4" pos="3908">
          <p15:clr>
            <a:srgbClr val="FBAE40"/>
          </p15:clr>
        </p15:guide>
        <p15:guide id="5" orient="horz" pos="2523">
          <p15:clr>
            <a:srgbClr val="FBAE40"/>
          </p15:clr>
        </p15:guide>
        <p15:guide id="6" orient="horz" pos="2387">
          <p15:clr>
            <a:srgbClr val="FBAE40"/>
          </p15:clr>
        </p15:guide>
        <p15:guide id="7" pos="1952">
          <p15:clr>
            <a:srgbClr val="FBAE40"/>
          </p15:clr>
        </p15:guide>
        <p15:guide id="8" pos="2089">
          <p15:clr>
            <a:srgbClr val="FBAE40"/>
          </p15:clr>
        </p15:guide>
        <p15:guide id="9" pos="5591">
          <p15:clr>
            <a:srgbClr val="FBAE40"/>
          </p15:clr>
        </p15:guide>
        <p15:guide id="10" pos="572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9" name="Bildplatzhalter 8"/>
          <p:cNvSpPr>
            <a:spLocks noGrp="1"/>
          </p:cNvSpPr>
          <p:nvPr>
            <p:ph type="pic" sz="quarter" idx="10" hasCustomPrompt="1"/>
          </p:nvPr>
        </p:nvSpPr>
        <p:spPr>
          <a:xfrm>
            <a:off x="431800" y="1484313"/>
            <a:ext cx="11326813" cy="4824412"/>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Tree>
    <p:extLst>
      <p:ext uri="{BB962C8B-B14F-4D97-AF65-F5344CB8AC3E}">
        <p14:creationId xmlns:p14="http://schemas.microsoft.com/office/powerpoint/2010/main" val="532582427"/>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 image full bleed">
    <p:spTree>
      <p:nvGrpSpPr>
        <p:cNvPr id="1" name=""/>
        <p:cNvGrpSpPr/>
        <p:nvPr/>
      </p:nvGrpSpPr>
      <p:grpSpPr>
        <a:xfrm>
          <a:off x="0" y="0"/>
          <a:ext cx="0" cy="0"/>
          <a:chOff x="0" y="0"/>
          <a:chExt cx="0" cy="0"/>
        </a:xfrm>
      </p:grpSpPr>
      <p:sp>
        <p:nvSpPr>
          <p:cNvPr id="9" name="Bildplatzhalter 8"/>
          <p:cNvSpPr>
            <a:spLocks noGrp="1"/>
          </p:cNvSpPr>
          <p:nvPr>
            <p:ph type="pic" sz="quarter" idx="10" hasCustomPrompt="1"/>
          </p:nvPr>
        </p:nvSpPr>
        <p:spPr>
          <a:xfrm>
            <a:off x="0" y="0"/>
            <a:ext cx="12192000" cy="6858000"/>
          </a:xfrm>
          <a:pattFill prst="ltUpDiag">
            <a:fgClr>
              <a:schemeClr val="accent1"/>
            </a:fgClr>
            <a:bgClr>
              <a:schemeClr val="bg1"/>
            </a:bgClr>
          </a:pattFill>
        </p:spPr>
        <p:txBody>
          <a:bodyPr tIns="720000" anchor="ctr"/>
          <a:lstStyle>
            <a:lvl1pPr marL="0" marR="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lvl1pPr>
          </a:lstStyle>
          <a:p>
            <a:pPr marL="0" marR="0" lvl="0" indent="0" algn="ctr" defTabSz="914400" rtl="0" eaLnBrk="1" fontAlgn="auto" latinLnBrk="0" hangingPunct="1">
              <a:lnSpc>
                <a:spcPct val="100000"/>
              </a:lnSpc>
              <a:spcBef>
                <a:spcPts val="0"/>
              </a:spcBef>
              <a:spcAft>
                <a:spcPts val="1000"/>
              </a:spcAft>
              <a:buClrTx/>
              <a:buSzTx/>
              <a:buFont typeface="Symbol" panose="05050102010706020507" pitchFamily="18" charset="2"/>
              <a:buNone/>
              <a:tabLst/>
              <a:defRPr/>
            </a:pPr>
            <a:r>
              <a:rPr lang="en-US"/>
              <a:t>Insert image by clicking on symbol.</a:t>
            </a:r>
            <a:endParaRPr lang="en-GB" noProof="0"/>
          </a:p>
        </p:txBody>
      </p:sp>
      <p:sp>
        <p:nvSpPr>
          <p:cNvPr id="3"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Tree>
    <p:extLst>
      <p:ext uri="{BB962C8B-B14F-4D97-AF65-F5344CB8AC3E}">
        <p14:creationId xmlns:p14="http://schemas.microsoft.com/office/powerpoint/2010/main" val="221926206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1255258161"/>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slide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err="1">
                <a:latin typeface="BMWTypeNext Light" pitchFamily="2" charset="0"/>
              </a:rPr>
              <a:t>Goodby</a:t>
            </a:r>
            <a:r>
              <a:rPr lang="de-DE">
                <a:latin typeface="BMWTypeNext Light" pitchFamily="2" charset="0"/>
              </a:rPr>
              <a:t> Silverstein &amp; Partners | Campaign | Date</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7" name="Rechteck 6"/>
          <p:cNvSpPr/>
          <p:nvPr userDrawn="1"/>
        </p:nvSpPr>
        <p:spPr>
          <a:xfrm>
            <a:off x="431800" y="1484313"/>
            <a:ext cx="11326813" cy="48244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Tree>
    <p:extLst>
      <p:ext uri="{BB962C8B-B14F-4D97-AF65-F5344CB8AC3E}">
        <p14:creationId xmlns:p14="http://schemas.microsoft.com/office/powerpoint/2010/main" val="4292928496"/>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9560906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25630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817951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3924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9551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elements">
    <p:spTree>
      <p:nvGrpSpPr>
        <p:cNvPr id="1" name=""/>
        <p:cNvGrpSpPr/>
        <p:nvPr/>
      </p:nvGrpSpPr>
      <p:grpSpPr>
        <a:xfrm>
          <a:off x="0" y="0"/>
          <a:ext cx="0" cy="0"/>
          <a:chOff x="0" y="0"/>
          <a:chExt cx="0" cy="0"/>
        </a:xfrm>
      </p:grpSpPr>
      <p:sp>
        <p:nvSpPr>
          <p:cNvPr id="3" name="Rechteck 2"/>
          <p:cNvSpPr/>
          <p:nvPr userDrawn="1"/>
        </p:nvSpPr>
        <p:spPr>
          <a:xfrm>
            <a:off x="431800" y="1484313"/>
            <a:ext cx="5556250" cy="48244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9" name="Rechteck 8"/>
          <p:cNvSpPr/>
          <p:nvPr userDrawn="1"/>
        </p:nvSpPr>
        <p:spPr>
          <a:xfrm>
            <a:off x="6203950" y="1484311"/>
            <a:ext cx="5554663" cy="230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10" name="Rechteck 9"/>
          <p:cNvSpPr/>
          <p:nvPr userDrawn="1"/>
        </p:nvSpPr>
        <p:spPr>
          <a:xfrm>
            <a:off x="6203950" y="4005263"/>
            <a:ext cx="5554663" cy="23034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b="0" i="0">
              <a:latin typeface="BMWTypeNext Light" pitchFamily="2" charset="0"/>
            </a:endParaRPr>
          </a:p>
        </p:txBody>
      </p:sp>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de-DE">
                <a:latin typeface="BMWTypeNext Light" pitchFamily="2" charset="0"/>
              </a:rPr>
              <a:t>2023 Road Home Sales Event | Report #1</a:t>
            </a: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
        <p:nvSpPr>
          <p:cNvPr id="8" name="Content Placeholder 2"/>
          <p:cNvSpPr>
            <a:spLocks noGrp="1"/>
          </p:cNvSpPr>
          <p:nvPr>
            <p:ph idx="13" hasCustomPrompt="1"/>
          </p:nvPr>
        </p:nvSpPr>
        <p:spPr>
          <a:xfrm>
            <a:off x="6203951" y="1484313"/>
            <a:ext cx="5554662" cy="2305050"/>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1" name="Content Placeholder 2"/>
          <p:cNvSpPr>
            <a:spLocks noGrp="1"/>
          </p:cNvSpPr>
          <p:nvPr>
            <p:ph idx="14" hasCustomPrompt="1"/>
          </p:nvPr>
        </p:nvSpPr>
        <p:spPr>
          <a:xfrm>
            <a:off x="431800" y="1484313"/>
            <a:ext cx="5556250" cy="4824412"/>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12" name="Content Placeholder 2"/>
          <p:cNvSpPr>
            <a:spLocks noGrp="1"/>
          </p:cNvSpPr>
          <p:nvPr>
            <p:ph idx="15" hasCustomPrompt="1"/>
          </p:nvPr>
        </p:nvSpPr>
        <p:spPr>
          <a:xfrm>
            <a:off x="6203951" y="4020441"/>
            <a:ext cx="5554662" cy="2288284"/>
          </a:xfrm>
          <a:noFill/>
        </p:spPr>
        <p:txBody>
          <a:bodyPr lIns="180000" tIns="144000" rIns="144000" bIns="144000"/>
          <a:lstStyle>
            <a:lvl1pPr>
              <a:defRPr/>
            </a:lvl1pPr>
            <a:lvl2pPr>
              <a:defRPr/>
            </a:lvl2pPr>
            <a:lvl3pPr>
              <a:defRPr/>
            </a:lvl3pPr>
            <a:lvl4pPr>
              <a:defRPr/>
            </a:lvl4pPr>
            <a:lvl5pPr>
              <a:defRPr/>
            </a:lvl5pPr>
          </a:lstStyle>
          <a:p>
            <a:pPr lvl="0"/>
            <a:r>
              <a:rPr lang="de-DE"/>
              <a:t>Edit </a:t>
            </a:r>
            <a:r>
              <a:rPr lang="de-DE" err="1"/>
              <a:t>copy</a:t>
            </a:r>
            <a:r>
              <a:rPr lang="de-DE"/>
              <a:t> </a:t>
            </a:r>
            <a:r>
              <a:rPr lang="de-DE" err="1"/>
              <a:t>by</a:t>
            </a:r>
            <a:r>
              <a:rPr lang="de-DE"/>
              <a:t> </a:t>
            </a:r>
            <a:r>
              <a:rPr lang="de-DE" err="1"/>
              <a:t>clicking</a:t>
            </a:r>
            <a:r>
              <a:rPr lang="de-DE"/>
              <a: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Tree>
    <p:extLst>
      <p:ext uri="{BB962C8B-B14F-4D97-AF65-F5344CB8AC3E}">
        <p14:creationId xmlns:p14="http://schemas.microsoft.com/office/powerpoint/2010/main" val="3601763222"/>
      </p:ext>
    </p:extLst>
  </p:cSld>
  <p:clrMapOvr>
    <a:masterClrMapping/>
  </p:clrMapOvr>
  <p:extLst>
    <p:ext uri="{DCECCB84-F9BA-43D5-87BE-67443E8EF086}">
      <p15:sldGuideLst xmlns:p15="http://schemas.microsoft.com/office/powerpoint/2012/main">
        <p15:guide id="1" orient="horz" pos="935" userDrawn="1">
          <p15:clr>
            <a:srgbClr val="FBAE40"/>
          </p15:clr>
        </p15:guide>
        <p15:guide id="2" orient="horz" pos="3974" userDrawn="1">
          <p15:clr>
            <a:srgbClr val="FBAE40"/>
          </p15:clr>
        </p15:guide>
        <p15:guide id="3" pos="3772" userDrawn="1">
          <p15:clr>
            <a:srgbClr val="FBAE40"/>
          </p15:clr>
        </p15:guide>
        <p15:guide id="4" pos="3908" userDrawn="1">
          <p15:clr>
            <a:srgbClr val="FBAE40"/>
          </p15:clr>
        </p15:guide>
        <p15:guide id="5" orient="horz" pos="2523" userDrawn="1">
          <p15:clr>
            <a:srgbClr val="FBAE40"/>
          </p15:clr>
        </p15:guide>
        <p15:guide id="6" orient="horz" pos="2387"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7693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03877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63513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929279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790459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877421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834444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b="0" i="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b="0" i="0"/>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3721613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D471B9-E351-2527-1F53-50D6E4A66C49}"/>
              </a:ext>
            </a:extLst>
          </p:cNvPr>
          <p:cNvSpPr/>
          <p:nvPr userDrawn="1"/>
        </p:nvSpPr>
        <p:spPr>
          <a:xfrm>
            <a:off x="0" y="6254044"/>
            <a:ext cx="12192000" cy="603956"/>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319357"/>
      </p:ext>
    </p:extLst>
  </p:cSld>
  <p:clrMapOvr>
    <a:masterClrMapping/>
  </p:clrMapOvr>
  <p:extLst>
    <p:ext uri="{DCECCB84-F9BA-43D5-87BE-67443E8EF086}">
      <p15:sldGuideLst xmlns:p15="http://schemas.microsoft.com/office/powerpoint/2012/main">
        <p15:guide id="2" pos="3840">
          <p15:clr>
            <a:srgbClr val="FBAE40"/>
          </p15:clr>
        </p15:guide>
        <p15:guide id="7" pos="1905">
          <p15:clr>
            <a:srgbClr val="FBAE40"/>
          </p15:clr>
        </p15:guide>
        <p15:guide id="10" pos="577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69969"/>
            <a:ext cx="11326813" cy="796830"/>
          </a:xfrm>
        </p:spPr>
        <p:txBody>
          <a:bodyPr/>
          <a:lstStyle>
            <a:lvl1pPr>
              <a:defRPr/>
            </a:lvl1pPr>
          </a:lstStyle>
          <a:p>
            <a:r>
              <a:rPr lang="en-US"/>
              <a:t>Edit Single or Double-line Headline by clicking.</a:t>
            </a:r>
          </a:p>
        </p:txBody>
      </p:sp>
      <p:sp>
        <p:nvSpPr>
          <p:cNvPr id="5" name="Footer Placeholder 4"/>
          <p:cNvSpPr>
            <a:spLocks noGrp="1"/>
          </p:cNvSpPr>
          <p:nvPr>
            <p:ph type="ftr" sz="quarter" idx="11"/>
          </p:nvPr>
        </p:nvSpPr>
        <p:spPr/>
        <p:txBody>
          <a:bodyPr/>
          <a:lstStyle>
            <a:lvl1pPr>
              <a:defRPr b="0" i="0">
                <a:latin typeface="BMWTypeNext Latin Light" pitchFamily="2" charset="77"/>
              </a:defRPr>
            </a:lvl1pPr>
          </a:lstStyle>
          <a:p>
            <a:r>
              <a:rPr lang="en-US">
                <a:latin typeface="BMWTypeNext Light" pitchFamily="2" charset="0"/>
              </a:rPr>
              <a:t>2023 Road Home Sales Event | Report #3</a:t>
            </a:r>
            <a:endParaRPr lang="de-DE">
              <a:latin typeface="BMWTypeNext Light" pitchFamily="2" charset="0"/>
            </a:endParaRPr>
          </a:p>
        </p:txBody>
      </p:sp>
      <p:sp>
        <p:nvSpPr>
          <p:cNvPr id="6" name="Slide Number Placeholder 5"/>
          <p:cNvSpPr>
            <a:spLocks noGrp="1"/>
          </p:cNvSpPr>
          <p:nvPr>
            <p:ph type="sldNum" sz="quarter" idx="12"/>
          </p:nvPr>
        </p:nvSpPr>
        <p:spPr/>
        <p:txBody>
          <a:bodyPr/>
          <a:lstStyle/>
          <a:p>
            <a:r>
              <a:rPr lang="de-DE"/>
              <a:t>Page </a:t>
            </a:r>
            <a:fld id="{B40DB7FE-DB37-4DD8-AAB3-38BC687BCDF8}" type="slidenum">
              <a:rPr lang="de-DE" smtClean="0"/>
              <a:pPr/>
              <a:t>‹#›</a:t>
            </a:fld>
            <a:endParaRPr lang="de-DE"/>
          </a:p>
        </p:txBody>
      </p:sp>
    </p:spTree>
    <p:extLst>
      <p:ext uri="{BB962C8B-B14F-4D97-AF65-F5344CB8AC3E}">
        <p14:creationId xmlns:p14="http://schemas.microsoft.com/office/powerpoint/2010/main" val="1293024365"/>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97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4.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theme" Target="../theme/theme5.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278934"/>
            <a:ext cx="11326813" cy="796830"/>
          </a:xfrm>
          <a:prstGeom prst="rect">
            <a:avLst/>
          </a:prstGeom>
        </p:spPr>
        <p:txBody>
          <a:bodyPr vert="horz" lIns="0" tIns="0" rIns="0" bIns="0" rtlCol="0" anchor="t" anchorCtr="0">
            <a:noAutofit/>
          </a:bodyPr>
          <a:lstStyle/>
          <a:p>
            <a:r>
              <a:rPr lang="de-DE"/>
              <a:t>Mastertitelformat bearbeiten</a:t>
            </a:r>
            <a:endParaRPr lang="en-US"/>
          </a:p>
        </p:txBody>
      </p:sp>
      <p:sp>
        <p:nvSpPr>
          <p:cNvPr id="3" name="Text Placeholder 2"/>
          <p:cNvSpPr>
            <a:spLocks noGrp="1"/>
          </p:cNvSpPr>
          <p:nvPr>
            <p:ph type="body" idx="1"/>
          </p:nvPr>
        </p:nvSpPr>
        <p:spPr>
          <a:xfrm>
            <a:off x="431800" y="1825625"/>
            <a:ext cx="11326813" cy="4351338"/>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oter Placeholder 4"/>
          <p:cNvSpPr>
            <a:spLocks noGrp="1"/>
          </p:cNvSpPr>
          <p:nvPr>
            <p:ph type="ftr" sz="quarter" idx="3"/>
          </p:nvPr>
        </p:nvSpPr>
        <p:spPr>
          <a:xfrm>
            <a:off x="431800" y="6540666"/>
            <a:ext cx="9048101" cy="160338"/>
          </a:xfrm>
          <a:prstGeom prst="rect">
            <a:avLst/>
          </a:prstGeom>
        </p:spPr>
        <p:txBody>
          <a:bodyPr vert="horz" lIns="0" tIns="0" rIns="0" bIns="0" rtlCol="0" anchor="t" anchorCtr="0">
            <a:noAutofit/>
          </a:bodyPr>
          <a:lstStyle>
            <a:lvl1pPr algn="l">
              <a:defRPr sz="800">
                <a:solidFill>
                  <a:schemeClr val="tx1"/>
                </a:solidFill>
              </a:defRPr>
            </a:lvl1pPr>
          </a:lstStyle>
          <a:p>
            <a:r>
              <a:rPr lang="de-DE"/>
              <a:t>2023 Road Home Sales Event | Report #1</a:t>
            </a:r>
          </a:p>
        </p:txBody>
      </p:sp>
      <p:sp>
        <p:nvSpPr>
          <p:cNvPr id="6" name="Slide Number Placeholder 5"/>
          <p:cNvSpPr>
            <a:spLocks noGrp="1"/>
          </p:cNvSpPr>
          <p:nvPr>
            <p:ph type="sldNum" sz="quarter" idx="4"/>
          </p:nvPr>
        </p:nvSpPr>
        <p:spPr>
          <a:xfrm>
            <a:off x="9881118" y="6540666"/>
            <a:ext cx="1877495" cy="160338"/>
          </a:xfrm>
          <a:prstGeom prst="rect">
            <a:avLst/>
          </a:prstGeom>
        </p:spPr>
        <p:txBody>
          <a:bodyPr vert="horz" lIns="0" tIns="0" rIns="0" bIns="0" rtlCol="0" anchor="t" anchorCtr="0">
            <a:noAutofit/>
          </a:bodyPr>
          <a:lstStyle>
            <a:lvl1pPr algn="r">
              <a:defRPr sz="800">
                <a:solidFill>
                  <a:schemeClr val="tx1"/>
                </a:solidFill>
              </a:defRPr>
            </a:lvl1pPr>
          </a:lstStyle>
          <a:p>
            <a:r>
              <a:rPr lang="de-DE"/>
              <a:t>Page </a:t>
            </a:r>
            <a:fld id="{B40DB7FE-DB37-4DD8-AAB3-38BC687BCDF8}" type="slidenum">
              <a:rPr lang="de-DE" smtClean="0"/>
              <a:pPr/>
              <a:t>‹#›</a:t>
            </a:fld>
            <a:endParaRPr lang="de-DE"/>
          </a:p>
        </p:txBody>
      </p:sp>
      <p:sp>
        <p:nvSpPr>
          <p:cNvPr id="7" name="TextBox 6">
            <a:extLst>
              <a:ext uri="{FF2B5EF4-FFF2-40B4-BE49-F238E27FC236}">
                <a16:creationId xmlns:a16="http://schemas.microsoft.com/office/drawing/2014/main" id="{2EC8726D-E042-FC44-7A9B-055FFE94A71F}"/>
              </a:ext>
            </a:extLst>
          </p:cNvPr>
          <p:cNvSpPr txBox="1"/>
          <p:nvPr>
            <p:extLst>
              <p:ext uri="{1162E1C5-73C7-4A58-AE30-91384D911F3F}">
                <p184:classification xmlns:p184="http://schemas.microsoft.com/office/powerpoint/2018/4/main" val="ftr"/>
              </p:ext>
            </p:extLst>
          </p:nvPr>
        </p:nvSpPr>
        <p:spPr>
          <a:xfrm>
            <a:off x="4633087" y="6642100"/>
            <a:ext cx="29543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Not for Public Consumption or Distribution</a:t>
            </a:r>
          </a:p>
        </p:txBody>
      </p:sp>
    </p:spTree>
    <p:extLst>
      <p:ext uri="{BB962C8B-B14F-4D97-AF65-F5344CB8AC3E}">
        <p14:creationId xmlns:p14="http://schemas.microsoft.com/office/powerpoint/2010/main" val="30827663"/>
      </p:ext>
    </p:extLst>
  </p:cSld>
  <p:clrMap bg1="lt1" tx1="dk1" bg2="lt2" tx2="dk2" accent1="accent1" accent2="accent2" accent3="accent3" accent4="accent4" accent5="accent5" accent6="accent6" hlink="hlink" folHlink="folHlink"/>
  <p:sldLayoutIdLst>
    <p:sldLayoutId id="2147484045" r:id="rId1"/>
    <p:sldLayoutId id="2147484044" r:id="rId2"/>
    <p:sldLayoutId id="2147484046"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8" r:id="rId14"/>
    <p:sldLayoutId id="2147483685" r:id="rId15"/>
    <p:sldLayoutId id="2147483686" r:id="rId16"/>
    <p:sldLayoutId id="2147483687" r:id="rId17"/>
    <p:sldLayoutId id="2147483722" r:id="rId18"/>
    <p:sldLayoutId id="2147484190" r:id="rId19"/>
    <p:sldLayoutId id="2147484236" r:id="rId20"/>
    <p:sldLayoutId id="2147484238" r:id="rId21"/>
    <p:sldLayoutId id="2147484239" r:id="rId22"/>
  </p:sldLayoutIdLst>
  <p:hf hdr="0" dt="0"/>
  <p:txStyles>
    <p:titleStyle>
      <a:lvl1pPr algn="l" defTabSz="914400" rtl="0" eaLnBrk="1" latinLnBrk="0" hangingPunct="1">
        <a:lnSpc>
          <a:spcPct val="90000"/>
        </a:lnSpc>
        <a:spcBef>
          <a:spcPct val="0"/>
        </a:spcBef>
        <a:buNone/>
        <a:defRPr sz="2400" b="0" i="0" kern="1200" cap="all" spc="10" baseline="0">
          <a:solidFill>
            <a:schemeClr val="tx2"/>
          </a:solidFill>
          <a:latin typeface="BMWTypeNext Light" pitchFamily="2" charset="0"/>
          <a:ea typeface="+mj-ea"/>
          <a:cs typeface="+mj-cs"/>
        </a:defRPr>
      </a:lvl1pPr>
    </p:titleStyle>
    <p:bodyStyle>
      <a:lvl1pPr marL="179388"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1pPr>
      <a:lvl2pPr marL="358775"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2pPr>
      <a:lvl3pPr marL="538163"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3pPr>
      <a:lvl4pPr marL="717550"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4pPr>
      <a:lvl5pPr marL="896938"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orient="horz" pos="4133" userDrawn="1">
          <p15:clr>
            <a:srgbClr val="F26B43"/>
          </p15:clr>
        </p15:guide>
        <p15:guide id="3" pos="272" userDrawn="1">
          <p15:clr>
            <a:srgbClr val="F26B43"/>
          </p15:clr>
        </p15:guide>
        <p15:guide id="4" pos="74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278934"/>
            <a:ext cx="11326813" cy="796830"/>
          </a:xfrm>
          <a:prstGeom prst="rect">
            <a:avLst/>
          </a:prstGeom>
        </p:spPr>
        <p:txBody>
          <a:bodyPr vert="horz" lIns="0" tIns="0" rIns="0" bIns="0" rtlCol="0" anchor="t" anchorCtr="0">
            <a:noAutofit/>
          </a:bodyPr>
          <a:lstStyle/>
          <a:p>
            <a:r>
              <a:rPr lang="de-DE"/>
              <a:t>Mastertitelformat bearbeiten</a:t>
            </a:r>
            <a:endParaRPr lang="en-US"/>
          </a:p>
        </p:txBody>
      </p:sp>
      <p:sp>
        <p:nvSpPr>
          <p:cNvPr id="3" name="Text Placeholder 2"/>
          <p:cNvSpPr>
            <a:spLocks noGrp="1"/>
          </p:cNvSpPr>
          <p:nvPr>
            <p:ph type="body" idx="1"/>
          </p:nvPr>
        </p:nvSpPr>
        <p:spPr>
          <a:xfrm>
            <a:off x="431800" y="1825625"/>
            <a:ext cx="11326813" cy="4351338"/>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oter Placeholder 4"/>
          <p:cNvSpPr>
            <a:spLocks noGrp="1"/>
          </p:cNvSpPr>
          <p:nvPr>
            <p:ph type="ftr" sz="quarter" idx="3"/>
          </p:nvPr>
        </p:nvSpPr>
        <p:spPr>
          <a:xfrm>
            <a:off x="431800" y="6540666"/>
            <a:ext cx="9048101" cy="160338"/>
          </a:xfrm>
          <a:prstGeom prst="rect">
            <a:avLst/>
          </a:prstGeom>
        </p:spPr>
        <p:txBody>
          <a:bodyPr vert="horz" lIns="0" tIns="0" rIns="0" bIns="0" rtlCol="0" anchor="t" anchorCtr="0">
            <a:noAutofit/>
          </a:bodyPr>
          <a:lstStyle>
            <a:lvl1pPr algn="l">
              <a:defRPr sz="800">
                <a:solidFill>
                  <a:schemeClr val="tx1"/>
                </a:solidFill>
              </a:defRPr>
            </a:lvl1pPr>
          </a:lstStyle>
          <a:p>
            <a:r>
              <a:rPr lang="en-US"/>
              <a:t>2023 Road Home Sales Event | Report #3</a:t>
            </a:r>
            <a:endParaRPr lang="de-DE"/>
          </a:p>
        </p:txBody>
      </p:sp>
      <p:sp>
        <p:nvSpPr>
          <p:cNvPr id="6" name="Slide Number Placeholder 5"/>
          <p:cNvSpPr>
            <a:spLocks noGrp="1"/>
          </p:cNvSpPr>
          <p:nvPr>
            <p:ph type="sldNum" sz="quarter" idx="4"/>
          </p:nvPr>
        </p:nvSpPr>
        <p:spPr>
          <a:xfrm>
            <a:off x="9881118" y="6540666"/>
            <a:ext cx="1877495" cy="160338"/>
          </a:xfrm>
          <a:prstGeom prst="rect">
            <a:avLst/>
          </a:prstGeom>
        </p:spPr>
        <p:txBody>
          <a:bodyPr vert="horz" lIns="0" tIns="0" rIns="0" bIns="0" rtlCol="0" anchor="t" anchorCtr="0">
            <a:noAutofit/>
          </a:bodyPr>
          <a:lstStyle>
            <a:lvl1pPr algn="r">
              <a:defRPr sz="800">
                <a:solidFill>
                  <a:schemeClr val="tx1"/>
                </a:solidFill>
              </a:defRPr>
            </a:lvl1pPr>
          </a:lstStyle>
          <a:p>
            <a:r>
              <a:rPr lang="de-DE"/>
              <a:t>Page </a:t>
            </a:r>
            <a:fld id="{B40DB7FE-DB37-4DD8-AAB3-38BC687BCDF8}" type="slidenum">
              <a:rPr lang="de-DE" smtClean="0"/>
              <a:pPr/>
              <a:t>‹#›</a:t>
            </a:fld>
            <a:endParaRPr lang="de-DE"/>
          </a:p>
        </p:txBody>
      </p:sp>
      <p:sp>
        <p:nvSpPr>
          <p:cNvPr id="7" name="TextBox 6">
            <a:extLst>
              <a:ext uri="{FF2B5EF4-FFF2-40B4-BE49-F238E27FC236}">
                <a16:creationId xmlns:a16="http://schemas.microsoft.com/office/drawing/2014/main" id="{FB92B471-33A0-8623-06A2-D57099A030CD}"/>
              </a:ext>
            </a:extLst>
          </p:cNvPr>
          <p:cNvSpPr txBox="1"/>
          <p:nvPr>
            <p:extLst>
              <p:ext uri="{1162E1C5-73C7-4A58-AE30-91384D911F3F}">
                <p184:classification xmlns:p184="http://schemas.microsoft.com/office/powerpoint/2018/4/main" val="ftr"/>
              </p:ext>
            </p:extLst>
          </p:nvPr>
        </p:nvSpPr>
        <p:spPr>
          <a:xfrm>
            <a:off x="4633087" y="6642100"/>
            <a:ext cx="29543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Not for Public Consumption or Distribution</a:t>
            </a:r>
          </a:p>
        </p:txBody>
      </p:sp>
    </p:spTree>
    <p:extLst>
      <p:ext uri="{BB962C8B-B14F-4D97-AF65-F5344CB8AC3E}">
        <p14:creationId xmlns:p14="http://schemas.microsoft.com/office/powerpoint/2010/main" val="362774362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3" r:id="rId13"/>
    <p:sldLayoutId id="2147484184" r:id="rId14"/>
    <p:sldLayoutId id="2147484185" r:id="rId15"/>
    <p:sldLayoutId id="2147484186" r:id="rId16"/>
    <p:sldLayoutId id="2147484187" r:id="rId17"/>
    <p:sldLayoutId id="2147484188" r:id="rId18"/>
    <p:sldLayoutId id="2147484189" r:id="rId19"/>
    <p:sldLayoutId id="2147484237" r:id="rId20"/>
    <p:sldLayoutId id="2147484240" r:id="rId21"/>
    <p:sldLayoutId id="2147484242" r:id="rId22"/>
  </p:sldLayoutIdLst>
  <p:hf hdr="0" dt="0"/>
  <p:txStyles>
    <p:titleStyle>
      <a:lvl1pPr algn="l" defTabSz="914400" rtl="0" eaLnBrk="1" latinLnBrk="0" hangingPunct="1">
        <a:lnSpc>
          <a:spcPct val="90000"/>
        </a:lnSpc>
        <a:spcBef>
          <a:spcPct val="0"/>
        </a:spcBef>
        <a:buNone/>
        <a:defRPr sz="2400" b="0" i="0" kern="1200" cap="all" spc="10" baseline="0">
          <a:solidFill>
            <a:schemeClr val="tx2"/>
          </a:solidFill>
          <a:latin typeface="BMWTypeNext Light" pitchFamily="2" charset="0"/>
          <a:ea typeface="+mj-ea"/>
          <a:cs typeface="+mj-cs"/>
        </a:defRPr>
      </a:lvl1pPr>
    </p:titleStyle>
    <p:bodyStyle>
      <a:lvl1pPr marL="179388"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1pPr>
      <a:lvl2pPr marL="358775"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2pPr>
      <a:lvl3pPr marL="538163"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3pPr>
      <a:lvl4pPr marL="717550"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4pPr>
      <a:lvl5pPr marL="896938"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orient="horz" pos="4133">
          <p15:clr>
            <a:srgbClr val="F26B43"/>
          </p15:clr>
        </p15:guide>
        <p15:guide id="3" pos="272">
          <p15:clr>
            <a:srgbClr val="F26B43"/>
          </p15:clr>
        </p15:guide>
        <p15:guide id="4" pos="740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278934"/>
            <a:ext cx="11326813" cy="796830"/>
          </a:xfrm>
          <a:prstGeom prst="rect">
            <a:avLst/>
          </a:prstGeom>
        </p:spPr>
        <p:txBody>
          <a:bodyPr vert="horz" lIns="0" tIns="0" rIns="0" bIns="0" rtlCol="0" anchor="t" anchorCtr="0">
            <a:noAutofit/>
          </a:bodyPr>
          <a:lstStyle/>
          <a:p>
            <a:r>
              <a:rPr lang="de-DE"/>
              <a:t>Mastertitelformat bearbeiten</a:t>
            </a:r>
            <a:endParaRPr lang="en-US"/>
          </a:p>
        </p:txBody>
      </p:sp>
      <p:sp>
        <p:nvSpPr>
          <p:cNvPr id="3" name="Text Placeholder 2"/>
          <p:cNvSpPr>
            <a:spLocks noGrp="1"/>
          </p:cNvSpPr>
          <p:nvPr>
            <p:ph type="body" idx="1"/>
          </p:nvPr>
        </p:nvSpPr>
        <p:spPr>
          <a:xfrm>
            <a:off x="431800" y="1825625"/>
            <a:ext cx="11326813" cy="4351338"/>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oter Placeholder 4"/>
          <p:cNvSpPr>
            <a:spLocks noGrp="1"/>
          </p:cNvSpPr>
          <p:nvPr>
            <p:ph type="ftr" sz="quarter" idx="3"/>
          </p:nvPr>
        </p:nvSpPr>
        <p:spPr>
          <a:xfrm>
            <a:off x="431800" y="6540666"/>
            <a:ext cx="9048101" cy="160338"/>
          </a:xfrm>
          <a:prstGeom prst="rect">
            <a:avLst/>
          </a:prstGeom>
        </p:spPr>
        <p:txBody>
          <a:bodyPr vert="horz" lIns="0" tIns="0" rIns="0" bIns="0" rtlCol="0" anchor="t" anchorCtr="0">
            <a:noAutofit/>
          </a:bodyPr>
          <a:lstStyle>
            <a:lvl1pPr algn="l">
              <a:defRPr sz="800">
                <a:solidFill>
                  <a:schemeClr val="tx1"/>
                </a:solidFill>
              </a:defRPr>
            </a:lvl1pPr>
          </a:lstStyle>
          <a:p>
            <a:r>
              <a:rPr lang="de-DE"/>
              <a:t>Subject | Department | Date</a:t>
            </a:r>
          </a:p>
        </p:txBody>
      </p:sp>
      <p:sp>
        <p:nvSpPr>
          <p:cNvPr id="6" name="Slide Number Placeholder 5"/>
          <p:cNvSpPr>
            <a:spLocks noGrp="1"/>
          </p:cNvSpPr>
          <p:nvPr>
            <p:ph type="sldNum" sz="quarter" idx="4"/>
          </p:nvPr>
        </p:nvSpPr>
        <p:spPr>
          <a:xfrm>
            <a:off x="9881118" y="6540666"/>
            <a:ext cx="1877495" cy="160338"/>
          </a:xfrm>
          <a:prstGeom prst="rect">
            <a:avLst/>
          </a:prstGeom>
        </p:spPr>
        <p:txBody>
          <a:bodyPr vert="horz" lIns="0" tIns="0" rIns="0" bIns="0" rtlCol="0" anchor="t" anchorCtr="0">
            <a:noAutofit/>
          </a:bodyPr>
          <a:lstStyle>
            <a:lvl1pPr algn="r">
              <a:defRPr sz="800">
                <a:solidFill>
                  <a:schemeClr val="tx1"/>
                </a:solidFill>
              </a:defRPr>
            </a:lvl1pPr>
          </a:lstStyle>
          <a:p>
            <a:r>
              <a:rPr lang="de-DE"/>
              <a:t>Page </a:t>
            </a:r>
            <a:fld id="{B40DB7FE-DB37-4DD8-AAB3-38BC687BCDF8}" type="slidenum">
              <a:rPr lang="de-DE" smtClean="0"/>
              <a:pPr/>
              <a:t>‹#›</a:t>
            </a:fld>
            <a:endParaRPr lang="de-DE"/>
          </a:p>
        </p:txBody>
      </p:sp>
      <p:sp>
        <p:nvSpPr>
          <p:cNvPr id="7" name="TextBox 6">
            <a:extLst>
              <a:ext uri="{FF2B5EF4-FFF2-40B4-BE49-F238E27FC236}">
                <a16:creationId xmlns:a16="http://schemas.microsoft.com/office/drawing/2014/main" id="{A9469752-7E53-9A58-AB3E-E4F89365F17E}"/>
              </a:ext>
            </a:extLst>
          </p:cNvPr>
          <p:cNvSpPr txBox="1"/>
          <p:nvPr>
            <p:extLst>
              <p:ext uri="{1162E1C5-73C7-4A58-AE30-91384D911F3F}">
                <p184:classification xmlns:p184="http://schemas.microsoft.com/office/powerpoint/2018/4/main" val="ftr"/>
              </p:ext>
            </p:extLst>
          </p:nvPr>
        </p:nvSpPr>
        <p:spPr>
          <a:xfrm>
            <a:off x="4633087" y="6642100"/>
            <a:ext cx="29543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Not for Public Consumption or Distribution</a:t>
            </a:r>
          </a:p>
        </p:txBody>
      </p:sp>
    </p:spTree>
    <p:extLst>
      <p:ext uri="{BB962C8B-B14F-4D97-AF65-F5344CB8AC3E}">
        <p14:creationId xmlns:p14="http://schemas.microsoft.com/office/powerpoint/2010/main" val="1060654911"/>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Lst>
  <p:hf hdr="0" dt="0"/>
  <p:txStyles>
    <p:titleStyle>
      <a:lvl1pPr algn="l" defTabSz="914400" rtl="0" eaLnBrk="1" latinLnBrk="0" hangingPunct="1">
        <a:lnSpc>
          <a:spcPct val="90000"/>
        </a:lnSpc>
        <a:spcBef>
          <a:spcPct val="0"/>
        </a:spcBef>
        <a:buNone/>
        <a:defRPr sz="2400" kern="1200" cap="all" spc="10" baseline="0">
          <a:solidFill>
            <a:schemeClr val="tx2"/>
          </a:solidFill>
          <a:latin typeface="+mj-lt"/>
          <a:ea typeface="+mj-ea"/>
          <a:cs typeface="+mj-cs"/>
        </a:defRPr>
      </a:lvl1pPr>
    </p:titleStyle>
    <p:bodyStyle>
      <a:lvl1pPr marL="179388" indent="-179388" algn="l" defTabSz="914400" rtl="0" eaLnBrk="1" latinLnBrk="0" hangingPunct="1">
        <a:lnSpc>
          <a:spcPct val="100000"/>
        </a:lnSpc>
        <a:spcBef>
          <a:spcPts val="0"/>
        </a:spcBef>
        <a:spcAft>
          <a:spcPts val="1000"/>
        </a:spcAft>
        <a:buFont typeface="Symbol" panose="05050102010706020507" pitchFamily="18" charset="2"/>
        <a:buChar char="-"/>
        <a:defRPr sz="1800" kern="1200">
          <a:solidFill>
            <a:schemeClr val="tx1"/>
          </a:solidFill>
          <a:latin typeface="+mn-lt"/>
          <a:ea typeface="+mn-ea"/>
          <a:cs typeface="+mn-cs"/>
        </a:defRPr>
      </a:lvl1pPr>
      <a:lvl2pPr marL="358775" indent="-179388" algn="l" defTabSz="914400" rtl="0" eaLnBrk="1" latinLnBrk="0" hangingPunct="1">
        <a:lnSpc>
          <a:spcPct val="100000"/>
        </a:lnSpc>
        <a:spcBef>
          <a:spcPts val="0"/>
        </a:spcBef>
        <a:spcAft>
          <a:spcPts val="1000"/>
        </a:spcAft>
        <a:buFont typeface="Symbol" panose="05050102010706020507" pitchFamily="18" charset="2"/>
        <a:buChar char="-"/>
        <a:defRPr sz="1800" kern="1200">
          <a:solidFill>
            <a:schemeClr val="tx1"/>
          </a:solidFill>
          <a:latin typeface="+mn-lt"/>
          <a:ea typeface="+mn-ea"/>
          <a:cs typeface="+mn-cs"/>
        </a:defRPr>
      </a:lvl2pPr>
      <a:lvl3pPr marL="538163" indent="-179388" algn="l" defTabSz="914400" rtl="0" eaLnBrk="1" latinLnBrk="0" hangingPunct="1">
        <a:lnSpc>
          <a:spcPct val="100000"/>
        </a:lnSpc>
        <a:spcBef>
          <a:spcPts val="0"/>
        </a:spcBef>
        <a:spcAft>
          <a:spcPts val="1000"/>
        </a:spcAft>
        <a:buFont typeface="Symbol" panose="05050102010706020507" pitchFamily="18" charset="2"/>
        <a:buChar char="-"/>
        <a:defRPr sz="1800" kern="1200">
          <a:solidFill>
            <a:schemeClr val="tx1"/>
          </a:solidFill>
          <a:latin typeface="+mn-lt"/>
          <a:ea typeface="+mn-ea"/>
          <a:cs typeface="+mn-cs"/>
        </a:defRPr>
      </a:lvl3pPr>
      <a:lvl4pPr marL="717550" indent="-179388" algn="l" defTabSz="914400" rtl="0" eaLnBrk="1" latinLnBrk="0" hangingPunct="1">
        <a:lnSpc>
          <a:spcPct val="100000"/>
        </a:lnSpc>
        <a:spcBef>
          <a:spcPts val="0"/>
        </a:spcBef>
        <a:spcAft>
          <a:spcPts val="1000"/>
        </a:spcAft>
        <a:buFont typeface="Symbol" panose="05050102010706020507" pitchFamily="18" charset="2"/>
        <a:buChar char="-"/>
        <a:defRPr sz="1800" kern="1200">
          <a:solidFill>
            <a:schemeClr val="tx1"/>
          </a:solidFill>
          <a:latin typeface="+mn-lt"/>
          <a:ea typeface="+mn-ea"/>
          <a:cs typeface="+mn-cs"/>
        </a:defRPr>
      </a:lvl4pPr>
      <a:lvl5pPr marL="896938" indent="-179388" algn="l" defTabSz="914400" rtl="0" eaLnBrk="1" latinLnBrk="0" hangingPunct="1">
        <a:lnSpc>
          <a:spcPct val="100000"/>
        </a:lnSpc>
        <a:spcBef>
          <a:spcPts val="0"/>
        </a:spcBef>
        <a:spcAft>
          <a:spcPts val="1000"/>
        </a:spcAft>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orient="horz" pos="4133">
          <p15:clr>
            <a:srgbClr val="F26B43"/>
          </p15:clr>
        </p15:guide>
        <p15:guide id="3" pos="272">
          <p15:clr>
            <a:srgbClr val="F26B43"/>
          </p15:clr>
        </p15:guide>
        <p15:guide id="4" pos="740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278934"/>
            <a:ext cx="11326813" cy="796830"/>
          </a:xfrm>
          <a:prstGeom prst="rect">
            <a:avLst/>
          </a:prstGeom>
        </p:spPr>
        <p:txBody>
          <a:bodyPr vert="horz" lIns="0" tIns="0" rIns="0" bIns="0" rtlCol="0" anchor="t" anchorCtr="0">
            <a:noAutofit/>
          </a:bodyPr>
          <a:lstStyle/>
          <a:p>
            <a:r>
              <a:rPr lang="de-DE"/>
              <a:t>Mastertitelformat bearbeiten</a:t>
            </a:r>
            <a:endParaRPr lang="en-US"/>
          </a:p>
        </p:txBody>
      </p:sp>
      <p:sp>
        <p:nvSpPr>
          <p:cNvPr id="3" name="Text Placeholder 2"/>
          <p:cNvSpPr>
            <a:spLocks noGrp="1"/>
          </p:cNvSpPr>
          <p:nvPr>
            <p:ph type="body" idx="1"/>
          </p:nvPr>
        </p:nvSpPr>
        <p:spPr>
          <a:xfrm>
            <a:off x="431800" y="1825625"/>
            <a:ext cx="11326813" cy="4351338"/>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oter Placeholder 4"/>
          <p:cNvSpPr>
            <a:spLocks noGrp="1"/>
          </p:cNvSpPr>
          <p:nvPr>
            <p:ph type="ftr" sz="quarter" idx="3"/>
          </p:nvPr>
        </p:nvSpPr>
        <p:spPr>
          <a:xfrm>
            <a:off x="431800" y="6540666"/>
            <a:ext cx="9048101" cy="160338"/>
          </a:xfrm>
          <a:prstGeom prst="rect">
            <a:avLst/>
          </a:prstGeom>
        </p:spPr>
        <p:txBody>
          <a:bodyPr vert="horz" lIns="0" tIns="0" rIns="0" bIns="0" rtlCol="0" anchor="t" anchorCtr="0">
            <a:noAutofit/>
          </a:bodyPr>
          <a:lstStyle>
            <a:lvl1pPr algn="l">
              <a:defRPr sz="800">
                <a:solidFill>
                  <a:schemeClr val="tx1"/>
                </a:solidFill>
              </a:defRPr>
            </a:lvl1pPr>
          </a:lstStyle>
          <a:p>
            <a:r>
              <a:rPr lang="de-DE" err="1"/>
              <a:t>Goodby</a:t>
            </a:r>
            <a:r>
              <a:rPr lang="de-DE"/>
              <a:t> Silverstein &amp; Partners | Campaign | Date</a:t>
            </a:r>
          </a:p>
        </p:txBody>
      </p:sp>
      <p:sp>
        <p:nvSpPr>
          <p:cNvPr id="6" name="Slide Number Placeholder 5"/>
          <p:cNvSpPr>
            <a:spLocks noGrp="1"/>
          </p:cNvSpPr>
          <p:nvPr>
            <p:ph type="sldNum" sz="quarter" idx="4"/>
          </p:nvPr>
        </p:nvSpPr>
        <p:spPr>
          <a:xfrm>
            <a:off x="9881118" y="6540666"/>
            <a:ext cx="1877495" cy="160338"/>
          </a:xfrm>
          <a:prstGeom prst="rect">
            <a:avLst/>
          </a:prstGeom>
        </p:spPr>
        <p:txBody>
          <a:bodyPr vert="horz" lIns="0" tIns="0" rIns="0" bIns="0" rtlCol="0" anchor="t" anchorCtr="0">
            <a:noAutofit/>
          </a:bodyPr>
          <a:lstStyle>
            <a:lvl1pPr algn="r">
              <a:defRPr sz="800">
                <a:solidFill>
                  <a:schemeClr val="tx1"/>
                </a:solidFill>
              </a:defRPr>
            </a:lvl1pPr>
          </a:lstStyle>
          <a:p>
            <a:r>
              <a:rPr lang="de-DE"/>
              <a:t>Page </a:t>
            </a:r>
            <a:fld id="{B40DB7FE-DB37-4DD8-AAB3-38BC687BCDF8}" type="slidenum">
              <a:rPr lang="de-DE" smtClean="0"/>
              <a:pPr/>
              <a:t>‹#›</a:t>
            </a:fld>
            <a:endParaRPr lang="de-DE"/>
          </a:p>
        </p:txBody>
      </p:sp>
      <p:sp>
        <p:nvSpPr>
          <p:cNvPr id="7" name="TextBox 6">
            <a:extLst>
              <a:ext uri="{FF2B5EF4-FFF2-40B4-BE49-F238E27FC236}">
                <a16:creationId xmlns:a16="http://schemas.microsoft.com/office/drawing/2014/main" id="{410F578F-3C4B-00B4-AC91-0B9F1C8E6371}"/>
              </a:ext>
            </a:extLst>
          </p:cNvPr>
          <p:cNvSpPr txBox="1"/>
          <p:nvPr>
            <p:extLst>
              <p:ext uri="{1162E1C5-73C7-4A58-AE30-91384D911F3F}">
                <p184:classification xmlns:p184="http://schemas.microsoft.com/office/powerpoint/2018/4/main" val="ftr"/>
              </p:ext>
            </p:extLst>
          </p:nvPr>
        </p:nvSpPr>
        <p:spPr>
          <a:xfrm>
            <a:off x="4633087" y="6642100"/>
            <a:ext cx="29543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Not for Public Consumption or Distribution</a:t>
            </a:r>
          </a:p>
        </p:txBody>
      </p:sp>
    </p:spTree>
    <p:extLst>
      <p:ext uri="{BB962C8B-B14F-4D97-AF65-F5344CB8AC3E}">
        <p14:creationId xmlns:p14="http://schemas.microsoft.com/office/powerpoint/2010/main" val="2876431988"/>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41" r:id="rId18"/>
  </p:sldLayoutIdLst>
  <p:hf hdr="0" dt="0"/>
  <p:txStyles>
    <p:titleStyle>
      <a:lvl1pPr algn="l" defTabSz="914400" rtl="0" eaLnBrk="1" latinLnBrk="0" hangingPunct="1">
        <a:lnSpc>
          <a:spcPct val="90000"/>
        </a:lnSpc>
        <a:spcBef>
          <a:spcPct val="0"/>
        </a:spcBef>
        <a:buNone/>
        <a:defRPr sz="2400" b="0" i="0" kern="1200" cap="all" spc="10" baseline="0">
          <a:solidFill>
            <a:schemeClr val="tx2"/>
          </a:solidFill>
          <a:latin typeface="BMWTypeNext Light" pitchFamily="2" charset="0"/>
          <a:ea typeface="+mj-ea"/>
          <a:cs typeface="+mj-cs"/>
        </a:defRPr>
      </a:lvl1pPr>
    </p:titleStyle>
    <p:bodyStyle>
      <a:lvl1pPr marL="179388"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1pPr>
      <a:lvl2pPr marL="358775"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2pPr>
      <a:lvl3pPr marL="538163"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3pPr>
      <a:lvl4pPr marL="717550"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4pPr>
      <a:lvl5pPr marL="896938" indent="-179388" algn="l" defTabSz="914400" rtl="0" eaLnBrk="1" latinLnBrk="0" hangingPunct="1">
        <a:lnSpc>
          <a:spcPct val="100000"/>
        </a:lnSpc>
        <a:spcBef>
          <a:spcPts val="0"/>
        </a:spcBef>
        <a:spcAft>
          <a:spcPts val="1000"/>
        </a:spcAft>
        <a:buFont typeface="Symbol" panose="05050102010706020507" pitchFamily="18" charset="2"/>
        <a:buChar char="-"/>
        <a:defRPr sz="1800" b="0" i="0" kern="1200">
          <a:solidFill>
            <a:schemeClr val="tx1"/>
          </a:solidFill>
          <a:latin typeface="BMWTypeNext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orient="horz" pos="4133">
          <p15:clr>
            <a:srgbClr val="F26B43"/>
          </p15:clr>
        </p15:guide>
        <p15:guide id="3" pos="272">
          <p15:clr>
            <a:srgbClr val="F26B43"/>
          </p15:clr>
        </p15:guide>
        <p15:guide id="4" pos="740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8/29/24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
        <p:nvSpPr>
          <p:cNvPr id="8" name="TextBox 7">
            <a:extLst>
              <a:ext uri="{FF2B5EF4-FFF2-40B4-BE49-F238E27FC236}">
                <a16:creationId xmlns:a16="http://schemas.microsoft.com/office/drawing/2014/main" id="{9B3DF38F-74CF-0E0A-51A6-90CE985E38D3}"/>
              </a:ext>
            </a:extLst>
          </p:cNvPr>
          <p:cNvSpPr txBox="1"/>
          <p:nvPr>
            <p:extLst>
              <p:ext uri="{1162E1C5-73C7-4A58-AE30-91384D911F3F}">
                <p184:classification xmlns:p184="http://schemas.microsoft.com/office/powerpoint/2018/4/main" val="ftr"/>
              </p:ext>
            </p:extLst>
          </p:nvPr>
        </p:nvSpPr>
        <p:spPr>
          <a:xfrm>
            <a:off x="4633087" y="6642100"/>
            <a:ext cx="29543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Not for Public Consumption or Distribution</a:t>
            </a:r>
          </a:p>
        </p:txBody>
      </p:sp>
    </p:spTree>
    <p:extLst>
      <p:ext uri="{BB962C8B-B14F-4D97-AF65-F5344CB8AC3E}">
        <p14:creationId xmlns:p14="http://schemas.microsoft.com/office/powerpoint/2010/main" val="775024403"/>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chart" Target="../charts/chart15.xml"/><Relationship Id="rId7" Type="http://schemas.openxmlformats.org/officeDocument/2006/relationships/chart" Target="../charts/chart19.xml"/><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2.mov"/><Relationship Id="rId7" Type="http://schemas.openxmlformats.org/officeDocument/2006/relationships/image" Target="../media/image2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1.xml"/><Relationship Id="rId5" Type="http://schemas.openxmlformats.org/officeDocument/2006/relationships/slideLayout" Target="../slideLayouts/slideLayout44.xml"/><Relationship Id="rId4" Type="http://schemas.openxmlformats.org/officeDocument/2006/relationships/video" Target="../media/media2.mov"/></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33.png"/><Relationship Id="rId11" Type="http://schemas.openxmlformats.org/officeDocument/2006/relationships/image" Target="../media/image26.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99.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chart" Target="../charts/chart1.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8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0.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2.xml"/><Relationship Id="rId1" Type="http://schemas.openxmlformats.org/officeDocument/2006/relationships/slideLayout" Target="../slideLayouts/slideLayout85.xml"/><Relationship Id="rId4" Type="http://schemas.openxmlformats.org/officeDocument/2006/relationships/chart" Target="../charts/char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2.jpeg"/><Relationship Id="rId7" Type="http://schemas.openxmlformats.org/officeDocument/2006/relationships/hyperlink" Target="https://www.linkedin.com/feed/update/urn:li:ugcPost:7213899012725223424/?actorCompanyId=484969" TargetMode="External"/><Relationship Id="rId12"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hyperlink" Target="https://www.instagram.com/reel/C87BbwLsnb-/" TargetMode="External"/><Relationship Id="rId11" Type="http://schemas.openxmlformats.org/officeDocument/2006/relationships/image" Target="../media/image67.png"/><Relationship Id="rId5" Type="http://schemas.openxmlformats.org/officeDocument/2006/relationships/image" Target="../media/image64.gif"/><Relationship Id="rId10" Type="http://schemas.openxmlformats.org/officeDocument/2006/relationships/image" Target="../media/image66.png"/><Relationship Id="rId4" Type="http://schemas.openxmlformats.org/officeDocument/2006/relationships/image" Target="../media/image63.png"/><Relationship Id="rId9" Type="http://schemas.openxmlformats.org/officeDocument/2006/relationships/hyperlink" Target="https://www.facebook.com/BMWUSA/videos/483678080702041"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instagram.com/p/C9LeXLTsmRc/" TargetMode="External"/><Relationship Id="rId13" Type="http://schemas.openxmlformats.org/officeDocument/2006/relationships/image" Target="../media/image66.png"/><Relationship Id="rId3" Type="http://schemas.openxmlformats.org/officeDocument/2006/relationships/image" Target="../media/image69.gif"/><Relationship Id="rId7" Type="http://schemas.openxmlformats.org/officeDocument/2006/relationships/image" Target="../media/image72.gif"/><Relationship Id="rId12"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image" Target="../media/image71.gif"/><Relationship Id="rId11" Type="http://schemas.openxmlformats.org/officeDocument/2006/relationships/hyperlink" Target="https://www.tiktok.com/@bmwusa/video/7390779943409454378" TargetMode="External"/><Relationship Id="rId5" Type="http://schemas.openxmlformats.org/officeDocument/2006/relationships/image" Target="../media/image70.gif"/><Relationship Id="rId10" Type="http://schemas.openxmlformats.org/officeDocument/2006/relationships/hyperlink" Target="https://www.instagram.com/p/C9VB27foT3b/" TargetMode="External"/><Relationship Id="rId4" Type="http://schemas.openxmlformats.org/officeDocument/2006/relationships/image" Target="../media/image63.png"/><Relationship Id="rId9" Type="http://schemas.openxmlformats.org/officeDocument/2006/relationships/hyperlink" Target="https://www.tiktok.com/@bmwusa/video/7389405977851858218"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linkedin.com/posts/bmw-of-north-america-llc_ride-all-electric-all-summer-long-in-the-activity-7229503789278412803-Dxjs?utm_source=share&amp;utm_medium=member_desktop" TargetMode="External"/><Relationship Id="rId3" Type="http://schemas.openxmlformats.org/officeDocument/2006/relationships/image" Target="../media/image74.png"/><Relationship Id="rId7"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42.xml"/><Relationship Id="rId6" Type="http://schemas.openxmlformats.org/officeDocument/2006/relationships/hyperlink" Target="https://www.facebook.com/721428100029346/posts/941827777989376" TargetMode="External"/><Relationship Id="rId5" Type="http://schemas.openxmlformats.org/officeDocument/2006/relationships/hyperlink" Target="https://www.instagram.com/p/C-p6Ayxpvxk/?img_index=1" TargetMode="External"/><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hyperlink" Target="https://www.instagram.com/p/C9VB27foT3b/" TargetMode="External"/><Relationship Id="rId3" Type="http://schemas.openxmlformats.org/officeDocument/2006/relationships/image" Target="../media/image75.jpe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hyperlink" Target="https://www.facebook.com/721428100029346/posts/946734704165350" TargetMode="External"/><Relationship Id="rId5" Type="http://schemas.openxmlformats.org/officeDocument/2006/relationships/hyperlink" Target="https://www.instagram.com/p/C-77hZ_KF76/?img_index=1" TargetMode="External"/><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10.png"/><Relationship Id="rId16" Type="http://schemas.openxmlformats.org/officeDocument/2006/relationships/image" Target="../media/image83.png"/><Relationship Id="rId1" Type="http://schemas.openxmlformats.org/officeDocument/2006/relationships/slideLayout" Target="../slideLayouts/slideLayout16.xml"/><Relationship Id="rId6" Type="http://schemas.openxmlformats.org/officeDocument/2006/relationships/image" Target="../media/image15.png"/><Relationship Id="rId11" Type="http://schemas.openxmlformats.org/officeDocument/2006/relationships/image" Target="../media/image78.png"/><Relationship Id="rId5" Type="http://schemas.openxmlformats.org/officeDocument/2006/relationships/image" Target="../media/image14.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13.png"/><Relationship Id="rId9" Type="http://schemas.openxmlformats.org/officeDocument/2006/relationships/image" Target="../media/image76.png"/><Relationship Id="rId14" Type="http://schemas.openxmlformats.org/officeDocument/2006/relationships/image" Target="../media/image81.png"/></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jpeg"/><Relationship Id="rId2" Type="http://schemas.openxmlformats.org/officeDocument/2006/relationships/image" Target="../media/image87.png"/><Relationship Id="rId1" Type="http://schemas.openxmlformats.org/officeDocument/2006/relationships/slideLayout" Target="../slideLayouts/slideLayout16.xml"/><Relationship Id="rId6" Type="http://schemas.openxmlformats.org/officeDocument/2006/relationships/image" Target="../media/image91.png"/><Relationship Id="rId11" Type="http://schemas.openxmlformats.org/officeDocument/2006/relationships/image" Target="../media/image96.jpeg"/><Relationship Id="rId5" Type="http://schemas.openxmlformats.org/officeDocument/2006/relationships/image" Target="../media/image90.png"/><Relationship Id="rId10" Type="http://schemas.openxmlformats.org/officeDocument/2006/relationships/image" Target="../media/image95.jpeg"/><Relationship Id="rId4" Type="http://schemas.openxmlformats.org/officeDocument/2006/relationships/image" Target="../media/image89.png"/><Relationship Id="rId9" Type="http://schemas.openxmlformats.org/officeDocument/2006/relationships/image" Target="../media/image94.png"/></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12.png"/><Relationship Id="rId21" Type="http://schemas.openxmlformats.org/officeDocument/2006/relationships/image" Target="../media/image98.png"/><Relationship Id="rId7" Type="http://schemas.openxmlformats.org/officeDocument/2006/relationships/image" Target="../media/image16.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10.png"/><Relationship Id="rId16" Type="http://schemas.openxmlformats.org/officeDocument/2006/relationships/image" Target="../media/image83.png"/><Relationship Id="rId20"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5.png"/><Relationship Id="rId11" Type="http://schemas.openxmlformats.org/officeDocument/2006/relationships/image" Target="../media/image78.png"/><Relationship Id="rId5" Type="http://schemas.openxmlformats.org/officeDocument/2006/relationships/image" Target="../media/image14.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13.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99.pn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102.jpeg"/><Relationship Id="rId2" Type="http://schemas.openxmlformats.org/officeDocument/2006/relationships/image" Target="../media/image87.png"/><Relationship Id="rId1" Type="http://schemas.openxmlformats.org/officeDocument/2006/relationships/slideLayout" Target="../slideLayouts/slideLayout16.xml"/><Relationship Id="rId6" Type="http://schemas.openxmlformats.org/officeDocument/2006/relationships/image" Target="../media/image91.png"/><Relationship Id="rId11" Type="http://schemas.openxmlformats.org/officeDocument/2006/relationships/image" Target="../media/image101.jpeg"/><Relationship Id="rId5" Type="http://schemas.openxmlformats.org/officeDocument/2006/relationships/image" Target="../media/image90.png"/><Relationship Id="rId10" Type="http://schemas.openxmlformats.org/officeDocument/2006/relationships/image" Target="../media/image100.jpeg"/><Relationship Id="rId4" Type="http://schemas.openxmlformats.org/officeDocument/2006/relationships/image" Target="../media/image89.png"/><Relationship Id="rId9" Type="http://schemas.openxmlformats.org/officeDocument/2006/relationships/image" Target="../media/image94.png"/></Relationships>
</file>

<file path=ppt/slides/_rels/slide38.xml.rels><?xml version="1.0" encoding="UTF-8" standalone="yes"?>
<Relationships xmlns="http://schemas.openxmlformats.org/package/2006/relationships"><Relationship Id="rId13" Type="http://schemas.openxmlformats.org/officeDocument/2006/relationships/image" Target="../media/image113.png"/><Relationship Id="rId18" Type="http://schemas.openxmlformats.org/officeDocument/2006/relationships/image" Target="../media/image118.png"/><Relationship Id="rId26" Type="http://schemas.openxmlformats.org/officeDocument/2006/relationships/image" Target="../media/image126.png"/><Relationship Id="rId21" Type="http://schemas.openxmlformats.org/officeDocument/2006/relationships/image" Target="../media/image121.png"/><Relationship Id="rId34" Type="http://schemas.openxmlformats.org/officeDocument/2006/relationships/image" Target="../media/image134.png"/><Relationship Id="rId7" Type="http://schemas.openxmlformats.org/officeDocument/2006/relationships/image" Target="../media/image107.sv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33" Type="http://schemas.openxmlformats.org/officeDocument/2006/relationships/image" Target="../media/image133.png"/><Relationship Id="rId2" Type="http://schemas.openxmlformats.org/officeDocument/2006/relationships/notesSlide" Target="../notesSlides/notesSlide30.xml"/><Relationship Id="rId16" Type="http://schemas.openxmlformats.org/officeDocument/2006/relationships/image" Target="../media/image116.jpeg"/><Relationship Id="rId20" Type="http://schemas.openxmlformats.org/officeDocument/2006/relationships/image" Target="../media/image120.svg"/><Relationship Id="rId29" Type="http://schemas.openxmlformats.org/officeDocument/2006/relationships/image" Target="../media/image129.png"/><Relationship Id="rId1" Type="http://schemas.openxmlformats.org/officeDocument/2006/relationships/slideLayout" Target="../slideLayouts/slideLayout16.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32" Type="http://schemas.openxmlformats.org/officeDocument/2006/relationships/image" Target="../media/image132.png"/><Relationship Id="rId37" Type="http://schemas.openxmlformats.org/officeDocument/2006/relationships/image" Target="../media/image137.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128.png"/><Relationship Id="rId36" Type="http://schemas.openxmlformats.org/officeDocument/2006/relationships/image" Target="../media/image136.png"/><Relationship Id="rId10" Type="http://schemas.openxmlformats.org/officeDocument/2006/relationships/image" Target="../media/image110.png"/><Relationship Id="rId19" Type="http://schemas.openxmlformats.org/officeDocument/2006/relationships/image" Target="../media/image119.png"/><Relationship Id="rId31" Type="http://schemas.openxmlformats.org/officeDocument/2006/relationships/image" Target="../media/image131.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png"/><Relationship Id="rId30" Type="http://schemas.openxmlformats.org/officeDocument/2006/relationships/image" Target="../media/image130.png"/><Relationship Id="rId35" Type="http://schemas.openxmlformats.org/officeDocument/2006/relationships/image" Target="../media/image135.png"/><Relationship Id="rId8" Type="http://schemas.openxmlformats.org/officeDocument/2006/relationships/image" Target="../media/image108.png"/><Relationship Id="rId3" Type="http://schemas.openxmlformats.org/officeDocument/2006/relationships/image" Target="../media/image103.jpeg"/></Relationships>
</file>

<file path=ppt/slides/_rels/slide39.xml.rels><?xml version="1.0" encoding="UTF-8" standalone="yes"?>
<Relationships xmlns="http://schemas.openxmlformats.org/package/2006/relationships"><Relationship Id="rId13" Type="http://schemas.openxmlformats.org/officeDocument/2006/relationships/image" Target="../media/image116.jpeg"/><Relationship Id="rId18" Type="http://schemas.openxmlformats.org/officeDocument/2006/relationships/image" Target="../media/image121.png"/><Relationship Id="rId26" Type="http://schemas.openxmlformats.org/officeDocument/2006/relationships/image" Target="../media/image129.png"/><Relationship Id="rId3" Type="http://schemas.openxmlformats.org/officeDocument/2006/relationships/image" Target="../media/image103.jpeg"/><Relationship Id="rId21" Type="http://schemas.openxmlformats.org/officeDocument/2006/relationships/image" Target="../media/image124.png"/><Relationship Id="rId34" Type="http://schemas.openxmlformats.org/officeDocument/2006/relationships/image" Target="../media/image137.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svg"/><Relationship Id="rId25" Type="http://schemas.openxmlformats.org/officeDocument/2006/relationships/image" Target="../media/image128.png"/><Relationship Id="rId33" Type="http://schemas.openxmlformats.org/officeDocument/2006/relationships/image" Target="../media/image136.png"/><Relationship Id="rId2" Type="http://schemas.openxmlformats.org/officeDocument/2006/relationships/notesSlide" Target="../notesSlides/notesSlide31.xml"/><Relationship Id="rId16" Type="http://schemas.openxmlformats.org/officeDocument/2006/relationships/image" Target="../media/image119.pn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16.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png"/><Relationship Id="rId32" Type="http://schemas.openxmlformats.org/officeDocument/2006/relationships/image" Target="../media/image135.png"/><Relationship Id="rId5" Type="http://schemas.openxmlformats.org/officeDocument/2006/relationships/image" Target="../media/image107.sv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31" Type="http://schemas.openxmlformats.org/officeDocument/2006/relationships/image" Target="../media/image134.png"/><Relationship Id="rId4" Type="http://schemas.openxmlformats.org/officeDocument/2006/relationships/image" Target="../media/image106.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 Id="rId8"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chart" Target="../charts/chart12.xml"/><Relationship Id="rId4" Type="http://schemas.openxmlformats.org/officeDocument/2006/relationships/chart" Target="../charts/chart11.xml"/></Relationships>
</file>

<file path=ppt/slides/_rels/slide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wo cars parked on a road next to a body of water&#10;&#10;Description automatically generated">
            <a:extLst>
              <a:ext uri="{FF2B5EF4-FFF2-40B4-BE49-F238E27FC236}">
                <a16:creationId xmlns:a16="http://schemas.microsoft.com/office/drawing/2014/main" id="{0486A406-46FF-F96E-0D2F-BA9F4B5802A3}"/>
              </a:ext>
            </a:extLst>
          </p:cNvPr>
          <p:cNvPicPr>
            <a:picLocks noChangeAspect="1"/>
          </p:cNvPicPr>
          <p:nvPr/>
        </p:nvPicPr>
        <p:blipFill rotWithShape="1">
          <a:blip r:embed="rId2">
            <a:extLst>
              <a:ext uri="{28A0092B-C50C-407E-A947-70E740481C1C}">
                <a14:useLocalDpi xmlns:a14="http://schemas.microsoft.com/office/drawing/2010/main" val="0"/>
              </a:ext>
            </a:extLst>
          </a:blip>
          <a:srcRect l="14734" t="27043" r="14856" b="16872"/>
          <a:stretch/>
        </p:blipFill>
        <p:spPr>
          <a:xfrm>
            <a:off x="-21317" y="0"/>
            <a:ext cx="12216128" cy="6859321"/>
          </a:xfrm>
          <a:prstGeom prst="rect">
            <a:avLst/>
          </a:prstGeom>
        </p:spPr>
      </p:pic>
      <p:pic>
        <p:nvPicPr>
          <p:cNvPr id="6" name="Grafik 14">
            <a:extLst>
              <a:ext uri="{FF2B5EF4-FFF2-40B4-BE49-F238E27FC236}">
                <a16:creationId xmlns:a16="http://schemas.microsoft.com/office/drawing/2014/main" id="{7D1F6C98-549B-342B-CF73-CF66DE5AB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512064"/>
            <a:ext cx="457200" cy="457200"/>
          </a:xfrm>
          <a:prstGeom prst="rect">
            <a:avLst/>
          </a:prstGeom>
        </p:spPr>
      </p:pic>
      <p:sp>
        <p:nvSpPr>
          <p:cNvPr id="7" name="TextBox 6">
            <a:extLst>
              <a:ext uri="{FF2B5EF4-FFF2-40B4-BE49-F238E27FC236}">
                <a16:creationId xmlns:a16="http://schemas.microsoft.com/office/drawing/2014/main" id="{0A7DD699-7EB7-A907-E0E8-7025EC666330}"/>
              </a:ext>
            </a:extLst>
          </p:cNvPr>
          <p:cNvSpPr txBox="1"/>
          <p:nvPr/>
        </p:nvSpPr>
        <p:spPr>
          <a:xfrm>
            <a:off x="794358" y="4298157"/>
            <a:ext cx="3488530" cy="1938992"/>
          </a:xfrm>
          <a:prstGeom prst="rect">
            <a:avLst/>
          </a:prstGeom>
          <a:noFill/>
        </p:spPr>
        <p:txBody>
          <a:bodyPr wrap="square" rtlCol="0">
            <a:spAutoFit/>
          </a:bodyPr>
          <a:lstStyle/>
          <a:p>
            <a:pPr algn="ctr"/>
            <a:r>
              <a:rPr lang="en-US" sz="12000">
                <a:solidFill>
                  <a:schemeClr val="bg1"/>
                </a:solidFill>
                <a:latin typeface="BMWTypeNext Light"/>
              </a:rPr>
              <a:t>SSE</a:t>
            </a:r>
          </a:p>
        </p:txBody>
      </p:sp>
      <p:sp>
        <p:nvSpPr>
          <p:cNvPr id="8" name="TextBox 7">
            <a:extLst>
              <a:ext uri="{FF2B5EF4-FFF2-40B4-BE49-F238E27FC236}">
                <a16:creationId xmlns:a16="http://schemas.microsoft.com/office/drawing/2014/main" id="{E9F38424-718D-D07B-A4A0-7502EAA2E11C}"/>
              </a:ext>
            </a:extLst>
          </p:cNvPr>
          <p:cNvSpPr txBox="1"/>
          <p:nvPr/>
        </p:nvSpPr>
        <p:spPr>
          <a:xfrm rot="16200000">
            <a:off x="-10226" y="4897486"/>
            <a:ext cx="1458711" cy="646331"/>
          </a:xfrm>
          <a:prstGeom prst="rect">
            <a:avLst/>
          </a:prstGeom>
          <a:noFill/>
        </p:spPr>
        <p:txBody>
          <a:bodyPr wrap="square" rtlCol="0">
            <a:spAutoFit/>
          </a:bodyPr>
          <a:lstStyle/>
          <a:p>
            <a:pPr algn="ctr"/>
            <a:r>
              <a:rPr lang="en-US" sz="3600">
                <a:solidFill>
                  <a:schemeClr val="bg1"/>
                </a:solidFill>
                <a:latin typeface="BMWTypeNext Light"/>
              </a:rPr>
              <a:t>2024</a:t>
            </a:r>
          </a:p>
        </p:txBody>
      </p:sp>
      <p:sp>
        <p:nvSpPr>
          <p:cNvPr id="10" name="TextBox 9">
            <a:extLst>
              <a:ext uri="{FF2B5EF4-FFF2-40B4-BE49-F238E27FC236}">
                <a16:creationId xmlns:a16="http://schemas.microsoft.com/office/drawing/2014/main" id="{9F0B91A1-253F-F497-D715-11EACE95ACAD}"/>
              </a:ext>
            </a:extLst>
          </p:cNvPr>
          <p:cNvSpPr txBox="1"/>
          <p:nvPr/>
        </p:nvSpPr>
        <p:spPr>
          <a:xfrm>
            <a:off x="398369" y="6018393"/>
            <a:ext cx="3776943" cy="353943"/>
          </a:xfrm>
          <a:prstGeom prst="rect">
            <a:avLst/>
          </a:prstGeom>
          <a:noFill/>
        </p:spPr>
        <p:txBody>
          <a:bodyPr wrap="square">
            <a:spAutoFit/>
          </a:bodyPr>
          <a:lstStyle/>
          <a:p>
            <a:pPr>
              <a:lnSpc>
                <a:spcPct val="85000"/>
              </a:lnSpc>
            </a:pPr>
            <a:r>
              <a:rPr lang="en-US" sz="2000" spc="50">
                <a:solidFill>
                  <a:schemeClr val="lt1"/>
                </a:solidFill>
                <a:latin typeface="BMWTypeNext Light"/>
                <a:ea typeface="Muli"/>
                <a:cs typeface="Muli"/>
                <a:sym typeface="Muli"/>
              </a:rPr>
              <a:t>BI-WEEKLY REPORT</a:t>
            </a:r>
          </a:p>
        </p:txBody>
      </p:sp>
      <p:sp>
        <p:nvSpPr>
          <p:cNvPr id="17" name="TextBox 16">
            <a:extLst>
              <a:ext uri="{FF2B5EF4-FFF2-40B4-BE49-F238E27FC236}">
                <a16:creationId xmlns:a16="http://schemas.microsoft.com/office/drawing/2014/main" id="{3BDBAD85-811E-EA62-9F0A-2D485ACE681B}"/>
              </a:ext>
            </a:extLst>
          </p:cNvPr>
          <p:cNvSpPr txBox="1"/>
          <p:nvPr/>
        </p:nvSpPr>
        <p:spPr>
          <a:xfrm>
            <a:off x="9278471" y="6016752"/>
            <a:ext cx="1934689" cy="338554"/>
          </a:xfrm>
          <a:prstGeom prst="rect">
            <a:avLst/>
          </a:prstGeom>
          <a:noFill/>
        </p:spPr>
        <p:txBody>
          <a:bodyPr wrap="square">
            <a:spAutoFit/>
          </a:bodyPr>
          <a:lstStyle/>
          <a:p>
            <a:pPr algn="r">
              <a:defRPr/>
            </a:pPr>
            <a:r>
              <a:rPr lang="en-GB" sz="1600">
                <a:solidFill>
                  <a:prstClr val="white"/>
                </a:solidFill>
                <a:latin typeface="BMWTypeNext Light"/>
              </a:rPr>
              <a:t>JULY 2024</a:t>
            </a:r>
            <a:endParaRPr kumimoji="0" lang="en-GB" sz="1600" b="0" i="0" u="none" strike="noStrike" kern="1200" cap="none" spc="0" normalizeH="0" baseline="0" noProof="0">
              <a:ln>
                <a:noFill/>
              </a:ln>
              <a:solidFill>
                <a:prstClr val="white"/>
              </a:solidFill>
              <a:effectLst/>
              <a:uLnTx/>
              <a:uFillTx/>
              <a:latin typeface="BMWTypeNext Light"/>
              <a:ea typeface="+mn-ea"/>
              <a:cs typeface="+mn-cs"/>
            </a:endParaRPr>
          </a:p>
        </p:txBody>
      </p:sp>
    </p:spTree>
    <p:extLst>
      <p:ext uri="{BB962C8B-B14F-4D97-AF65-F5344CB8AC3E}">
        <p14:creationId xmlns:p14="http://schemas.microsoft.com/office/powerpoint/2010/main" val="2338196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09F0AFB-D39A-78B0-6A1F-4368704406AE}"/>
              </a:ext>
            </a:extLst>
          </p:cNvPr>
          <p:cNvSpPr>
            <a:spLocks noGrp="1" noRot="1" noMove="1" noResize="1" noEditPoints="1" noAdjustHandles="1" noChangeArrowheads="1" noChangeShapeType="1"/>
          </p:cNvSpPr>
          <p:nvPr/>
        </p:nvSpPr>
        <p:spPr>
          <a:xfrm>
            <a:off x="4186098" y="6014050"/>
            <a:ext cx="4043502" cy="843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2EFA12C0-7E5D-3A05-F35A-080C191BB7DE}"/>
              </a:ext>
            </a:extLst>
          </p:cNvPr>
          <p:cNvGraphicFramePr>
            <a:graphicFrameLocks noGrp="1"/>
          </p:cNvGraphicFramePr>
          <p:nvPr>
            <p:extLst>
              <p:ext uri="{D42A27DB-BD31-4B8C-83A1-F6EECF244321}">
                <p14:modId xmlns:p14="http://schemas.microsoft.com/office/powerpoint/2010/main" val="3386328057"/>
              </p:ext>
            </p:extLst>
          </p:nvPr>
        </p:nvGraphicFramePr>
        <p:xfrm>
          <a:off x="457200" y="1020417"/>
          <a:ext cx="11301159" cy="5534451"/>
        </p:xfrm>
        <a:graphic>
          <a:graphicData uri="http://schemas.openxmlformats.org/drawingml/2006/table">
            <a:tbl>
              <a:tblPr firstRow="1" bandRow="1">
                <a:tableStyleId>{00A15C55-8517-42AA-B614-E9B94910E393}</a:tableStyleId>
              </a:tblPr>
              <a:tblGrid>
                <a:gridCol w="3742709">
                  <a:extLst>
                    <a:ext uri="{9D8B030D-6E8A-4147-A177-3AD203B41FA5}">
                      <a16:colId xmlns:a16="http://schemas.microsoft.com/office/drawing/2014/main" val="4019248779"/>
                    </a:ext>
                  </a:extLst>
                </a:gridCol>
                <a:gridCol w="3742709">
                  <a:extLst>
                    <a:ext uri="{9D8B030D-6E8A-4147-A177-3AD203B41FA5}">
                      <a16:colId xmlns:a16="http://schemas.microsoft.com/office/drawing/2014/main" val="1526622023"/>
                    </a:ext>
                  </a:extLst>
                </a:gridCol>
                <a:gridCol w="3815741">
                  <a:extLst>
                    <a:ext uri="{9D8B030D-6E8A-4147-A177-3AD203B41FA5}">
                      <a16:colId xmlns:a16="http://schemas.microsoft.com/office/drawing/2014/main" val="1609849852"/>
                    </a:ext>
                  </a:extLst>
                </a:gridCol>
              </a:tblGrid>
              <a:tr h="1235810">
                <a:tc>
                  <a:txBody>
                    <a:bodyPr/>
                    <a:lstStyle/>
                    <a:p>
                      <a:pPr lvl="0" algn="l">
                        <a:spcAft>
                          <a:spcPts val="1000"/>
                        </a:spcAft>
                        <a:buNone/>
                      </a:pPr>
                      <a:r>
                        <a:rPr lang="en-CA" sz="1400" b="1" i="0" kern="1200">
                          <a:solidFill>
                            <a:schemeClr val="tx1"/>
                          </a:solidFill>
                          <a:effectLst/>
                          <a:latin typeface="BMWTypeNext Bold"/>
                          <a:ea typeface="+mn-ea"/>
                          <a:cs typeface="+mn-cs"/>
                        </a:rPr>
                        <a:t>[VIDEO]</a:t>
                      </a:r>
                    </a:p>
                    <a:p>
                      <a:pPr algn="l">
                        <a:spcAft>
                          <a:spcPts val="1000"/>
                        </a:spcAft>
                      </a:pPr>
                      <a:r>
                        <a:rPr lang="en-CA" sz="1400" b="1" i="0" kern="1200">
                          <a:solidFill>
                            <a:schemeClr val="tx1"/>
                          </a:solidFill>
                          <a:effectLst/>
                          <a:latin typeface="+mn-lt"/>
                          <a:ea typeface="+mn-ea"/>
                          <a:cs typeface="+mn-cs"/>
                        </a:rPr>
                        <a:t>Increase in OLV and Streaming efficiency driving larger retargeting pool for Amazon Remarketing</a:t>
                      </a:r>
                    </a:p>
                  </a:txBody>
                  <a:tcPr>
                    <a:lnB w="12700" cap="flat" cmpd="sng" algn="ctr">
                      <a:solidFill>
                        <a:schemeClr val="tx1"/>
                      </a:solidFill>
                      <a:prstDash val="solid"/>
                      <a:round/>
                      <a:headEnd type="none" w="med" len="med"/>
                      <a:tailEnd type="none" w="med" len="med"/>
                    </a:lnB>
                  </a:tcPr>
                </a:tc>
                <a:tc>
                  <a:txBody>
                    <a:bodyPr/>
                    <a:lstStyle/>
                    <a:p>
                      <a:pPr lvl="0" algn="l">
                        <a:spcAft>
                          <a:spcPts val="1000"/>
                        </a:spcAft>
                        <a:buNone/>
                      </a:pPr>
                      <a:r>
                        <a:rPr lang="en-CA" sz="1400" b="1" i="0" kern="1200">
                          <a:solidFill>
                            <a:schemeClr val="tx1"/>
                          </a:solidFill>
                          <a:effectLst/>
                          <a:latin typeface="BMWTypeNext Bold"/>
                          <a:ea typeface="+mn-ea"/>
                          <a:cs typeface="+mn-cs"/>
                        </a:rPr>
                        <a:t>[SOCIAL]</a:t>
                      </a:r>
                    </a:p>
                    <a:p>
                      <a:pPr lvl="0" algn="l">
                        <a:spcAft>
                          <a:spcPts val="1000"/>
                        </a:spcAft>
                        <a:buNone/>
                      </a:pPr>
                      <a:r>
                        <a:rPr lang="en-CA" sz="1400" b="1" i="0" kern="1200">
                          <a:solidFill>
                            <a:schemeClr val="tx1"/>
                          </a:solidFill>
                          <a:effectLst/>
                          <a:latin typeface="+mn-lt"/>
                          <a:ea typeface="+mn-ea"/>
                          <a:cs typeface="+mn-cs"/>
                        </a:rPr>
                        <a:t>OMNI audiences outperforming In-Platform and Retargeting audiences in terms of CPL.</a:t>
                      </a:r>
                      <a:endParaRPr lang="en-CA" sz="1400"/>
                    </a:p>
                  </a:txBody>
                  <a:tcPr>
                    <a:lnB w="12700" cap="flat" cmpd="sng" algn="ctr">
                      <a:solidFill>
                        <a:schemeClr val="tx1"/>
                      </a:solidFill>
                      <a:prstDash val="solid"/>
                      <a:round/>
                      <a:headEnd type="none" w="med" len="med"/>
                      <a:tailEnd type="none" w="med" len="med"/>
                    </a:lnB>
                  </a:tcPr>
                </a:tc>
                <a:tc>
                  <a:txBody>
                    <a:bodyPr/>
                    <a:lstStyle/>
                    <a:p>
                      <a:pPr lvl="0" algn="l">
                        <a:spcAft>
                          <a:spcPts val="1000"/>
                        </a:spcAft>
                        <a:buNone/>
                      </a:pPr>
                      <a:r>
                        <a:rPr lang="en-CA" sz="1400" b="1" i="0" kern="1200">
                          <a:solidFill>
                            <a:schemeClr val="tx1"/>
                          </a:solidFill>
                          <a:effectLst/>
                          <a:latin typeface="BMWTypeNext Bold"/>
                          <a:ea typeface="+mn-ea"/>
                          <a:cs typeface="+mn-cs"/>
                        </a:rPr>
                        <a:t>[SEARCH]</a:t>
                      </a:r>
                    </a:p>
                    <a:p>
                      <a:pPr lvl="0" algn="l">
                        <a:spcAft>
                          <a:spcPts val="1000"/>
                        </a:spcAft>
                        <a:buNone/>
                      </a:pPr>
                      <a:r>
                        <a:rPr lang="en-US" sz="1400" b="1" i="0" u="none" strike="noStrike" kern="1200" noProof="0">
                          <a:solidFill>
                            <a:srgbClr val="000000"/>
                          </a:solidFill>
                          <a:effectLst/>
                          <a:latin typeface="+mn-lt"/>
                        </a:rPr>
                        <a:t>T2 Standard Search seeing improved CPLs, PMAX optimizations leading to higher action rates and lower CPL.</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67228"/>
                  </a:ext>
                </a:extLst>
              </a:tr>
              <a:tr h="237818">
                <a:tc>
                  <a:txBody>
                    <a:bodyPr/>
                    <a:lstStyle/>
                    <a:p>
                      <a:pPr algn="l"/>
                      <a:endParaRPr lang="en-US" sz="800" b="1" i="0">
                        <a:solidFill>
                          <a:srgbClr val="666666"/>
                        </a:solidFill>
                        <a:highlight>
                          <a:srgbClr val="FFFF00"/>
                        </a:highlight>
                        <a:latin typeface="BMWTypeNext Bold"/>
                      </a:endParaRP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l" defTabSz="914400">
                        <a:buNone/>
                        <a:tabLst/>
                        <a:defRPr/>
                      </a:pPr>
                      <a:endParaRPr lang="en-US" sz="800" b="1" i="0">
                        <a:solidFill>
                          <a:srgbClr val="666666"/>
                        </a:solidFill>
                        <a:highlight>
                          <a:srgbClr val="FFFF00"/>
                        </a:highlight>
                        <a:latin typeface="BMWTypeNext Bold"/>
                      </a:endParaRP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a:lnSpc>
                          <a:spcPct val="100000"/>
                        </a:lnSpc>
                        <a:spcBef>
                          <a:spcPts val="0"/>
                        </a:spcBef>
                        <a:spcAft>
                          <a:spcPts val="0"/>
                        </a:spcAft>
                        <a:buClrTx/>
                        <a:buSzTx/>
                        <a:buFontTx/>
                        <a:buNone/>
                        <a:tabLst/>
                        <a:defRPr/>
                      </a:pPr>
                      <a:endParaRPr lang="en-US" sz="800" b="1" i="0">
                        <a:solidFill>
                          <a:srgbClr val="666666"/>
                        </a:solidFill>
                        <a:highlight>
                          <a:srgbClr val="FFFF00"/>
                        </a:highlight>
                        <a:latin typeface="BMWTypeNext Bold"/>
                      </a:endParaRP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0395205"/>
                  </a:ext>
                </a:extLst>
              </a:tr>
              <a:tr h="2359965">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900">
                        <a:solidFill>
                          <a:schemeClr val="tx1"/>
                        </a:solidFill>
                        <a:highlight>
                          <a:srgbClr val="FFFF00"/>
                        </a:highlight>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900" b="0">
                        <a:solidFill>
                          <a:schemeClr val="tx1"/>
                        </a:solidFill>
                        <a:highlight>
                          <a:srgbClr val="FFFF00"/>
                        </a:highlight>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a:lnSpc>
                          <a:spcPct val="100000"/>
                        </a:lnSpc>
                        <a:spcBef>
                          <a:spcPts val="0"/>
                        </a:spcBef>
                        <a:spcAft>
                          <a:spcPts val="0"/>
                        </a:spcAft>
                        <a:buFont typeface="Arial" panose="020B0604020202020204" pitchFamily="34" charset="0"/>
                        <a:buChar char="•"/>
                      </a:pPr>
                      <a:endParaRPr lang="en-US" sz="900" b="0">
                        <a:solidFill>
                          <a:schemeClr val="tx1"/>
                        </a:solidFill>
                        <a:highlight>
                          <a:srgbClr val="FFFF00"/>
                        </a:highlight>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314740"/>
                  </a:ext>
                </a:extLst>
              </a:tr>
              <a:tr h="237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solidFill>
                            <a:srgbClr val="666666"/>
                          </a:solidFill>
                          <a:latin typeface="BMWTypeNext Bold"/>
                        </a:rPr>
                        <a:t>NEXT STEPS</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a:lnSpc>
                          <a:spcPct val="100000"/>
                        </a:lnSpc>
                        <a:spcBef>
                          <a:spcPts val="0"/>
                        </a:spcBef>
                        <a:spcAft>
                          <a:spcPts val="0"/>
                        </a:spcAft>
                        <a:buClrTx/>
                        <a:buSzTx/>
                        <a:buFontTx/>
                        <a:buNone/>
                        <a:tabLst/>
                        <a:defRPr/>
                      </a:pPr>
                      <a:r>
                        <a:rPr lang="en-US" sz="800" b="1" i="0">
                          <a:solidFill>
                            <a:srgbClr val="666666"/>
                          </a:solidFill>
                          <a:latin typeface="BMWTypeNext Bold"/>
                        </a:rPr>
                        <a:t>NEXT STEPS</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a:lnSpc>
                          <a:spcPct val="100000"/>
                        </a:lnSpc>
                        <a:spcBef>
                          <a:spcPts val="0"/>
                        </a:spcBef>
                        <a:spcAft>
                          <a:spcPts val="0"/>
                        </a:spcAft>
                        <a:buClrTx/>
                        <a:buSzTx/>
                        <a:buFontTx/>
                        <a:buNone/>
                        <a:tabLst/>
                        <a:defRPr/>
                      </a:pPr>
                      <a:r>
                        <a:rPr lang="en-US" sz="800" b="1" i="0">
                          <a:solidFill>
                            <a:srgbClr val="666666"/>
                          </a:solidFill>
                          <a:latin typeface="BMWTypeNext Bold"/>
                        </a:rPr>
                        <a:t>NEXT STEPS</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2113565"/>
                  </a:ext>
                </a:extLst>
              </a:tr>
              <a:tr h="1030551">
                <a:tc>
                  <a:txBody>
                    <a:bodyPr/>
                    <a:lstStyle/>
                    <a:p>
                      <a:pPr marL="171450" lvl="0" indent="-171450" algn="l">
                        <a:buFont typeface="Arial"/>
                        <a:buChar char="•"/>
                      </a:pPr>
                      <a:r>
                        <a:rPr lang="en-US" sz="900" b="0" kern="1200">
                          <a:solidFill>
                            <a:schemeClr val="tx1"/>
                          </a:solidFill>
                          <a:latin typeface="+mn-lt"/>
                          <a:ea typeface="+mn-ea"/>
                          <a:cs typeface="+mn-cs"/>
                        </a:rPr>
                        <a:t>Applying learnings from SSE to future campaigns:</a:t>
                      </a:r>
                    </a:p>
                    <a:p>
                      <a:pPr marL="628650" lvl="1" indent="-171450" algn="l">
                        <a:buFont typeface="Arial"/>
                        <a:buChar char="•"/>
                      </a:pPr>
                      <a:endParaRPr lang="en-US" sz="900" b="0" kern="1200">
                        <a:solidFill>
                          <a:schemeClr val="tx1"/>
                        </a:solidFill>
                        <a:latin typeface="+mn-lt"/>
                        <a:ea typeface="+mn-ea"/>
                        <a:cs typeface="+mn-cs"/>
                      </a:endParaRPr>
                    </a:p>
                    <a:p>
                      <a:pPr marL="628650" lvl="1" indent="-171450" algn="l">
                        <a:buFont typeface="Arial"/>
                        <a:buChar char="•"/>
                      </a:pPr>
                      <a:r>
                        <a:rPr lang="en-US" sz="900" b="0" kern="1200">
                          <a:solidFill>
                            <a:schemeClr val="tx1"/>
                          </a:solidFill>
                          <a:latin typeface="+mn-lt"/>
                          <a:ea typeface="+mn-ea"/>
                          <a:cs typeface="+mn-cs"/>
                        </a:rPr>
                        <a:t>Utilizing new data pools gathered from YouTube &amp; OLV campaigns to remarket users for future campaigns.</a:t>
                      </a:r>
                    </a:p>
                    <a:p>
                      <a:pPr marL="628650" lvl="1" indent="-171450" algn="l">
                        <a:buFont typeface="Arial"/>
                        <a:buChar char="•"/>
                      </a:pPr>
                      <a:endParaRPr lang="en-US" sz="900" b="0" kern="1200">
                        <a:solidFill>
                          <a:schemeClr val="tx1"/>
                        </a:solidFill>
                        <a:latin typeface="+mn-lt"/>
                        <a:ea typeface="+mn-ea"/>
                        <a:cs typeface="+mn-cs"/>
                      </a:endParaRPr>
                    </a:p>
                    <a:p>
                      <a:pPr marL="628650" lvl="1" indent="-171450" algn="l">
                        <a:buFont typeface="Arial"/>
                        <a:buChar char="•"/>
                      </a:pPr>
                      <a:r>
                        <a:rPr lang="en-US" sz="900" b="0" kern="1200">
                          <a:solidFill>
                            <a:schemeClr val="tx1"/>
                          </a:solidFill>
                          <a:latin typeface="+mn-lt"/>
                          <a:ea typeface="+mn-ea"/>
                          <a:cs typeface="+mn-cs"/>
                        </a:rPr>
                        <a:t>Continuing YouTube In-Feed ad activations to capture user attention as they search across YouTube.</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71450" indent="-171450">
                        <a:buFont typeface="Arial" panose="020B0604020202020204" pitchFamily="34" charset="0"/>
                        <a:buChar char="•"/>
                      </a:pPr>
                      <a:r>
                        <a:rPr lang="en-US" sz="900" b="0" i="0" u="none" strike="noStrike" kern="1200" cap="none" spc="0" normalizeH="0" baseline="0">
                          <a:ln>
                            <a:noFill/>
                          </a:ln>
                          <a:solidFill>
                            <a:srgbClr val="000000"/>
                          </a:solidFill>
                          <a:effectLst/>
                          <a:uLnTx/>
                          <a:uFillTx/>
                          <a:latin typeface="+mn-lt"/>
                          <a:ea typeface="+mn-ea"/>
                          <a:cs typeface="+mn-cs"/>
                        </a:rPr>
                        <a:t>Monitoring</a:t>
                      </a:r>
                      <a:r>
                        <a:rPr kumimoji="0" lang="en-US" sz="900" b="0" i="0" u="none" strike="noStrike" kern="1200" cap="none" spc="0" normalizeH="0" baseline="0">
                          <a:ln>
                            <a:noFill/>
                          </a:ln>
                          <a:solidFill>
                            <a:srgbClr val="000000"/>
                          </a:solidFill>
                          <a:effectLst/>
                          <a:uLnTx/>
                          <a:uFillTx/>
                          <a:latin typeface="+mn-lt"/>
                          <a:ea typeface="+mn-ea"/>
                          <a:cs typeface="+mn-cs"/>
                        </a:rPr>
                        <a:t> Advantage+ Shopping (conversion) Campaigns </a:t>
                      </a:r>
                      <a:r>
                        <a:rPr lang="en-US" sz="900" b="0" i="0" u="none" strike="noStrike" kern="1200" cap="none" spc="0" normalizeH="0" baseline="0">
                          <a:ln>
                            <a:noFill/>
                          </a:ln>
                          <a:solidFill>
                            <a:srgbClr val="000000"/>
                          </a:solidFill>
                          <a:effectLst/>
                          <a:uLnTx/>
                          <a:uFillTx/>
                          <a:latin typeface="+mn-lt"/>
                          <a:ea typeface="+mn-ea"/>
                          <a:cs typeface="+mn-cs"/>
                        </a:rPr>
                        <a:t>that launched last week on</a:t>
                      </a:r>
                      <a:r>
                        <a:rPr kumimoji="0" lang="en-US" sz="900" b="0" i="0" u="none" strike="noStrike" kern="1200" cap="none" spc="0" normalizeH="0" baseline="0">
                          <a:ln>
                            <a:noFill/>
                          </a:ln>
                          <a:solidFill>
                            <a:srgbClr val="000000"/>
                          </a:solidFill>
                          <a:effectLst/>
                          <a:uLnTx/>
                          <a:uFillTx/>
                          <a:latin typeface="+mn-lt"/>
                          <a:ea typeface="+mn-ea"/>
                          <a:cs typeface="+mn-cs"/>
                        </a:rPr>
                        <a:t> Meta to support iX an i4. </a:t>
                      </a:r>
                      <a:endParaRPr kumimoji="0" lang="en-US"/>
                    </a:p>
                    <a:p>
                      <a:pPr marL="171450" lvl="0" indent="-171450">
                        <a:buFont typeface="Arial" panose="020B0604020202020204" pitchFamily="34" charset="0"/>
                        <a:buChar char="•"/>
                      </a:pPr>
                      <a:endParaRPr lang="en-US" sz="900" b="0" i="0" u="none" strike="noStrike" kern="1200" cap="none" spc="0" normalizeH="0" baseline="0">
                        <a:ln>
                          <a:noFill/>
                        </a:ln>
                        <a:solidFill>
                          <a:srgbClr val="000000"/>
                        </a:solidFill>
                        <a:effectLst/>
                        <a:uLnTx/>
                        <a:uFillTx/>
                        <a:latin typeface="+mn-lt"/>
                        <a:ea typeface="+mn-ea"/>
                        <a:cs typeface="+mn-cs"/>
                      </a:endParaRPr>
                    </a:p>
                    <a:p>
                      <a:pPr marL="171450" lvl="0" indent="-171450">
                        <a:buFont typeface="Arial" panose="020B0604020202020204" pitchFamily="34" charset="0"/>
                        <a:buChar char="•"/>
                      </a:pPr>
                      <a:r>
                        <a:rPr lang="en-US" sz="900" b="0" i="0" u="none" strike="noStrike" kern="1200" cap="none" spc="0" baseline="0">
                          <a:solidFill>
                            <a:srgbClr val="000000"/>
                          </a:solidFill>
                          <a:latin typeface="+mn-lt"/>
                          <a:ea typeface="+mn-ea"/>
                          <a:cs typeface="+mn-cs"/>
                        </a:rPr>
                        <a:t>Shift ~30% of remaining budget from awareness to i4, iX, X3, consideration for a final push towards site traffic. </a:t>
                      </a:r>
                      <a:endParaRPr lang="en-US" sz="900" b="0" i="0" u="none" strike="noStrike" kern="1200" cap="none" spc="0" normalizeH="0" baseline="0">
                        <a:ln>
                          <a:noFill/>
                        </a:ln>
                        <a:solidFill>
                          <a:srgbClr val="000000"/>
                        </a:solidFill>
                        <a:effectLst/>
                        <a:uLnTx/>
                        <a:uFillTx/>
                        <a:latin typeface="+mn-lt"/>
                        <a:ea typeface="+mn-ea"/>
                        <a:cs typeface="+mn-cs"/>
                      </a:endParaRPr>
                    </a:p>
                    <a:p>
                      <a:pPr marL="171450" marR="0" lvl="0" indent="-171450" algn="l">
                        <a:lnSpc>
                          <a:spcPct val="100000"/>
                        </a:lnSpc>
                        <a:spcBef>
                          <a:spcPts val="0"/>
                        </a:spcBef>
                        <a:spcAft>
                          <a:spcPts val="0"/>
                        </a:spcAft>
                        <a:buClrTx/>
                        <a:buSzTx/>
                        <a:buFont typeface="Arial" panose="020B0604020202020204" pitchFamily="34" charset="0"/>
                        <a:buChar char="•"/>
                      </a:pPr>
                      <a:endParaRPr lang="en-US" sz="900" b="0" kern="1200">
                        <a:solidFill>
                          <a:schemeClr val="tx1"/>
                        </a:solidFill>
                        <a:latin typeface="+mn-lt"/>
                        <a:ea typeface="+mn-ea"/>
                        <a:cs typeface="+mn-cs"/>
                      </a:endParaRPr>
                    </a:p>
                    <a:p>
                      <a:pPr marL="171450" marR="0" lvl="0" indent="-171450" algn="l">
                        <a:lnSpc>
                          <a:spcPct val="100000"/>
                        </a:lnSpc>
                        <a:spcBef>
                          <a:spcPts val="0"/>
                        </a:spcBef>
                        <a:spcAft>
                          <a:spcPts val="0"/>
                        </a:spcAft>
                        <a:buClrTx/>
                        <a:buSzTx/>
                        <a:buFont typeface="Arial" panose="020B0604020202020204" pitchFamily="34" charset="0"/>
                        <a:buChar char="•"/>
                      </a:pPr>
                      <a:r>
                        <a:rPr lang="en-US" sz="900" b="0" kern="1200">
                          <a:solidFill>
                            <a:schemeClr val="tx1"/>
                          </a:solidFill>
                          <a:latin typeface="+mn-lt"/>
                          <a:ea typeface="+mn-ea"/>
                          <a:cs typeface="+mn-cs"/>
                        </a:rPr>
                        <a:t>Continue monitoring statistical significance of offer and video  (product focused vs lifestyle) testing results for next report.</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71450" marR="0" lvl="0" indent="-171450" algn="l">
                        <a:lnSpc>
                          <a:spcPct val="100000"/>
                        </a:lnSpc>
                        <a:spcBef>
                          <a:spcPts val="0"/>
                        </a:spcBef>
                        <a:spcAft>
                          <a:spcPts val="0"/>
                        </a:spcAft>
                        <a:buClrTx/>
                        <a:buSzTx/>
                        <a:buFont typeface="Arial" panose="020B0604020202020204" pitchFamily="34" charset="0"/>
                        <a:buChar char="•"/>
                      </a:pPr>
                      <a:r>
                        <a:rPr lang="en-US" sz="900" b="0" kern="1200">
                          <a:solidFill>
                            <a:schemeClr val="tx1"/>
                          </a:solidFill>
                          <a:latin typeface="+mn-lt"/>
                          <a:ea typeface="+mn-ea"/>
                          <a:cs typeface="+mn-cs"/>
                        </a:rPr>
                        <a:t>Capitalizing on learnings from SSE:</a:t>
                      </a:r>
                    </a:p>
                    <a:p>
                      <a:pPr marL="628650" marR="0" lvl="1" indent="-171450" algn="l">
                        <a:lnSpc>
                          <a:spcPct val="100000"/>
                        </a:lnSpc>
                        <a:spcBef>
                          <a:spcPts val="0"/>
                        </a:spcBef>
                        <a:spcAft>
                          <a:spcPts val="0"/>
                        </a:spcAft>
                        <a:buClrTx/>
                        <a:buSzTx/>
                        <a:buFont typeface="Courier New" panose="020B0604020202020204" pitchFamily="34" charset="0"/>
                        <a:buChar char="o"/>
                      </a:pPr>
                      <a:r>
                        <a:rPr lang="en-US" sz="900" b="0" kern="1200">
                          <a:solidFill>
                            <a:schemeClr val="tx1"/>
                          </a:solidFill>
                          <a:latin typeface="+mn-lt"/>
                          <a:ea typeface="+mn-ea"/>
                          <a:cs typeface="+mn-cs"/>
                        </a:rPr>
                        <a:t>Analyzing sitelink deployment for possible future use.</a:t>
                      </a:r>
                      <a:endParaRPr lang="en-US"/>
                    </a:p>
                    <a:p>
                      <a:pPr marL="628650" marR="0" lvl="1" indent="-171450" algn="l">
                        <a:lnSpc>
                          <a:spcPct val="100000"/>
                        </a:lnSpc>
                        <a:spcBef>
                          <a:spcPts val="0"/>
                        </a:spcBef>
                        <a:spcAft>
                          <a:spcPts val="0"/>
                        </a:spcAft>
                        <a:buClrTx/>
                        <a:buSzTx/>
                        <a:buFont typeface="Courier New" panose="020B0604020202020204" pitchFamily="34" charset="0"/>
                        <a:buChar char="o"/>
                      </a:pPr>
                      <a:r>
                        <a:rPr lang="en-US" sz="900"/>
                        <a:t>Analyzing SSE traffic Brand Core campaigns for future incrementals.</a:t>
                      </a:r>
                    </a:p>
                    <a:p>
                      <a:pPr marL="628650" marR="0" lvl="1" indent="-171450" algn="l">
                        <a:lnSpc>
                          <a:spcPct val="100000"/>
                        </a:lnSpc>
                        <a:spcBef>
                          <a:spcPts val="0"/>
                        </a:spcBef>
                        <a:spcAft>
                          <a:spcPts val="0"/>
                        </a:spcAft>
                        <a:buClrTx/>
                        <a:buSzTx/>
                        <a:buFont typeface="Courier New" panose="020B0604020202020204" pitchFamily="34" charset="0"/>
                        <a:buChar char="o"/>
                      </a:pPr>
                      <a:endParaRPr lang="en-US" sz="900" b="0" kern="1200">
                        <a:solidFill>
                          <a:schemeClr val="tx1"/>
                        </a:solidFill>
                        <a:latin typeface="+mn-lt"/>
                        <a:ea typeface="+mn-ea"/>
                        <a:cs typeface="+mn-cs"/>
                      </a:endParaRPr>
                    </a:p>
                    <a:p>
                      <a:pPr marL="171450" marR="0" lvl="0" indent="-171450" algn="l">
                        <a:lnSpc>
                          <a:spcPct val="100000"/>
                        </a:lnSpc>
                        <a:spcBef>
                          <a:spcPts val="0"/>
                        </a:spcBef>
                        <a:spcAft>
                          <a:spcPts val="0"/>
                        </a:spcAft>
                        <a:buClrTx/>
                        <a:buSzTx/>
                        <a:buFont typeface="Arial" panose="020B0604020202020204" pitchFamily="34" charset="0"/>
                        <a:buChar char="•"/>
                      </a:pPr>
                      <a:r>
                        <a:rPr lang="en-US" sz="900" b="0" kern="1200">
                          <a:solidFill>
                            <a:schemeClr val="tx1"/>
                          </a:solidFill>
                          <a:latin typeface="+mn-lt"/>
                          <a:ea typeface="+mn-ea"/>
                          <a:cs typeface="+mn-cs"/>
                        </a:rPr>
                        <a:t>Beginning the next stage of BMW T2 PMAX optimizations:</a:t>
                      </a:r>
                    </a:p>
                    <a:p>
                      <a:pPr marL="628650" marR="0" lvl="1" indent="-171450" algn="l">
                        <a:lnSpc>
                          <a:spcPct val="100000"/>
                        </a:lnSpc>
                        <a:spcBef>
                          <a:spcPts val="0"/>
                        </a:spcBef>
                        <a:spcAft>
                          <a:spcPts val="0"/>
                        </a:spcAft>
                        <a:buClrTx/>
                        <a:buSzTx/>
                        <a:buFont typeface="Courier New" panose="020B0604020202020204" pitchFamily="34" charset="0"/>
                        <a:buChar char="o"/>
                      </a:pPr>
                      <a:r>
                        <a:rPr lang="en-US" sz="900"/>
                        <a:t>Adding weighted values to KBAs to prioritize higher value conversions (when applicable). </a:t>
                      </a:r>
                    </a:p>
                    <a:p>
                      <a:pPr marL="628650" marR="0" lvl="1" indent="-171450" algn="l">
                        <a:lnSpc>
                          <a:spcPct val="100000"/>
                        </a:lnSpc>
                        <a:spcBef>
                          <a:spcPts val="0"/>
                        </a:spcBef>
                        <a:spcAft>
                          <a:spcPts val="0"/>
                        </a:spcAft>
                        <a:buClrTx/>
                        <a:buSzTx/>
                        <a:buFont typeface="Courier New" panose="020B0604020202020204" pitchFamily="34" charset="0"/>
                        <a:buChar char="o"/>
                      </a:pPr>
                      <a:r>
                        <a:rPr lang="en-US" sz="900"/>
                        <a:t>Adding earned retargeting &amp; remarketing lists as signals as a test. </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03909648"/>
                  </a:ext>
                </a:extLst>
              </a:tr>
            </a:tbl>
          </a:graphicData>
        </a:graphic>
      </p:graphicFrame>
      <p:graphicFrame>
        <p:nvGraphicFramePr>
          <p:cNvPr id="14" name="Chart 13">
            <a:extLst>
              <a:ext uri="{FF2B5EF4-FFF2-40B4-BE49-F238E27FC236}">
                <a16:creationId xmlns:a16="http://schemas.microsoft.com/office/drawing/2014/main" id="{BC757AF2-6F09-0FF6-8797-5E9114E81F61}"/>
              </a:ext>
            </a:extLst>
          </p:cNvPr>
          <p:cNvGraphicFramePr>
            <a:graphicFrameLocks/>
          </p:cNvGraphicFramePr>
          <p:nvPr>
            <p:extLst>
              <p:ext uri="{D42A27DB-BD31-4B8C-83A1-F6EECF244321}">
                <p14:modId xmlns:p14="http://schemas.microsoft.com/office/powerpoint/2010/main" val="2957336007"/>
              </p:ext>
            </p:extLst>
          </p:nvPr>
        </p:nvGraphicFramePr>
        <p:xfrm>
          <a:off x="4292277" y="2404956"/>
          <a:ext cx="1802675" cy="23223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2F643553-9243-12B6-326D-DEDF1077675B}"/>
              </a:ext>
            </a:extLst>
          </p:cNvPr>
          <p:cNvGraphicFramePr>
            <a:graphicFrameLocks/>
          </p:cNvGraphicFramePr>
          <p:nvPr>
            <p:extLst>
              <p:ext uri="{D42A27DB-BD31-4B8C-83A1-F6EECF244321}">
                <p14:modId xmlns:p14="http://schemas.microsoft.com/office/powerpoint/2010/main" val="2939520703"/>
              </p:ext>
            </p:extLst>
          </p:nvPr>
        </p:nvGraphicFramePr>
        <p:xfrm>
          <a:off x="9916144" y="2408564"/>
          <a:ext cx="1805058" cy="23209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9BE24453-AB7D-7C0D-3167-76AD6E68CAD7}"/>
              </a:ext>
            </a:extLst>
          </p:cNvPr>
          <p:cNvGraphicFramePr>
            <a:graphicFrameLocks/>
          </p:cNvGraphicFramePr>
          <p:nvPr>
            <p:extLst>
              <p:ext uri="{D42A27DB-BD31-4B8C-83A1-F6EECF244321}">
                <p14:modId xmlns:p14="http://schemas.microsoft.com/office/powerpoint/2010/main" val="1226594862"/>
              </p:ext>
            </p:extLst>
          </p:nvPr>
        </p:nvGraphicFramePr>
        <p:xfrm>
          <a:off x="7951502" y="2430456"/>
          <a:ext cx="1805058" cy="2322354"/>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68104A7D-BB29-30A5-0A65-A0857D3A9033}"/>
              </a:ext>
            </a:extLst>
          </p:cNvPr>
          <p:cNvSpPr>
            <a:spLocks noGrp="1"/>
          </p:cNvSpPr>
          <p:nvPr>
            <p:ph type="title"/>
          </p:nvPr>
        </p:nvSpPr>
        <p:spPr>
          <a:xfrm>
            <a:off x="544095" y="253927"/>
            <a:ext cx="11326813" cy="796830"/>
          </a:xfrm>
        </p:spPr>
        <p:txBody>
          <a:bodyPr/>
          <a:lstStyle/>
          <a:p>
            <a:r>
              <a:rPr lang="en-US">
                <a:latin typeface="BMWTypeNext Light"/>
              </a:rPr>
              <a:t>Paid media LEARNINGS, INVESTIGATIONS + OPTIMIZATIONS.</a:t>
            </a:r>
            <a:endParaRPr lang="en-US"/>
          </a:p>
        </p:txBody>
      </p:sp>
      <p:sp>
        <p:nvSpPr>
          <p:cNvPr id="11" name="Oval 10">
            <a:extLst>
              <a:ext uri="{FF2B5EF4-FFF2-40B4-BE49-F238E27FC236}">
                <a16:creationId xmlns:a16="http://schemas.microsoft.com/office/drawing/2014/main" id="{2622157D-2418-DE9F-6E67-220022B09ED6}"/>
              </a:ext>
            </a:extLst>
          </p:cNvPr>
          <p:cNvSpPr>
            <a:spLocks/>
          </p:cNvSpPr>
          <p:nvPr/>
        </p:nvSpPr>
        <p:spPr>
          <a:xfrm>
            <a:off x="5195308" y="1047278"/>
            <a:ext cx="268875" cy="260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7" name="Slide Number Placeholder 3">
            <a:extLst>
              <a:ext uri="{FF2B5EF4-FFF2-40B4-BE49-F238E27FC236}">
                <a16:creationId xmlns:a16="http://schemas.microsoft.com/office/drawing/2014/main" id="{7E7FEEC2-1AD7-BA07-E805-ACF443AD5649}"/>
              </a:ext>
            </a:extLst>
          </p:cNvPr>
          <p:cNvSpPr>
            <a:spLocks noGrp="1"/>
          </p:cNvSpPr>
          <p:nvPr>
            <p:ph type="sldNum" sz="quarter" idx="12"/>
          </p:nvPr>
        </p:nvSpPr>
        <p:spPr>
          <a:xfrm>
            <a:off x="9881118" y="6540666"/>
            <a:ext cx="1877495" cy="160338"/>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t>Page </a:t>
            </a:r>
            <a:fld id="{B40DB7FE-DB37-4DD8-AAB3-38BC687BCDF8}" type="slidenum">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endParaRPr>
          </a:p>
        </p:txBody>
      </p:sp>
      <p:sp>
        <p:nvSpPr>
          <p:cNvPr id="17" name="Oval 16">
            <a:extLst>
              <a:ext uri="{FF2B5EF4-FFF2-40B4-BE49-F238E27FC236}">
                <a16:creationId xmlns:a16="http://schemas.microsoft.com/office/drawing/2014/main" id="{64155266-F9C5-5807-D391-8AF1B2FF8DBE}"/>
              </a:ext>
            </a:extLst>
          </p:cNvPr>
          <p:cNvSpPr>
            <a:spLocks/>
          </p:cNvSpPr>
          <p:nvPr/>
        </p:nvSpPr>
        <p:spPr>
          <a:xfrm>
            <a:off x="9028549" y="1049336"/>
            <a:ext cx="260937" cy="26093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9" name="Oval 18">
            <a:extLst>
              <a:ext uri="{FF2B5EF4-FFF2-40B4-BE49-F238E27FC236}">
                <a16:creationId xmlns:a16="http://schemas.microsoft.com/office/drawing/2014/main" id="{9A090EEE-1BF1-273A-D47B-AE0A0103D563}"/>
              </a:ext>
            </a:extLst>
          </p:cNvPr>
          <p:cNvSpPr>
            <a:spLocks/>
          </p:cNvSpPr>
          <p:nvPr/>
        </p:nvSpPr>
        <p:spPr>
          <a:xfrm>
            <a:off x="1330008" y="1049746"/>
            <a:ext cx="268875" cy="260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grpSp>
        <p:nvGrpSpPr>
          <p:cNvPr id="18" name="Group 17">
            <a:extLst>
              <a:ext uri="{FF2B5EF4-FFF2-40B4-BE49-F238E27FC236}">
                <a16:creationId xmlns:a16="http://schemas.microsoft.com/office/drawing/2014/main" id="{897C6403-EE1F-9A5B-22C3-10C222529868}"/>
              </a:ext>
            </a:extLst>
          </p:cNvPr>
          <p:cNvGrpSpPr/>
          <p:nvPr/>
        </p:nvGrpSpPr>
        <p:grpSpPr>
          <a:xfrm>
            <a:off x="9961013" y="209586"/>
            <a:ext cx="2460712" cy="559705"/>
            <a:chOff x="9358325" y="732008"/>
            <a:chExt cx="2460712" cy="559705"/>
          </a:xfrm>
        </p:grpSpPr>
        <p:sp>
          <p:nvSpPr>
            <p:cNvPr id="9" name="Oval 8">
              <a:extLst>
                <a:ext uri="{FF2B5EF4-FFF2-40B4-BE49-F238E27FC236}">
                  <a16:creationId xmlns:a16="http://schemas.microsoft.com/office/drawing/2014/main" id="{84FB8318-BD54-3675-BFDA-0D33EA930C8F}"/>
                </a:ext>
              </a:extLst>
            </p:cNvPr>
            <p:cNvSpPr>
              <a:spLocks noChangeAspect="1"/>
            </p:cNvSpPr>
            <p:nvPr/>
          </p:nvSpPr>
          <p:spPr>
            <a:xfrm>
              <a:off x="9358325" y="767743"/>
              <a:ext cx="126000" cy="12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0" name="Oval 9">
              <a:extLst>
                <a:ext uri="{FF2B5EF4-FFF2-40B4-BE49-F238E27FC236}">
                  <a16:creationId xmlns:a16="http://schemas.microsoft.com/office/drawing/2014/main" id="{91372B00-F790-632D-21B8-D454580BDFA8}"/>
                </a:ext>
              </a:extLst>
            </p:cNvPr>
            <p:cNvSpPr>
              <a:spLocks noChangeAspect="1"/>
            </p:cNvSpPr>
            <p:nvPr/>
          </p:nvSpPr>
          <p:spPr>
            <a:xfrm>
              <a:off x="9358325" y="955970"/>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5" name="Oval 14">
              <a:extLst>
                <a:ext uri="{FF2B5EF4-FFF2-40B4-BE49-F238E27FC236}">
                  <a16:creationId xmlns:a16="http://schemas.microsoft.com/office/drawing/2014/main" id="{476837C3-E63C-CA18-0F1B-4C2DD1C66AF6}"/>
                </a:ext>
              </a:extLst>
            </p:cNvPr>
            <p:cNvSpPr>
              <a:spLocks noChangeAspect="1"/>
            </p:cNvSpPr>
            <p:nvPr/>
          </p:nvSpPr>
          <p:spPr>
            <a:xfrm>
              <a:off x="9358325" y="1141192"/>
              <a:ext cx="126000" cy="12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6" name="TextBox 15">
              <a:extLst>
                <a:ext uri="{FF2B5EF4-FFF2-40B4-BE49-F238E27FC236}">
                  <a16:creationId xmlns:a16="http://schemas.microsoft.com/office/drawing/2014/main" id="{88F07ABA-6B59-7BBF-82D2-8E1FD77A04EB}"/>
                </a:ext>
              </a:extLst>
            </p:cNvPr>
            <p:cNvSpPr txBox="1"/>
            <p:nvPr/>
          </p:nvSpPr>
          <p:spPr>
            <a:xfrm>
              <a:off x="9426556" y="732008"/>
              <a:ext cx="2392481" cy="5597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effectLst/>
                  <a:uLnTx/>
                  <a:uFillTx/>
                  <a:latin typeface="BMWTypeNext Light"/>
                  <a:ea typeface="+mn-ea"/>
                  <a:cs typeface="+mn-cs"/>
                </a:rPr>
                <a:t>What’s </a:t>
              </a:r>
              <a:r>
                <a:rPr lang="en-US" sz="700">
                  <a:latin typeface="BMWTypeNext Light"/>
                </a:rPr>
                <a:t>working</a:t>
              </a:r>
              <a:r>
                <a:rPr kumimoji="0" lang="en-US" sz="700" b="0" i="0" u="none" strike="noStrike" kern="1200" cap="none" spc="0" normalizeH="0" baseline="0" noProof="0">
                  <a:ln>
                    <a:noFill/>
                  </a:ln>
                  <a:effectLst/>
                  <a:uLnTx/>
                  <a:uFillTx/>
                  <a:latin typeface="BMWTypeNext Light"/>
                  <a:ea typeface="+mn-ea"/>
                  <a:cs typeface="+mn-cs"/>
                </a:rPr>
                <a:t> </a:t>
              </a:r>
              <a:r>
                <a:rPr kumimoji="0" lang="en-US" sz="7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700" b="0" i="0" u="none" strike="noStrike" kern="1200" cap="none" spc="0" normalizeH="0" baseline="0" noProof="0">
                  <a:ln>
                    <a:noFill/>
                  </a:ln>
                  <a:effectLst/>
                  <a:uLnTx/>
                  <a:uFillTx/>
                  <a:latin typeface="BMWTypeNext Light"/>
                  <a:ea typeface="+mn-ea"/>
                  <a:cs typeface="+mn-cs"/>
                </a:rPr>
                <a:t>Keep doing</a:t>
              </a:r>
              <a:endParaRPr lang="en-US" sz="700"/>
            </a:p>
            <a:p>
              <a:pPr>
                <a:lnSpc>
                  <a:spcPct val="150000"/>
                </a:lnSpc>
                <a:defRPr/>
              </a:pPr>
              <a:r>
                <a:rPr kumimoji="0" lang="en-US" sz="700" b="0" i="0" u="none" strike="noStrike" kern="1200" cap="none" spc="0" normalizeH="0" baseline="0" noProof="0">
                  <a:ln>
                    <a:noFill/>
                  </a:ln>
                  <a:effectLst/>
                  <a:uLnTx/>
                  <a:uFillTx/>
                  <a:latin typeface="BMWTypeNext Light"/>
                  <a:ea typeface="+mn-ea"/>
                  <a:cs typeface="+mn-cs"/>
                </a:rPr>
                <a:t>Where to improve </a:t>
              </a:r>
              <a:r>
                <a:rPr kumimoji="0" lang="en-US" sz="7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700" b="0" i="0" u="none" strike="noStrike" kern="1200" cap="none" spc="0" normalizeH="0" baseline="0" noProof="0">
                  <a:ln>
                    <a:noFill/>
                  </a:ln>
                  <a:effectLst/>
                  <a:uLnTx/>
                  <a:uFillTx/>
                  <a:latin typeface="BMWTypeNext Light"/>
                  <a:ea typeface="+mn-ea"/>
                  <a:cs typeface="+mn-cs"/>
                </a:rPr>
                <a:t>Optimize</a:t>
              </a:r>
              <a:r>
                <a:rPr lang="en-US" sz="700">
                  <a:latin typeface="BMWTypeNext Light"/>
                </a:rPr>
                <a:t> / investigate</a:t>
              </a:r>
              <a:endParaRPr lang="en-US" sz="70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effectLst/>
                  <a:uLnTx/>
                  <a:uFillTx/>
                  <a:latin typeface="BMWTypeNext Light"/>
                  <a:ea typeface="+mn-ea"/>
                  <a:cs typeface="+mn-cs"/>
                </a:rPr>
                <a:t>What’s not working </a:t>
              </a:r>
              <a:r>
                <a:rPr kumimoji="0" lang="en-US" sz="7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700" b="0" i="0" u="none" strike="noStrike" kern="1200" cap="none" spc="0" normalizeH="0" baseline="0" noProof="0">
                  <a:ln>
                    <a:noFill/>
                  </a:ln>
                  <a:effectLst/>
                  <a:uLnTx/>
                  <a:uFillTx/>
                  <a:latin typeface="BMWTypeNext Light"/>
                  <a:ea typeface="+mn-ea"/>
                  <a:cs typeface="+mn-cs"/>
                </a:rPr>
                <a:t>Stop doing / reconsider</a:t>
              </a:r>
              <a:endParaRPr lang="en-US" sz="700"/>
            </a:p>
          </p:txBody>
        </p:sp>
      </p:grpSp>
      <p:sp>
        <p:nvSpPr>
          <p:cNvPr id="21" name="TextBox 20">
            <a:extLst>
              <a:ext uri="{FF2B5EF4-FFF2-40B4-BE49-F238E27FC236}">
                <a16:creationId xmlns:a16="http://schemas.microsoft.com/office/drawing/2014/main" id="{D2A5BDE5-4B10-288A-DEC4-B3742F776665}"/>
              </a:ext>
            </a:extLst>
          </p:cNvPr>
          <p:cNvSpPr txBox="1"/>
          <p:nvPr/>
        </p:nvSpPr>
        <p:spPr>
          <a:xfrm>
            <a:off x="752204" y="2370367"/>
            <a:ext cx="2715691" cy="56938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000000"/>
                </a:solidFill>
                <a:latin typeface="BMWTypeNext Bold"/>
                <a:cs typeface="Arial"/>
              </a:rPr>
              <a:t>OLV: VCR</a:t>
            </a:r>
            <a:endParaRPr kumimoji="0" lang="en-US" sz="1000" b="1" u="none" strike="noStrike" kern="1200" cap="none" spc="0" normalizeH="0" baseline="0" noProof="0">
              <a:ln>
                <a:noFill/>
              </a:ln>
              <a:solidFill>
                <a:srgbClr val="000000"/>
              </a:solidFill>
              <a:effectLst/>
              <a:uLnTx/>
              <a:uFillTx/>
              <a:latin typeface="BMWTypeNext Bold"/>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BMWTypeNext Light"/>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latin typeface="BMWTypeNext Bold"/>
                <a:cs typeface="Arial"/>
              </a:rPr>
              <a:t>-3%</a:t>
            </a:r>
            <a:r>
              <a:rPr lang="en-US" sz="1200" b="1">
                <a:latin typeface="BMWTypeNext Bold"/>
                <a:cs typeface="Arial"/>
              </a:rPr>
              <a:t> </a:t>
            </a:r>
            <a:r>
              <a:rPr lang="en-US" sz="800">
                <a:solidFill>
                  <a:srgbClr val="000000"/>
                </a:solidFill>
                <a:latin typeface="BMWTypeNext Regular"/>
                <a:cs typeface="Arial"/>
              </a:rPr>
              <a:t>vs. previous report</a:t>
            </a:r>
            <a:endParaRPr lang="en-US" sz="800" b="0" i="0" u="none" strike="noStrike" kern="1200" cap="none" spc="0" normalizeH="0" baseline="0" noProof="0">
              <a:ln>
                <a:noFill/>
              </a:ln>
              <a:solidFill>
                <a:srgbClr val="000000"/>
              </a:solidFill>
              <a:effectLst/>
              <a:uLnTx/>
              <a:uFillTx/>
              <a:latin typeface="BMWTypeNext Regular"/>
              <a:cs typeface="Arial"/>
            </a:endParaRPr>
          </a:p>
        </p:txBody>
      </p:sp>
      <p:sp>
        <p:nvSpPr>
          <p:cNvPr id="27" name="TextBox 26">
            <a:extLst>
              <a:ext uri="{FF2B5EF4-FFF2-40B4-BE49-F238E27FC236}">
                <a16:creationId xmlns:a16="http://schemas.microsoft.com/office/drawing/2014/main" id="{5316DBC2-EB59-1E0E-1C73-06E93F4A65E6}"/>
              </a:ext>
            </a:extLst>
          </p:cNvPr>
          <p:cNvSpPr txBox="1"/>
          <p:nvPr/>
        </p:nvSpPr>
        <p:spPr>
          <a:xfrm>
            <a:off x="585096" y="4369346"/>
            <a:ext cx="3057080" cy="400110"/>
          </a:xfrm>
          <a:prstGeom prst="rect">
            <a:avLst/>
          </a:prstGeom>
          <a:noFill/>
        </p:spPr>
        <p:txBody>
          <a:bodyPr wrap="square">
            <a:spAutoFit/>
          </a:bodyPr>
          <a:lstStyle/>
          <a:p>
            <a:pPr algn="ctr"/>
            <a:r>
              <a:rPr lang="en-US" sz="1000" b="1">
                <a:solidFill>
                  <a:schemeClr val="tx1"/>
                </a:solidFill>
              </a:rPr>
              <a:t>Top Performing Shows (Amazon)</a:t>
            </a:r>
          </a:p>
          <a:p>
            <a:pPr algn="ctr"/>
            <a:r>
              <a:rPr lang="en-US" sz="1000" b="0">
                <a:solidFill>
                  <a:schemeClr val="tx1"/>
                </a:solidFill>
              </a:rPr>
              <a:t>The Boys, Psych, House</a:t>
            </a:r>
            <a:endParaRPr lang="en-US" sz="1000"/>
          </a:p>
        </p:txBody>
      </p:sp>
      <p:sp>
        <p:nvSpPr>
          <p:cNvPr id="26" name="TextBox 25">
            <a:extLst>
              <a:ext uri="{FF2B5EF4-FFF2-40B4-BE49-F238E27FC236}">
                <a16:creationId xmlns:a16="http://schemas.microsoft.com/office/drawing/2014/main" id="{015C136E-4B7B-BE07-E02B-D8160CF9C53E}"/>
              </a:ext>
            </a:extLst>
          </p:cNvPr>
          <p:cNvSpPr txBox="1"/>
          <p:nvPr/>
        </p:nvSpPr>
        <p:spPr>
          <a:xfrm>
            <a:off x="6260747" y="3457613"/>
            <a:ext cx="580561" cy="276999"/>
          </a:xfrm>
          <a:prstGeom prst="rect">
            <a:avLst/>
          </a:prstGeom>
          <a:noFill/>
        </p:spPr>
        <p:txBody>
          <a:bodyPr wrap="square" rtlCol="0">
            <a:spAutoFit/>
          </a:bodyPr>
          <a:lstStyle/>
          <a:p>
            <a:pPr algn="ctr"/>
            <a:r>
              <a:rPr lang="en-US" sz="1200" b="1">
                <a:solidFill>
                  <a:schemeClr val="bg1"/>
                </a:solidFill>
              </a:rPr>
              <a:t>49%</a:t>
            </a:r>
          </a:p>
        </p:txBody>
      </p:sp>
      <p:sp>
        <p:nvSpPr>
          <p:cNvPr id="36" name="Footer Placeholder 2">
            <a:extLst>
              <a:ext uri="{FF2B5EF4-FFF2-40B4-BE49-F238E27FC236}">
                <a16:creationId xmlns:a16="http://schemas.microsoft.com/office/drawing/2014/main" id="{4524099F-4194-39F0-50B7-0EA205163517}"/>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graphicFrame>
        <p:nvGraphicFramePr>
          <p:cNvPr id="6" name="Chart 5">
            <a:extLst>
              <a:ext uri="{FF2B5EF4-FFF2-40B4-BE49-F238E27FC236}">
                <a16:creationId xmlns:a16="http://schemas.microsoft.com/office/drawing/2014/main" id="{28B9F7A5-C391-22C3-92C7-C70F455C42B3}"/>
              </a:ext>
            </a:extLst>
          </p:cNvPr>
          <p:cNvGraphicFramePr>
            <a:graphicFrameLocks/>
          </p:cNvGraphicFramePr>
          <p:nvPr>
            <p:extLst>
              <p:ext uri="{D42A27DB-BD31-4B8C-83A1-F6EECF244321}">
                <p14:modId xmlns:p14="http://schemas.microsoft.com/office/powerpoint/2010/main" val="2791578534"/>
              </p:ext>
            </p:extLst>
          </p:nvPr>
        </p:nvGraphicFramePr>
        <p:xfrm>
          <a:off x="6095206" y="2408563"/>
          <a:ext cx="1802675" cy="232092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Chart 11">
            <a:extLst>
              <a:ext uri="{FF2B5EF4-FFF2-40B4-BE49-F238E27FC236}">
                <a16:creationId xmlns:a16="http://schemas.microsoft.com/office/drawing/2014/main" id="{912EBC8E-0DFA-FD67-14D1-908A285CA370}"/>
              </a:ext>
            </a:extLst>
          </p:cNvPr>
          <p:cNvGraphicFramePr>
            <a:graphicFrameLocks/>
          </p:cNvGraphicFramePr>
          <p:nvPr>
            <p:extLst>
              <p:ext uri="{D42A27DB-BD31-4B8C-83A1-F6EECF244321}">
                <p14:modId xmlns:p14="http://schemas.microsoft.com/office/powerpoint/2010/main" val="1863833344"/>
              </p:ext>
            </p:extLst>
          </p:nvPr>
        </p:nvGraphicFramePr>
        <p:xfrm>
          <a:off x="730728" y="2834863"/>
          <a:ext cx="2911448" cy="1711924"/>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1">
            <a:extLst>
              <a:ext uri="{FF2B5EF4-FFF2-40B4-BE49-F238E27FC236}">
                <a16:creationId xmlns:a16="http://schemas.microsoft.com/office/drawing/2014/main" id="{DCBAADA9-947F-F899-1FE4-E375E506F5D3}"/>
              </a:ext>
            </a:extLst>
          </p:cNvPr>
          <p:cNvSpPr txBox="1"/>
          <p:nvPr/>
        </p:nvSpPr>
        <p:spPr>
          <a:xfrm>
            <a:off x="2731518" y="3115534"/>
            <a:ext cx="571505" cy="219612"/>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defTabSz="914400" rtl="0" eaLnBrk="1" fontAlgn="auto" latinLnBrk="0" hangingPunct="1">
              <a:lnSpc>
                <a:spcPct val="130000"/>
              </a:lnSpc>
              <a:spcBef>
                <a:spcPts val="0"/>
              </a:spcBef>
              <a:buClrTx/>
              <a:buSzTx/>
              <a:buFontTx/>
              <a:buNone/>
              <a:tabLst/>
              <a:defRPr/>
            </a:pPr>
            <a:r>
              <a:rPr lang="en-US" sz="700">
                <a:solidFill>
                  <a:srgbClr val="00B050"/>
                </a:solidFill>
                <a:latin typeface="BMWTypeNext Bold" pitchFamily="2" charset="0"/>
                <a:cs typeface="Arial"/>
              </a:rPr>
              <a:t>+9%</a:t>
            </a:r>
            <a:endParaRPr lang="en-US" sz="700" u="none" strike="noStrike" kern="1200" cap="none" spc="0" normalizeH="0" baseline="0" noProof="0">
              <a:ln>
                <a:noFill/>
              </a:ln>
              <a:solidFill>
                <a:srgbClr val="00B050"/>
              </a:solidFill>
              <a:effectLst/>
              <a:uLnTx/>
              <a:uFillTx/>
              <a:latin typeface="BMWTypeNext Bold" pitchFamily="2" charset="0"/>
              <a:cs typeface="Arial"/>
            </a:endParaRPr>
          </a:p>
        </p:txBody>
      </p:sp>
    </p:spTree>
    <p:extLst>
      <p:ext uri="{BB962C8B-B14F-4D97-AF65-F5344CB8AC3E}">
        <p14:creationId xmlns:p14="http://schemas.microsoft.com/office/powerpoint/2010/main" val="49107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6">
            <a:extLst>
              <a:ext uri="{FF2B5EF4-FFF2-40B4-BE49-F238E27FC236}">
                <a16:creationId xmlns:a16="http://schemas.microsoft.com/office/drawing/2014/main" id="{642D4040-9F7C-AE4E-F9D1-FED3FA2301B4}"/>
              </a:ext>
            </a:extLst>
          </p:cNvPr>
          <p:cNvSpPr>
            <a:spLocks noGrp="1"/>
          </p:cNvSpPr>
          <p:nvPr>
            <p:ph idx="1"/>
          </p:nvPr>
        </p:nvSpPr>
        <p:spPr>
          <a:xfrm>
            <a:off x="332447" y="1318294"/>
            <a:ext cx="6929795" cy="5657175"/>
          </a:xfrm>
        </p:spPr>
        <p:txBody>
          <a:bodyPr/>
          <a:lstStyle/>
          <a:p>
            <a:pPr marL="0" indent="0">
              <a:buNone/>
            </a:pPr>
            <a:r>
              <a:rPr lang="en-US" sz="1050" b="1">
                <a:latin typeface="BMWTypeNext Light"/>
              </a:rPr>
              <a:t>Objective</a:t>
            </a:r>
            <a:r>
              <a:rPr lang="en-US" sz="1050">
                <a:latin typeface="BMWTypeNext Light"/>
              </a:rPr>
              <a:t>: Determine if adding the sales event offer to the creative in Meta Consideration tactic increases ad engagements and clicks to site. </a:t>
            </a:r>
          </a:p>
          <a:p>
            <a:pPr marL="0" indent="0">
              <a:buNone/>
            </a:pPr>
            <a:r>
              <a:rPr lang="en-US" sz="1050" b="1">
                <a:latin typeface="BMWTypeNext Light"/>
              </a:rPr>
              <a:t>Observations:</a:t>
            </a:r>
            <a:endParaRPr lang="en-US" sz="1050">
              <a:latin typeface="BMWTypeNext Light"/>
            </a:endParaRPr>
          </a:p>
          <a:p>
            <a:pPr marL="179070" indent="-179070">
              <a:buFontTx/>
              <a:buChar char="-"/>
            </a:pPr>
            <a:r>
              <a:rPr lang="en-US" sz="1000" b="1">
                <a:latin typeface="BMWTypeNext Light"/>
              </a:rPr>
              <a:t>Static (i4):</a:t>
            </a:r>
            <a:r>
              <a:rPr lang="en-US" sz="1000">
                <a:latin typeface="BMWTypeNext Light"/>
              </a:rPr>
              <a:t> </a:t>
            </a:r>
            <a:r>
              <a:rPr lang="en-US" sz="1000" b="1">
                <a:latin typeface="BMWTypeNext Light"/>
              </a:rPr>
              <a:t>Non-Offer outperformed Offer. </a:t>
            </a:r>
            <a:r>
              <a:rPr lang="en-US" sz="1000">
                <a:latin typeface="BMWTypeNext Light"/>
              </a:rPr>
              <a:t>However, creative is still ramping up given the low spend volume. Keep running the test and validate the learnings via a structured A/B test.</a:t>
            </a:r>
          </a:p>
          <a:p>
            <a:pPr marL="179070" indent="-179070">
              <a:buFontTx/>
              <a:buChar char="-"/>
            </a:pPr>
            <a:r>
              <a:rPr lang="en-US" sz="1000" b="1">
                <a:latin typeface="BMWTypeNext Light"/>
              </a:rPr>
              <a:t>Carousels (X5):</a:t>
            </a:r>
            <a:r>
              <a:rPr lang="en-US" sz="1000">
                <a:latin typeface="BMWTypeNext Light"/>
              </a:rPr>
              <a:t> </a:t>
            </a:r>
            <a:r>
              <a:rPr lang="en-US" sz="1000" b="1">
                <a:solidFill>
                  <a:srgbClr val="31AC55"/>
                </a:solidFill>
                <a:latin typeface="BMWTypeNext Light"/>
              </a:rPr>
              <a:t>Offer creative outperformed Non-offer with stat sig</a:t>
            </a:r>
            <a:r>
              <a:rPr lang="en-US" sz="1000" b="1">
                <a:latin typeface="BMWTypeNext Light"/>
              </a:rPr>
              <a:t>.</a:t>
            </a:r>
          </a:p>
          <a:p>
            <a:pPr marL="179070" indent="-179070">
              <a:buFontTx/>
              <a:buChar char="-"/>
            </a:pPr>
            <a:r>
              <a:rPr lang="en-US" sz="1000" b="1">
                <a:latin typeface="BMWTypeNext Light"/>
              </a:rPr>
              <a:t>Video (X5): </a:t>
            </a:r>
            <a:r>
              <a:rPr lang="en-US" sz="1000">
                <a:latin typeface="BMWTypeNext Light"/>
              </a:rPr>
              <a:t>no winner identified yet. </a:t>
            </a:r>
            <a:r>
              <a:rPr lang="en-US" sz="1000" b="1">
                <a:latin typeface="BMWTypeNext Light"/>
              </a:rPr>
              <a:t>The SSE offer not being included in the creative likely impacted the performance.</a:t>
            </a:r>
          </a:p>
          <a:p>
            <a:pPr marL="0" indent="0">
              <a:buNone/>
            </a:pPr>
            <a:r>
              <a:rPr lang="en-US" sz="1050" b="1">
                <a:latin typeface="BMWTypeNext Light"/>
              </a:rPr>
              <a:t>Next Steps</a:t>
            </a:r>
            <a:r>
              <a:rPr lang="en-US" sz="1050">
                <a:latin typeface="BMWTypeNext Light"/>
              </a:rPr>
              <a:t>: Keep running the test in static and video. In Carousel, optimizing towards the winning Offer creative.</a:t>
            </a:r>
          </a:p>
          <a:p>
            <a:pPr marL="0" indent="0">
              <a:buNone/>
            </a:pPr>
            <a:endParaRPr lang="en-US" sz="1100">
              <a:latin typeface="BMWTypeNext Light" pitchFamily="2" charset="0"/>
            </a:endParaRPr>
          </a:p>
          <a:p>
            <a:pPr marL="0" indent="0">
              <a:buNone/>
            </a:pPr>
            <a:endParaRPr lang="en-US" sz="1100">
              <a:latin typeface="BMWTypeNext Light" pitchFamily="2" charset="0"/>
            </a:endParaRPr>
          </a:p>
          <a:p>
            <a:pPr marL="179070" indent="-179070">
              <a:buFont typeface="Arial" panose="020B0604020202020204" pitchFamily="34" charset="0"/>
              <a:buChar char="•"/>
            </a:pPr>
            <a:endParaRPr lang="en-US" sz="1200"/>
          </a:p>
        </p:txBody>
      </p:sp>
      <p:sp>
        <p:nvSpPr>
          <p:cNvPr id="4" name="Slide Number Placeholder 3">
            <a:extLst>
              <a:ext uri="{FF2B5EF4-FFF2-40B4-BE49-F238E27FC236}">
                <a16:creationId xmlns:a16="http://schemas.microsoft.com/office/drawing/2014/main" id="{5A5EA84E-93AA-DCD0-D467-EE35C7598FCE}"/>
              </a:ext>
            </a:extLst>
          </p:cNvPr>
          <p:cNvSpPr>
            <a:spLocks noGrp="1"/>
          </p:cNvSpPr>
          <p:nvPr>
            <p:ph type="sldNum" sz="quarter" idx="12"/>
          </p:nvPr>
        </p:nvSpPr>
        <p:spPr/>
        <p:txBody>
          <a:bodyPr/>
          <a:lstStyle/>
          <a:p>
            <a:r>
              <a:rPr lang="de-DE"/>
              <a:t>Page </a:t>
            </a:r>
            <a:fld id="{B40DB7FE-DB37-4DD8-AAB3-38BC687BCDF8}" type="slidenum">
              <a:rPr lang="de-DE" smtClean="0"/>
              <a:pPr/>
              <a:t>11</a:t>
            </a:fld>
            <a:endParaRPr lang="de-DE"/>
          </a:p>
        </p:txBody>
      </p:sp>
      <p:graphicFrame>
        <p:nvGraphicFramePr>
          <p:cNvPr id="17" name="Table 16">
            <a:extLst>
              <a:ext uri="{FF2B5EF4-FFF2-40B4-BE49-F238E27FC236}">
                <a16:creationId xmlns:a16="http://schemas.microsoft.com/office/drawing/2014/main" id="{05EE60E9-EAC7-734C-8184-0F6CA499D4B6}"/>
              </a:ext>
            </a:extLst>
          </p:cNvPr>
          <p:cNvGraphicFramePr>
            <a:graphicFrameLocks noGrp="1"/>
          </p:cNvGraphicFramePr>
          <p:nvPr>
            <p:extLst>
              <p:ext uri="{D42A27DB-BD31-4B8C-83A1-F6EECF244321}">
                <p14:modId xmlns:p14="http://schemas.microsoft.com/office/powerpoint/2010/main" val="972720662"/>
              </p:ext>
            </p:extLst>
          </p:nvPr>
        </p:nvGraphicFramePr>
        <p:xfrm>
          <a:off x="6982151" y="716574"/>
          <a:ext cx="4860000" cy="5979934"/>
        </p:xfrm>
        <a:graphic>
          <a:graphicData uri="http://schemas.openxmlformats.org/drawingml/2006/table">
            <a:tbl>
              <a:tblPr firstRow="1" bandRow="1">
                <a:tableStyleId>{912C8C85-51F0-491E-9774-3900AFEF0FD7}</a:tableStyleId>
              </a:tblPr>
              <a:tblGrid>
                <a:gridCol w="900000">
                  <a:extLst>
                    <a:ext uri="{9D8B030D-6E8A-4147-A177-3AD203B41FA5}">
                      <a16:colId xmlns:a16="http://schemas.microsoft.com/office/drawing/2014/main" val="496305106"/>
                    </a:ext>
                  </a:extLst>
                </a:gridCol>
                <a:gridCol w="1980000">
                  <a:extLst>
                    <a:ext uri="{9D8B030D-6E8A-4147-A177-3AD203B41FA5}">
                      <a16:colId xmlns:a16="http://schemas.microsoft.com/office/drawing/2014/main" val="760435880"/>
                    </a:ext>
                  </a:extLst>
                </a:gridCol>
                <a:gridCol w="1980000">
                  <a:extLst>
                    <a:ext uri="{9D8B030D-6E8A-4147-A177-3AD203B41FA5}">
                      <a16:colId xmlns:a16="http://schemas.microsoft.com/office/drawing/2014/main" val="421320937"/>
                    </a:ext>
                  </a:extLst>
                </a:gridCol>
              </a:tblGrid>
              <a:tr h="230400">
                <a:tc>
                  <a:txBody>
                    <a:bodyPr/>
                    <a:lstStyle/>
                    <a:p>
                      <a:pPr algn="l"/>
                      <a:endParaRPr lang="en-US" sz="900" b="1">
                        <a:solidFill>
                          <a:schemeClr val="tx1"/>
                        </a:solidFill>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900" b="1">
                          <a:solidFill>
                            <a:schemeClr val="tx1"/>
                          </a:solidFill>
                        </a:rPr>
                        <a:t>Variant A: Non-Offer</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rPr>
                        <a:t>Variant B: Offer</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7420619"/>
                  </a:ext>
                </a:extLst>
              </a:tr>
              <a:tr h="1717534">
                <a:tc>
                  <a:txBody>
                    <a:bodyPr/>
                    <a:lstStyle/>
                    <a:p>
                      <a:pPr algn="ctr"/>
                      <a:r>
                        <a:rPr lang="en-US" sz="800" b="0" i="0">
                          <a:latin typeface="BMWTypeNext Regular" pitchFamily="2" charset="0"/>
                        </a:rPr>
                        <a:t>Static</a:t>
                      </a:r>
                    </a:p>
                    <a:p>
                      <a:pPr algn="ctr"/>
                      <a:r>
                        <a:rPr lang="en-US" sz="800" b="0" i="0">
                          <a:highlight>
                            <a:srgbClr val="FFFF00"/>
                          </a:highlight>
                          <a:latin typeface="BMWTypeNext Regular" pitchFamily="2" charset="0"/>
                        </a:rPr>
                        <a:t>Observational</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94103515"/>
                  </a:ext>
                </a:extLst>
              </a:tr>
              <a:tr h="1764000">
                <a:tc>
                  <a:txBody>
                    <a:bodyPr/>
                    <a:lstStyle/>
                    <a:p>
                      <a:pPr algn="ctr"/>
                      <a:r>
                        <a:rPr lang="en-US" sz="800" b="0" i="0">
                          <a:latin typeface="BMWTypeNext Regular" pitchFamily="2" charset="0"/>
                        </a:rPr>
                        <a:t>Carousel</a:t>
                      </a:r>
                    </a:p>
                    <a:p>
                      <a:pPr algn="ctr"/>
                      <a:r>
                        <a:rPr lang="en-US" sz="800" b="0" i="0">
                          <a:highlight>
                            <a:srgbClr val="00FFFF"/>
                          </a:highlight>
                          <a:latin typeface="BMWTypeNext Regular" pitchFamily="2" charset="0"/>
                        </a:rPr>
                        <a:t>A/B Test</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850971383"/>
                  </a:ext>
                </a:extLst>
              </a:tr>
              <a:tr h="2268000">
                <a:tc>
                  <a:txBody>
                    <a:bodyPr/>
                    <a:lstStyle/>
                    <a:p>
                      <a:pPr algn="ctr"/>
                      <a:r>
                        <a:rPr lang="en-US" sz="800" b="0" i="0">
                          <a:latin typeface="BMWTypeNext Regular" pitchFamily="2" charset="0"/>
                        </a:rPr>
                        <a:t>Video</a:t>
                      </a:r>
                    </a:p>
                    <a:p>
                      <a:pPr algn="ctr"/>
                      <a:r>
                        <a:rPr lang="en-US" sz="800" b="0" i="0">
                          <a:highlight>
                            <a:srgbClr val="00FFFF"/>
                          </a:highlight>
                          <a:latin typeface="BMWTypeNext Regular" pitchFamily="2" charset="0"/>
                        </a:rPr>
                        <a:t>A/B Test</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113588927"/>
                  </a:ext>
                </a:extLst>
              </a:tr>
            </a:tbl>
          </a:graphicData>
        </a:graphic>
      </p:graphicFrame>
      <p:grpSp>
        <p:nvGrpSpPr>
          <p:cNvPr id="23" name="Group 22">
            <a:extLst>
              <a:ext uri="{FF2B5EF4-FFF2-40B4-BE49-F238E27FC236}">
                <a16:creationId xmlns:a16="http://schemas.microsoft.com/office/drawing/2014/main" id="{616E51B4-5FDC-3C7C-299E-FDC8DC80861C}"/>
              </a:ext>
            </a:extLst>
          </p:cNvPr>
          <p:cNvGrpSpPr/>
          <p:nvPr/>
        </p:nvGrpSpPr>
        <p:grpSpPr>
          <a:xfrm>
            <a:off x="3155793" y="3894993"/>
            <a:ext cx="1359365" cy="215444"/>
            <a:chOff x="3272118" y="3518328"/>
            <a:chExt cx="1604443" cy="215444"/>
          </a:xfrm>
        </p:grpSpPr>
        <p:cxnSp>
          <p:nvCxnSpPr>
            <p:cNvPr id="19" name="Straight Arrow Connector 18">
              <a:extLst>
                <a:ext uri="{FF2B5EF4-FFF2-40B4-BE49-F238E27FC236}">
                  <a16:creationId xmlns:a16="http://schemas.microsoft.com/office/drawing/2014/main" id="{625ADC85-5465-91D1-7DEA-18587C50D8A1}"/>
                </a:ext>
              </a:extLst>
            </p:cNvPr>
            <p:cNvCxnSpPr>
              <a:cxnSpLocks/>
            </p:cNvCxnSpPr>
            <p:nvPr/>
          </p:nvCxnSpPr>
          <p:spPr>
            <a:xfrm>
              <a:off x="3272118" y="3626050"/>
              <a:ext cx="1604443" cy="0"/>
            </a:xfrm>
            <a:prstGeom prst="straightConnector1">
              <a:avLst/>
            </a:prstGeom>
            <a:ln w="190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73644B-8984-3F03-8517-A8AF178AEBCA}"/>
                </a:ext>
              </a:extLst>
            </p:cNvPr>
            <p:cNvSpPr txBox="1"/>
            <p:nvPr/>
          </p:nvSpPr>
          <p:spPr>
            <a:xfrm>
              <a:off x="3563133" y="3518328"/>
              <a:ext cx="1013897" cy="215444"/>
            </a:xfrm>
            <a:prstGeom prst="rect">
              <a:avLst/>
            </a:prstGeom>
            <a:solidFill>
              <a:schemeClr val="bg1"/>
            </a:solidFill>
          </p:spPr>
          <p:txBody>
            <a:bodyPr wrap="square" rtlCol="0">
              <a:spAutoFit/>
            </a:bodyPr>
            <a:lstStyle/>
            <a:p>
              <a:pPr algn="ctr"/>
              <a:r>
                <a:rPr lang="en-US" sz="800" b="1"/>
                <a:t>Primary  KPIs</a:t>
              </a:r>
            </a:p>
          </p:txBody>
        </p:sp>
      </p:grpSp>
      <p:pic>
        <p:nvPicPr>
          <p:cNvPr id="2" name="Picture 1" descr="A car driving on a road&#10;&#10;Description automatically generated">
            <a:extLst>
              <a:ext uri="{FF2B5EF4-FFF2-40B4-BE49-F238E27FC236}">
                <a16:creationId xmlns:a16="http://schemas.microsoft.com/office/drawing/2014/main" id="{FCB68113-F044-B3EF-727B-6DD5E6E6B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464" y="1000865"/>
            <a:ext cx="1570728" cy="1570728"/>
          </a:xfrm>
          <a:prstGeom prst="rect">
            <a:avLst/>
          </a:prstGeom>
        </p:spPr>
      </p:pic>
      <p:pic>
        <p:nvPicPr>
          <p:cNvPr id="3" name="Picture 2" descr="A screenshot of a car&#10;&#10;Description automatically generated">
            <a:extLst>
              <a:ext uri="{FF2B5EF4-FFF2-40B4-BE49-F238E27FC236}">
                <a16:creationId xmlns:a16="http://schemas.microsoft.com/office/drawing/2014/main" id="{FC865411-99FA-1FD6-9F9E-BEA1DFCDC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2891" y="2740056"/>
            <a:ext cx="1635874" cy="1570728"/>
          </a:xfrm>
          <a:prstGeom prst="rect">
            <a:avLst/>
          </a:prstGeom>
        </p:spPr>
      </p:pic>
      <p:pic>
        <p:nvPicPr>
          <p:cNvPr id="5" name="Picture 4" descr="A car driving on a road&#10;&#10;Description automatically generated">
            <a:extLst>
              <a:ext uri="{FF2B5EF4-FFF2-40B4-BE49-F238E27FC236}">
                <a16:creationId xmlns:a16="http://schemas.microsoft.com/office/drawing/2014/main" id="{AB974B19-3053-3BF3-A08B-64F02271A638}"/>
              </a:ext>
            </a:extLst>
          </p:cNvPr>
          <p:cNvPicPr>
            <a:picLocks noChangeAspect="1"/>
          </p:cNvPicPr>
          <p:nvPr/>
        </p:nvPicPr>
        <p:blipFill rotWithShape="1">
          <a:blip r:embed="rId5">
            <a:extLst>
              <a:ext uri="{28A0092B-C50C-407E-A947-70E740481C1C}">
                <a14:useLocalDpi xmlns:a14="http://schemas.microsoft.com/office/drawing/2010/main" val="0"/>
              </a:ext>
            </a:extLst>
          </a:blip>
          <a:srcRect b="15670"/>
          <a:stretch/>
        </p:blipFill>
        <p:spPr>
          <a:xfrm>
            <a:off x="8095464" y="4499768"/>
            <a:ext cx="1570728" cy="2165327"/>
          </a:xfrm>
          <a:prstGeom prst="rect">
            <a:avLst/>
          </a:prstGeom>
        </p:spPr>
      </p:pic>
      <p:grpSp>
        <p:nvGrpSpPr>
          <p:cNvPr id="13" name="Group 12">
            <a:extLst>
              <a:ext uri="{FF2B5EF4-FFF2-40B4-BE49-F238E27FC236}">
                <a16:creationId xmlns:a16="http://schemas.microsoft.com/office/drawing/2014/main" id="{D701C96B-A04D-0408-3EE6-407AC2FF3A86}"/>
              </a:ext>
            </a:extLst>
          </p:cNvPr>
          <p:cNvGrpSpPr/>
          <p:nvPr/>
        </p:nvGrpSpPr>
        <p:grpSpPr>
          <a:xfrm>
            <a:off x="10054732" y="2752049"/>
            <a:ext cx="1635874" cy="1570728"/>
            <a:chOff x="9600800" y="4145006"/>
            <a:chExt cx="2018502" cy="2054386"/>
          </a:xfrm>
        </p:grpSpPr>
        <p:pic>
          <p:nvPicPr>
            <p:cNvPr id="14" name="Picture 13" descr="A screenshot of a car sales advertisement&#10;&#10;Description automatically generated">
              <a:extLst>
                <a:ext uri="{FF2B5EF4-FFF2-40B4-BE49-F238E27FC236}">
                  <a16:creationId xmlns:a16="http://schemas.microsoft.com/office/drawing/2014/main" id="{04E8BA1B-337A-3851-A122-5F4272EE9C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0800" y="4145006"/>
              <a:ext cx="2018502" cy="2054386"/>
            </a:xfrm>
            <a:prstGeom prst="rect">
              <a:avLst/>
            </a:prstGeom>
          </p:spPr>
        </p:pic>
        <p:sp>
          <p:nvSpPr>
            <p:cNvPr id="15" name="Rectangle 14">
              <a:extLst>
                <a:ext uri="{FF2B5EF4-FFF2-40B4-BE49-F238E27FC236}">
                  <a16:creationId xmlns:a16="http://schemas.microsoft.com/office/drawing/2014/main" id="{6221C05D-873D-9A0F-08E5-FD69831D57D9}"/>
                </a:ext>
              </a:extLst>
            </p:cNvPr>
            <p:cNvSpPr/>
            <p:nvPr/>
          </p:nvSpPr>
          <p:spPr>
            <a:xfrm>
              <a:off x="9687465" y="4218318"/>
              <a:ext cx="1302589" cy="413711"/>
            </a:xfrm>
            <a:prstGeom prst="rect">
              <a:avLst/>
            </a:prstGeom>
            <a:noFill/>
            <a:ln w="28575">
              <a:solidFill>
                <a:srgbClr val="F05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BBA8323-AE00-1401-1487-ECDED8F458ED}"/>
              </a:ext>
            </a:extLst>
          </p:cNvPr>
          <p:cNvGrpSpPr/>
          <p:nvPr/>
        </p:nvGrpSpPr>
        <p:grpSpPr>
          <a:xfrm>
            <a:off x="10087306" y="4490917"/>
            <a:ext cx="1579877" cy="2159001"/>
            <a:chOff x="9917876" y="4542002"/>
            <a:chExt cx="1579877" cy="2159001"/>
          </a:xfrm>
        </p:grpSpPr>
        <p:pic>
          <p:nvPicPr>
            <p:cNvPr id="18" name="Picture 17" descr="A screenshot of a car on a road&#10;&#10;Description automatically generated">
              <a:extLst>
                <a:ext uri="{FF2B5EF4-FFF2-40B4-BE49-F238E27FC236}">
                  <a16:creationId xmlns:a16="http://schemas.microsoft.com/office/drawing/2014/main" id="{4C0A4C51-7E60-77A2-EA6D-C354BF4F43F9}"/>
                </a:ext>
              </a:extLst>
            </p:cNvPr>
            <p:cNvPicPr>
              <a:picLocks noChangeAspect="1"/>
            </p:cNvPicPr>
            <p:nvPr/>
          </p:nvPicPr>
          <p:blipFill rotWithShape="1">
            <a:blip r:embed="rId7">
              <a:extLst>
                <a:ext uri="{28A0092B-C50C-407E-A947-70E740481C1C}">
                  <a14:useLocalDpi xmlns:a14="http://schemas.microsoft.com/office/drawing/2010/main" val="0"/>
                </a:ext>
              </a:extLst>
            </a:blip>
            <a:srcRect b="16719"/>
            <a:stretch/>
          </p:blipFill>
          <p:spPr>
            <a:xfrm>
              <a:off x="9917876" y="4542002"/>
              <a:ext cx="1579877" cy="2159001"/>
            </a:xfrm>
            <a:prstGeom prst="rect">
              <a:avLst/>
            </a:prstGeom>
          </p:spPr>
        </p:pic>
        <p:sp>
          <p:nvSpPr>
            <p:cNvPr id="20" name="Rectangle 19">
              <a:extLst>
                <a:ext uri="{FF2B5EF4-FFF2-40B4-BE49-F238E27FC236}">
                  <a16:creationId xmlns:a16="http://schemas.microsoft.com/office/drawing/2014/main" id="{4AD0F603-FF5F-FD72-F7BA-DC6FDC21D94E}"/>
                </a:ext>
              </a:extLst>
            </p:cNvPr>
            <p:cNvSpPr/>
            <p:nvPr/>
          </p:nvSpPr>
          <p:spPr>
            <a:xfrm>
              <a:off x="9917876" y="4839496"/>
              <a:ext cx="1566542" cy="291509"/>
            </a:xfrm>
            <a:prstGeom prst="rect">
              <a:avLst/>
            </a:prstGeom>
            <a:noFill/>
            <a:ln w="28575">
              <a:solidFill>
                <a:srgbClr val="F05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4B38E8B-D26E-200A-74B3-0FE9C5BA7B6E}"/>
              </a:ext>
            </a:extLst>
          </p:cNvPr>
          <p:cNvGrpSpPr/>
          <p:nvPr/>
        </p:nvGrpSpPr>
        <p:grpSpPr>
          <a:xfrm>
            <a:off x="10087306" y="1024852"/>
            <a:ext cx="1570727" cy="1570727"/>
            <a:chOff x="9881118" y="1087606"/>
            <a:chExt cx="1570727" cy="1570727"/>
          </a:xfrm>
        </p:grpSpPr>
        <p:pic>
          <p:nvPicPr>
            <p:cNvPr id="12" name="Picture 11" descr="A silver car on a road&#10;&#10;Description automatically generated">
              <a:extLst>
                <a:ext uri="{FF2B5EF4-FFF2-40B4-BE49-F238E27FC236}">
                  <a16:creationId xmlns:a16="http://schemas.microsoft.com/office/drawing/2014/main" id="{CECE25ED-CBB3-DDDF-6053-18BBF83D7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1118" y="1087606"/>
              <a:ext cx="1570727" cy="1570727"/>
            </a:xfrm>
            <a:prstGeom prst="rect">
              <a:avLst/>
            </a:prstGeom>
          </p:spPr>
        </p:pic>
        <p:sp>
          <p:nvSpPr>
            <p:cNvPr id="24" name="Rectangle 23">
              <a:extLst>
                <a:ext uri="{FF2B5EF4-FFF2-40B4-BE49-F238E27FC236}">
                  <a16:creationId xmlns:a16="http://schemas.microsoft.com/office/drawing/2014/main" id="{F7D173B8-EF12-1C90-84AC-EB07C90B8AE6}"/>
                </a:ext>
              </a:extLst>
            </p:cNvPr>
            <p:cNvSpPr/>
            <p:nvPr/>
          </p:nvSpPr>
          <p:spPr>
            <a:xfrm>
              <a:off x="9931211" y="1119730"/>
              <a:ext cx="1409142" cy="429533"/>
            </a:xfrm>
            <a:prstGeom prst="rect">
              <a:avLst/>
            </a:prstGeom>
            <a:noFill/>
            <a:ln w="28575">
              <a:solidFill>
                <a:srgbClr val="F05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6" name="Table 25">
            <a:extLst>
              <a:ext uri="{FF2B5EF4-FFF2-40B4-BE49-F238E27FC236}">
                <a16:creationId xmlns:a16="http://schemas.microsoft.com/office/drawing/2014/main" id="{A64CC2F7-DBC6-E15C-5A72-8A392CE670E2}"/>
              </a:ext>
            </a:extLst>
          </p:cNvPr>
          <p:cNvGraphicFramePr>
            <a:graphicFrameLocks noGrp="1"/>
          </p:cNvGraphicFramePr>
          <p:nvPr>
            <p:extLst>
              <p:ext uri="{D42A27DB-BD31-4B8C-83A1-F6EECF244321}">
                <p14:modId xmlns:p14="http://schemas.microsoft.com/office/powerpoint/2010/main" val="2189163494"/>
              </p:ext>
            </p:extLst>
          </p:nvPr>
        </p:nvGraphicFramePr>
        <p:xfrm>
          <a:off x="405831" y="5239295"/>
          <a:ext cx="6237940" cy="987255"/>
        </p:xfrm>
        <a:graphic>
          <a:graphicData uri="http://schemas.openxmlformats.org/drawingml/2006/table">
            <a:tbl>
              <a:tblPr firstRow="1" bandRow="1">
                <a:tableStyleId>{69012ECD-51FC-41F1-AA8D-1B2483CD663E}</a:tableStyleId>
              </a:tblPr>
              <a:tblGrid>
                <a:gridCol w="623794">
                  <a:extLst>
                    <a:ext uri="{9D8B030D-6E8A-4147-A177-3AD203B41FA5}">
                      <a16:colId xmlns:a16="http://schemas.microsoft.com/office/drawing/2014/main" val="3808312361"/>
                    </a:ext>
                  </a:extLst>
                </a:gridCol>
                <a:gridCol w="623794">
                  <a:extLst>
                    <a:ext uri="{9D8B030D-6E8A-4147-A177-3AD203B41FA5}">
                      <a16:colId xmlns:a16="http://schemas.microsoft.com/office/drawing/2014/main" val="2613792505"/>
                    </a:ext>
                  </a:extLst>
                </a:gridCol>
                <a:gridCol w="623794">
                  <a:extLst>
                    <a:ext uri="{9D8B030D-6E8A-4147-A177-3AD203B41FA5}">
                      <a16:colId xmlns:a16="http://schemas.microsoft.com/office/drawing/2014/main" val="2082573428"/>
                    </a:ext>
                  </a:extLst>
                </a:gridCol>
                <a:gridCol w="623794">
                  <a:extLst>
                    <a:ext uri="{9D8B030D-6E8A-4147-A177-3AD203B41FA5}">
                      <a16:colId xmlns:a16="http://schemas.microsoft.com/office/drawing/2014/main" val="2876040017"/>
                    </a:ext>
                  </a:extLst>
                </a:gridCol>
                <a:gridCol w="623794">
                  <a:extLst>
                    <a:ext uri="{9D8B030D-6E8A-4147-A177-3AD203B41FA5}">
                      <a16:colId xmlns:a16="http://schemas.microsoft.com/office/drawing/2014/main" val="1348593081"/>
                    </a:ext>
                  </a:extLst>
                </a:gridCol>
                <a:gridCol w="623794">
                  <a:extLst>
                    <a:ext uri="{9D8B030D-6E8A-4147-A177-3AD203B41FA5}">
                      <a16:colId xmlns:a16="http://schemas.microsoft.com/office/drawing/2014/main" val="822840294"/>
                    </a:ext>
                  </a:extLst>
                </a:gridCol>
                <a:gridCol w="623794">
                  <a:extLst>
                    <a:ext uri="{9D8B030D-6E8A-4147-A177-3AD203B41FA5}">
                      <a16:colId xmlns:a16="http://schemas.microsoft.com/office/drawing/2014/main" val="1456111316"/>
                    </a:ext>
                  </a:extLst>
                </a:gridCol>
                <a:gridCol w="623794">
                  <a:extLst>
                    <a:ext uri="{9D8B030D-6E8A-4147-A177-3AD203B41FA5}">
                      <a16:colId xmlns:a16="http://schemas.microsoft.com/office/drawing/2014/main" val="3270942187"/>
                    </a:ext>
                  </a:extLst>
                </a:gridCol>
                <a:gridCol w="623794">
                  <a:extLst>
                    <a:ext uri="{9D8B030D-6E8A-4147-A177-3AD203B41FA5}">
                      <a16:colId xmlns:a16="http://schemas.microsoft.com/office/drawing/2014/main" val="814730862"/>
                    </a:ext>
                  </a:extLst>
                </a:gridCol>
                <a:gridCol w="623794">
                  <a:extLst>
                    <a:ext uri="{9D8B030D-6E8A-4147-A177-3AD203B41FA5}">
                      <a16:colId xmlns:a16="http://schemas.microsoft.com/office/drawing/2014/main" val="3060378422"/>
                    </a:ext>
                  </a:extLst>
                </a:gridCol>
              </a:tblGrid>
              <a:tr h="362452">
                <a:tc>
                  <a:txBody>
                    <a:bodyPr/>
                    <a:lstStyle/>
                    <a:p>
                      <a:r>
                        <a:rPr lang="en-US" sz="800"/>
                        <a:t>Carousel</a:t>
                      </a:r>
                    </a:p>
                    <a:p>
                      <a:pPr lvl="0">
                        <a:buNone/>
                      </a:pPr>
                      <a:r>
                        <a:rPr lang="en-US" sz="800"/>
                        <a:t>(X5)</a:t>
                      </a:r>
                    </a:p>
                  </a:txBody>
                  <a:tcPr anchor="ctr"/>
                </a:tc>
                <a:tc>
                  <a:txBody>
                    <a:bodyPr/>
                    <a:lstStyle/>
                    <a:p>
                      <a:pPr algn="ctr"/>
                      <a:r>
                        <a:rPr lang="en-US" sz="800"/>
                        <a:t>Spend</a:t>
                      </a:r>
                    </a:p>
                  </a:txBody>
                  <a:tcPr anchor="ctr"/>
                </a:tc>
                <a:tc>
                  <a:txBody>
                    <a:bodyPr/>
                    <a:lstStyle/>
                    <a:p>
                      <a:pPr algn="ctr"/>
                      <a:r>
                        <a:rPr lang="en-US" sz="800"/>
                        <a:t>CTR</a:t>
                      </a:r>
                    </a:p>
                  </a:txBody>
                  <a:tcPr anchor="ctr"/>
                </a:tc>
                <a:tc>
                  <a:txBody>
                    <a:bodyPr/>
                    <a:lstStyle/>
                    <a:p>
                      <a:pPr algn="ctr"/>
                      <a:r>
                        <a:rPr lang="en-US" sz="800"/>
                        <a:t>CPC</a:t>
                      </a:r>
                    </a:p>
                  </a:txBody>
                  <a:tcPr anchor="ctr"/>
                </a:tc>
                <a:tc>
                  <a:txBody>
                    <a:bodyPr/>
                    <a:lstStyle/>
                    <a:p>
                      <a:pPr algn="ctr"/>
                      <a:r>
                        <a:rPr lang="en-US" sz="800"/>
                        <a:t>IWV</a:t>
                      </a:r>
                    </a:p>
                  </a:txBody>
                  <a:tcPr anchor="ctr"/>
                </a:tc>
                <a:tc>
                  <a:txBody>
                    <a:bodyPr/>
                    <a:lstStyle/>
                    <a:p>
                      <a:pPr algn="ctr"/>
                      <a:r>
                        <a:rPr lang="en-US" sz="800"/>
                        <a:t>IWV Rate</a:t>
                      </a:r>
                    </a:p>
                  </a:txBody>
                  <a:tcPr anchor="ctr"/>
                </a:tc>
                <a:tc>
                  <a:txBody>
                    <a:bodyPr/>
                    <a:lstStyle/>
                    <a:p>
                      <a:pPr algn="ctr"/>
                      <a:r>
                        <a:rPr lang="en-US" sz="800"/>
                        <a:t>CP IWV</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KBAs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ACR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CPA</a:t>
                      </a:r>
                    </a:p>
                  </a:txBody>
                  <a:tcPr anchor="ctr"/>
                </a:tc>
                <a:extLst>
                  <a:ext uri="{0D108BD9-81ED-4DB2-BD59-A6C34878D82A}">
                    <a16:rowId xmlns:a16="http://schemas.microsoft.com/office/drawing/2014/main" val="1419015763"/>
                  </a:ext>
                </a:extLst>
              </a:tr>
              <a:tr h="362452">
                <a:tc>
                  <a:txBody>
                    <a:bodyPr/>
                    <a:lstStyle/>
                    <a:p>
                      <a:pPr algn="ctr"/>
                      <a:r>
                        <a:rPr lang="en-US" sz="800"/>
                        <a:t>Non-Offer</a:t>
                      </a:r>
                    </a:p>
                  </a:txBody>
                  <a:tcPr anchor="ctr"/>
                </a:tc>
                <a:tc>
                  <a:txBody>
                    <a:bodyPr/>
                    <a:lstStyle/>
                    <a:p>
                      <a:pPr algn="ctr"/>
                      <a:r>
                        <a:rPr lang="en-US" sz="800"/>
                        <a:t>$4,520</a:t>
                      </a:r>
                    </a:p>
                  </a:txBody>
                  <a:tcPr anchor="ctr"/>
                </a:tc>
                <a:tc>
                  <a:txBody>
                    <a:bodyPr/>
                    <a:lstStyle/>
                    <a:p>
                      <a:pPr algn="ctr"/>
                      <a:r>
                        <a:rPr lang="en-US" sz="800">
                          <a:solidFill>
                            <a:schemeClr val="tx1"/>
                          </a:solidFill>
                        </a:rPr>
                        <a:t>0.39%</a:t>
                      </a:r>
                    </a:p>
                  </a:txBody>
                  <a:tcPr anchor="ctr"/>
                </a:tc>
                <a:tc>
                  <a:txBody>
                    <a:bodyPr/>
                    <a:lstStyle/>
                    <a:p>
                      <a:pPr algn="ctr"/>
                      <a:r>
                        <a:rPr lang="en-US" sz="800">
                          <a:solidFill>
                            <a:schemeClr val="tx1"/>
                          </a:solidFill>
                        </a:rPr>
                        <a:t>$1.4</a:t>
                      </a:r>
                    </a:p>
                  </a:txBody>
                  <a:tcPr anchor="ctr"/>
                </a:tc>
                <a:tc>
                  <a:txBody>
                    <a:bodyPr/>
                    <a:lstStyle/>
                    <a:p>
                      <a:pPr algn="ctr"/>
                      <a:r>
                        <a:rPr lang="en-US" sz="800"/>
                        <a:t>1,538</a:t>
                      </a:r>
                    </a:p>
                  </a:txBody>
                  <a:tcPr anchor="ctr">
                    <a:solidFill>
                      <a:schemeClr val="accent5">
                        <a:lumMod val="20000"/>
                        <a:lumOff val="80000"/>
                      </a:schemeClr>
                    </a:solidFill>
                  </a:tcPr>
                </a:tc>
                <a:tc>
                  <a:txBody>
                    <a:bodyPr/>
                    <a:lstStyle/>
                    <a:p>
                      <a:pPr algn="ctr"/>
                      <a:r>
                        <a:rPr lang="en-US" sz="800"/>
                        <a:t>0.19%</a:t>
                      </a:r>
                    </a:p>
                  </a:txBody>
                  <a:tcPr anchor="ctr">
                    <a:solidFill>
                      <a:schemeClr val="accent5">
                        <a:lumMod val="20000"/>
                        <a:lumOff val="80000"/>
                      </a:schemeClr>
                    </a:solidFill>
                  </a:tcPr>
                </a:tc>
                <a:tc>
                  <a:txBody>
                    <a:bodyPr/>
                    <a:lstStyle/>
                    <a:p>
                      <a:pPr algn="ctr"/>
                      <a:r>
                        <a:rPr lang="en-US" sz="800"/>
                        <a:t>$2.9</a:t>
                      </a:r>
                    </a:p>
                  </a:txBody>
                  <a:tcPr anchor="ctr">
                    <a:solidFill>
                      <a:schemeClr val="accent5">
                        <a:lumMod val="20000"/>
                        <a:lumOff val="80000"/>
                      </a:schemeClr>
                    </a:solidFill>
                  </a:tcPr>
                </a:tc>
                <a:tc>
                  <a:txBody>
                    <a:bodyPr/>
                    <a:lstStyle/>
                    <a:p>
                      <a:pPr algn="ctr"/>
                      <a:r>
                        <a:rPr lang="en-US" sz="800"/>
                        <a:t>253</a:t>
                      </a:r>
                    </a:p>
                  </a:txBody>
                  <a:tcPr anchor="ctr"/>
                </a:tc>
                <a:tc>
                  <a:txBody>
                    <a:bodyPr/>
                    <a:lstStyle/>
                    <a:p>
                      <a:pPr algn="ctr"/>
                      <a:r>
                        <a:rPr lang="en-US" sz="800"/>
                        <a:t>0.03%</a:t>
                      </a:r>
                    </a:p>
                  </a:txBody>
                  <a:tcPr anchor="ctr"/>
                </a:tc>
                <a:tc>
                  <a:txBody>
                    <a:bodyPr/>
                    <a:lstStyle/>
                    <a:p>
                      <a:pPr algn="ctr"/>
                      <a:r>
                        <a:rPr lang="en-US" sz="800"/>
                        <a:t>$17.9</a:t>
                      </a:r>
                    </a:p>
                  </a:txBody>
                  <a:tcPr anchor="ctr"/>
                </a:tc>
                <a:extLst>
                  <a:ext uri="{0D108BD9-81ED-4DB2-BD59-A6C34878D82A}">
                    <a16:rowId xmlns:a16="http://schemas.microsoft.com/office/drawing/2014/main" val="3849564167"/>
                  </a:ext>
                </a:extLst>
              </a:tr>
              <a:tr h="262351">
                <a:tc>
                  <a:txBody>
                    <a:bodyPr/>
                    <a:lstStyle/>
                    <a:p>
                      <a:pPr algn="ctr"/>
                      <a:r>
                        <a:rPr lang="en-US" sz="800"/>
                        <a:t>Offer</a:t>
                      </a:r>
                    </a:p>
                  </a:txBody>
                  <a:tcPr anchor="ctr"/>
                </a:tc>
                <a:tc>
                  <a:txBody>
                    <a:bodyPr/>
                    <a:lstStyle/>
                    <a:p>
                      <a:pPr algn="ctr"/>
                      <a:r>
                        <a:rPr lang="en-US" sz="800"/>
                        <a:t>$4,805</a:t>
                      </a:r>
                    </a:p>
                  </a:txBody>
                  <a:tcPr anchor="ctr"/>
                </a:tc>
                <a:tc>
                  <a:txBody>
                    <a:bodyPr/>
                    <a:lstStyle/>
                    <a:p>
                      <a:pPr algn="ctr"/>
                      <a:r>
                        <a:rPr lang="en-US" sz="800">
                          <a:solidFill>
                            <a:schemeClr val="tx1"/>
                          </a:solidFill>
                        </a:rPr>
                        <a:t>0.45%</a:t>
                      </a:r>
                    </a:p>
                  </a:txBody>
                  <a:tcPr anchor="ctr"/>
                </a:tc>
                <a:tc>
                  <a:txBody>
                    <a:bodyPr/>
                    <a:lstStyle/>
                    <a:p>
                      <a:pPr algn="ctr"/>
                      <a:r>
                        <a:rPr lang="en-US" sz="800">
                          <a:solidFill>
                            <a:schemeClr val="tx1"/>
                          </a:solidFill>
                        </a:rPr>
                        <a:t>$1.4</a:t>
                      </a:r>
                    </a:p>
                  </a:txBody>
                  <a:tcPr anchor="ctr"/>
                </a:tc>
                <a:tc>
                  <a:txBody>
                    <a:bodyPr/>
                    <a:lstStyle/>
                    <a:p>
                      <a:pPr algn="ctr"/>
                      <a:r>
                        <a:rPr lang="en-US" sz="800">
                          <a:solidFill>
                            <a:srgbClr val="00B050"/>
                          </a:solidFill>
                        </a:rPr>
                        <a:t>1,911</a:t>
                      </a:r>
                    </a:p>
                  </a:txBody>
                  <a:tcPr anchor="ctr">
                    <a:solidFill>
                      <a:schemeClr val="accent5">
                        <a:lumMod val="20000"/>
                        <a:lumOff val="80000"/>
                      </a:schemeClr>
                    </a:solidFill>
                  </a:tcPr>
                </a:tc>
                <a:tc>
                  <a:txBody>
                    <a:bodyPr/>
                    <a:lstStyle/>
                    <a:p>
                      <a:pPr algn="ctr"/>
                      <a:r>
                        <a:rPr lang="en-US" sz="800">
                          <a:solidFill>
                            <a:srgbClr val="00B050"/>
                          </a:solidFill>
                        </a:rPr>
                        <a:t>0.25%</a:t>
                      </a:r>
                    </a:p>
                  </a:txBody>
                  <a:tcPr anchor="ctr">
                    <a:solidFill>
                      <a:schemeClr val="accent5">
                        <a:lumMod val="20000"/>
                        <a:lumOff val="80000"/>
                      </a:schemeClr>
                    </a:solidFill>
                  </a:tcPr>
                </a:tc>
                <a:tc>
                  <a:txBody>
                    <a:bodyPr/>
                    <a:lstStyle/>
                    <a:p>
                      <a:pPr algn="ctr"/>
                      <a:r>
                        <a:rPr lang="en-US" sz="800">
                          <a:solidFill>
                            <a:srgbClr val="00B050"/>
                          </a:solidFill>
                        </a:rPr>
                        <a:t>$2.5</a:t>
                      </a:r>
                    </a:p>
                  </a:txBody>
                  <a:tcPr anchor="ctr">
                    <a:solidFill>
                      <a:schemeClr val="accent5">
                        <a:lumMod val="20000"/>
                        <a:lumOff val="80000"/>
                      </a:schemeClr>
                    </a:solidFill>
                  </a:tcPr>
                </a:tc>
                <a:tc>
                  <a:txBody>
                    <a:bodyPr/>
                    <a:lstStyle/>
                    <a:p>
                      <a:pPr algn="ctr"/>
                      <a:r>
                        <a:rPr lang="en-US" sz="800">
                          <a:solidFill>
                            <a:schemeClr val="tx1"/>
                          </a:solidFill>
                        </a:rPr>
                        <a:t>331</a:t>
                      </a:r>
                    </a:p>
                  </a:txBody>
                  <a:tcPr anchor="ctr"/>
                </a:tc>
                <a:tc>
                  <a:txBody>
                    <a:bodyPr/>
                    <a:lstStyle/>
                    <a:p>
                      <a:pPr algn="ctr"/>
                      <a:r>
                        <a:rPr lang="en-US" sz="800">
                          <a:solidFill>
                            <a:schemeClr val="tx1"/>
                          </a:solidFill>
                        </a:rPr>
                        <a:t>0.04%</a:t>
                      </a:r>
                    </a:p>
                  </a:txBody>
                  <a:tcPr anchor="ctr"/>
                </a:tc>
                <a:tc>
                  <a:txBody>
                    <a:bodyPr/>
                    <a:lstStyle/>
                    <a:p>
                      <a:pPr algn="ctr"/>
                      <a:r>
                        <a:rPr lang="en-US" sz="800">
                          <a:solidFill>
                            <a:schemeClr val="tx1"/>
                          </a:solidFill>
                        </a:rPr>
                        <a:t>$14.5</a:t>
                      </a:r>
                    </a:p>
                  </a:txBody>
                  <a:tcPr anchor="ctr"/>
                </a:tc>
                <a:extLst>
                  <a:ext uri="{0D108BD9-81ED-4DB2-BD59-A6C34878D82A}">
                    <a16:rowId xmlns:a16="http://schemas.microsoft.com/office/drawing/2014/main" val="1008015301"/>
                  </a:ext>
                </a:extLst>
              </a:tr>
            </a:tbl>
          </a:graphicData>
        </a:graphic>
      </p:graphicFrame>
      <p:graphicFrame>
        <p:nvGraphicFramePr>
          <p:cNvPr id="27" name="Table 26">
            <a:extLst>
              <a:ext uri="{FF2B5EF4-FFF2-40B4-BE49-F238E27FC236}">
                <a16:creationId xmlns:a16="http://schemas.microsoft.com/office/drawing/2014/main" id="{8A2235A0-E09B-A587-72C3-68357CFB0F38}"/>
              </a:ext>
            </a:extLst>
          </p:cNvPr>
          <p:cNvGraphicFramePr>
            <a:graphicFrameLocks noGrp="1"/>
          </p:cNvGraphicFramePr>
          <p:nvPr>
            <p:extLst>
              <p:ext uri="{D42A27DB-BD31-4B8C-83A1-F6EECF244321}">
                <p14:modId xmlns:p14="http://schemas.microsoft.com/office/powerpoint/2010/main" val="4010109899"/>
              </p:ext>
            </p:extLst>
          </p:nvPr>
        </p:nvGraphicFramePr>
        <p:xfrm>
          <a:off x="405831" y="4110437"/>
          <a:ext cx="6237940" cy="987255"/>
        </p:xfrm>
        <a:graphic>
          <a:graphicData uri="http://schemas.openxmlformats.org/drawingml/2006/table">
            <a:tbl>
              <a:tblPr firstRow="1" bandRow="1">
                <a:tableStyleId>{69012ECD-51FC-41F1-AA8D-1B2483CD663E}</a:tableStyleId>
              </a:tblPr>
              <a:tblGrid>
                <a:gridCol w="623794">
                  <a:extLst>
                    <a:ext uri="{9D8B030D-6E8A-4147-A177-3AD203B41FA5}">
                      <a16:colId xmlns:a16="http://schemas.microsoft.com/office/drawing/2014/main" val="3808312361"/>
                    </a:ext>
                  </a:extLst>
                </a:gridCol>
                <a:gridCol w="623794">
                  <a:extLst>
                    <a:ext uri="{9D8B030D-6E8A-4147-A177-3AD203B41FA5}">
                      <a16:colId xmlns:a16="http://schemas.microsoft.com/office/drawing/2014/main" val="2613792505"/>
                    </a:ext>
                  </a:extLst>
                </a:gridCol>
                <a:gridCol w="623794">
                  <a:extLst>
                    <a:ext uri="{9D8B030D-6E8A-4147-A177-3AD203B41FA5}">
                      <a16:colId xmlns:a16="http://schemas.microsoft.com/office/drawing/2014/main" val="2082573428"/>
                    </a:ext>
                  </a:extLst>
                </a:gridCol>
                <a:gridCol w="623794">
                  <a:extLst>
                    <a:ext uri="{9D8B030D-6E8A-4147-A177-3AD203B41FA5}">
                      <a16:colId xmlns:a16="http://schemas.microsoft.com/office/drawing/2014/main" val="2876040017"/>
                    </a:ext>
                  </a:extLst>
                </a:gridCol>
                <a:gridCol w="623794">
                  <a:extLst>
                    <a:ext uri="{9D8B030D-6E8A-4147-A177-3AD203B41FA5}">
                      <a16:colId xmlns:a16="http://schemas.microsoft.com/office/drawing/2014/main" val="1348593081"/>
                    </a:ext>
                  </a:extLst>
                </a:gridCol>
                <a:gridCol w="623794">
                  <a:extLst>
                    <a:ext uri="{9D8B030D-6E8A-4147-A177-3AD203B41FA5}">
                      <a16:colId xmlns:a16="http://schemas.microsoft.com/office/drawing/2014/main" val="822840294"/>
                    </a:ext>
                  </a:extLst>
                </a:gridCol>
                <a:gridCol w="623794">
                  <a:extLst>
                    <a:ext uri="{9D8B030D-6E8A-4147-A177-3AD203B41FA5}">
                      <a16:colId xmlns:a16="http://schemas.microsoft.com/office/drawing/2014/main" val="1456111316"/>
                    </a:ext>
                  </a:extLst>
                </a:gridCol>
                <a:gridCol w="623794">
                  <a:extLst>
                    <a:ext uri="{9D8B030D-6E8A-4147-A177-3AD203B41FA5}">
                      <a16:colId xmlns:a16="http://schemas.microsoft.com/office/drawing/2014/main" val="3270942187"/>
                    </a:ext>
                  </a:extLst>
                </a:gridCol>
                <a:gridCol w="623794">
                  <a:extLst>
                    <a:ext uri="{9D8B030D-6E8A-4147-A177-3AD203B41FA5}">
                      <a16:colId xmlns:a16="http://schemas.microsoft.com/office/drawing/2014/main" val="814730862"/>
                    </a:ext>
                  </a:extLst>
                </a:gridCol>
                <a:gridCol w="623794">
                  <a:extLst>
                    <a:ext uri="{9D8B030D-6E8A-4147-A177-3AD203B41FA5}">
                      <a16:colId xmlns:a16="http://schemas.microsoft.com/office/drawing/2014/main" val="3060378422"/>
                    </a:ext>
                  </a:extLst>
                </a:gridCol>
              </a:tblGrid>
              <a:tr h="362452">
                <a:tc>
                  <a:txBody>
                    <a:bodyPr/>
                    <a:lstStyle/>
                    <a:p>
                      <a:r>
                        <a:rPr lang="en-US" sz="800"/>
                        <a:t>Static (i4)</a:t>
                      </a:r>
                    </a:p>
                  </a:txBody>
                  <a:tcPr anchor="ctr"/>
                </a:tc>
                <a:tc>
                  <a:txBody>
                    <a:bodyPr/>
                    <a:lstStyle/>
                    <a:p>
                      <a:pPr algn="ctr"/>
                      <a:r>
                        <a:rPr lang="en-US" sz="800"/>
                        <a:t>Spend</a:t>
                      </a:r>
                    </a:p>
                  </a:txBody>
                  <a:tcPr anchor="ctr"/>
                </a:tc>
                <a:tc>
                  <a:txBody>
                    <a:bodyPr/>
                    <a:lstStyle/>
                    <a:p>
                      <a:pPr algn="ctr"/>
                      <a:r>
                        <a:rPr lang="en-US" sz="800"/>
                        <a:t>CTR</a:t>
                      </a:r>
                    </a:p>
                  </a:txBody>
                  <a:tcPr anchor="ctr"/>
                </a:tc>
                <a:tc>
                  <a:txBody>
                    <a:bodyPr/>
                    <a:lstStyle/>
                    <a:p>
                      <a:pPr algn="ctr"/>
                      <a:r>
                        <a:rPr lang="en-US" sz="800"/>
                        <a:t>CPC</a:t>
                      </a:r>
                    </a:p>
                  </a:txBody>
                  <a:tcPr anchor="ctr"/>
                </a:tc>
                <a:tc>
                  <a:txBody>
                    <a:bodyPr/>
                    <a:lstStyle/>
                    <a:p>
                      <a:pPr algn="ctr"/>
                      <a:r>
                        <a:rPr lang="en-US" sz="800"/>
                        <a:t>IWV</a:t>
                      </a:r>
                    </a:p>
                  </a:txBody>
                  <a:tcPr anchor="ctr"/>
                </a:tc>
                <a:tc>
                  <a:txBody>
                    <a:bodyPr/>
                    <a:lstStyle/>
                    <a:p>
                      <a:pPr algn="ctr"/>
                      <a:r>
                        <a:rPr lang="en-US" sz="800"/>
                        <a:t>IWV Rate</a:t>
                      </a:r>
                    </a:p>
                  </a:txBody>
                  <a:tcPr anchor="ctr"/>
                </a:tc>
                <a:tc>
                  <a:txBody>
                    <a:bodyPr/>
                    <a:lstStyle/>
                    <a:p>
                      <a:pPr algn="ctr"/>
                      <a:r>
                        <a:rPr lang="en-US" sz="800"/>
                        <a:t>CP IWV</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KBAs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ACR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CPA</a:t>
                      </a:r>
                    </a:p>
                  </a:txBody>
                  <a:tcPr anchor="ctr"/>
                </a:tc>
                <a:extLst>
                  <a:ext uri="{0D108BD9-81ED-4DB2-BD59-A6C34878D82A}">
                    <a16:rowId xmlns:a16="http://schemas.microsoft.com/office/drawing/2014/main" val="1419015763"/>
                  </a:ext>
                </a:extLst>
              </a:tr>
              <a:tr h="362452">
                <a:tc>
                  <a:txBody>
                    <a:bodyPr/>
                    <a:lstStyle/>
                    <a:p>
                      <a:pPr algn="ctr"/>
                      <a:r>
                        <a:rPr lang="en-US" sz="800"/>
                        <a:t>Non-Offer</a:t>
                      </a:r>
                    </a:p>
                  </a:txBody>
                  <a:tcPr anchor="ctr"/>
                </a:tc>
                <a:tc>
                  <a:txBody>
                    <a:bodyPr/>
                    <a:lstStyle/>
                    <a:p>
                      <a:pPr algn="ctr"/>
                      <a:r>
                        <a:rPr lang="en-US" sz="800"/>
                        <a:t>$658</a:t>
                      </a:r>
                    </a:p>
                  </a:txBody>
                  <a:tcPr anchor="ctr"/>
                </a:tc>
                <a:tc>
                  <a:txBody>
                    <a:bodyPr/>
                    <a:lstStyle/>
                    <a:p>
                      <a:pPr algn="ctr"/>
                      <a:r>
                        <a:rPr lang="en-US" sz="800">
                          <a:solidFill>
                            <a:schemeClr val="tx1"/>
                          </a:solidFill>
                        </a:rPr>
                        <a:t>0.80%</a:t>
                      </a:r>
                    </a:p>
                  </a:txBody>
                  <a:tcPr anchor="ctr"/>
                </a:tc>
                <a:tc>
                  <a:txBody>
                    <a:bodyPr/>
                    <a:lstStyle/>
                    <a:p>
                      <a:pPr algn="ctr"/>
                      <a:r>
                        <a:rPr lang="en-US" sz="800">
                          <a:solidFill>
                            <a:schemeClr val="tx1"/>
                          </a:solidFill>
                        </a:rPr>
                        <a:t>$1.5</a:t>
                      </a:r>
                    </a:p>
                  </a:txBody>
                  <a:tcPr anchor="ctr"/>
                </a:tc>
                <a:tc>
                  <a:txBody>
                    <a:bodyPr/>
                    <a:lstStyle/>
                    <a:p>
                      <a:pPr algn="ctr"/>
                      <a:r>
                        <a:rPr lang="en-US" sz="800">
                          <a:solidFill>
                            <a:srgbClr val="31AC55"/>
                          </a:solidFill>
                        </a:rPr>
                        <a:t>285</a:t>
                      </a:r>
                    </a:p>
                  </a:txBody>
                  <a:tcPr anchor="ctr">
                    <a:solidFill>
                      <a:schemeClr val="accent5">
                        <a:lumMod val="20000"/>
                        <a:lumOff val="80000"/>
                      </a:schemeClr>
                    </a:solidFill>
                  </a:tcPr>
                </a:tc>
                <a:tc>
                  <a:txBody>
                    <a:bodyPr/>
                    <a:lstStyle/>
                    <a:p>
                      <a:pPr algn="ctr"/>
                      <a:r>
                        <a:rPr lang="en-US" sz="800">
                          <a:solidFill>
                            <a:srgbClr val="31AC55"/>
                          </a:solidFill>
                        </a:rPr>
                        <a:t>0.53%</a:t>
                      </a:r>
                    </a:p>
                  </a:txBody>
                  <a:tcPr anchor="ctr">
                    <a:solidFill>
                      <a:schemeClr val="accent5">
                        <a:lumMod val="20000"/>
                        <a:lumOff val="80000"/>
                      </a:schemeClr>
                    </a:solidFill>
                  </a:tcPr>
                </a:tc>
                <a:tc>
                  <a:txBody>
                    <a:bodyPr/>
                    <a:lstStyle/>
                    <a:p>
                      <a:pPr algn="ctr"/>
                      <a:r>
                        <a:rPr lang="en-US" sz="800">
                          <a:solidFill>
                            <a:schemeClr val="tx1"/>
                          </a:solidFill>
                        </a:rPr>
                        <a:t>$2.3</a:t>
                      </a:r>
                    </a:p>
                  </a:txBody>
                  <a:tcPr anchor="ctr">
                    <a:solidFill>
                      <a:schemeClr val="accent5">
                        <a:lumMod val="20000"/>
                        <a:lumOff val="80000"/>
                      </a:schemeClr>
                    </a:solidFill>
                  </a:tcPr>
                </a:tc>
                <a:tc>
                  <a:txBody>
                    <a:bodyPr/>
                    <a:lstStyle/>
                    <a:p>
                      <a:pPr algn="ctr"/>
                      <a:r>
                        <a:rPr lang="en-US" sz="800"/>
                        <a:t>36</a:t>
                      </a:r>
                    </a:p>
                  </a:txBody>
                  <a:tcPr anchor="ctr"/>
                </a:tc>
                <a:tc>
                  <a:txBody>
                    <a:bodyPr/>
                    <a:lstStyle/>
                    <a:p>
                      <a:pPr algn="ctr"/>
                      <a:r>
                        <a:rPr lang="en-US" sz="800"/>
                        <a:t>0.07%</a:t>
                      </a:r>
                    </a:p>
                  </a:txBody>
                  <a:tcPr anchor="ctr"/>
                </a:tc>
                <a:tc>
                  <a:txBody>
                    <a:bodyPr/>
                    <a:lstStyle/>
                    <a:p>
                      <a:pPr algn="ctr"/>
                      <a:r>
                        <a:rPr lang="en-US" sz="800"/>
                        <a:t>$18.3</a:t>
                      </a:r>
                    </a:p>
                  </a:txBody>
                  <a:tcPr anchor="ctr"/>
                </a:tc>
                <a:extLst>
                  <a:ext uri="{0D108BD9-81ED-4DB2-BD59-A6C34878D82A}">
                    <a16:rowId xmlns:a16="http://schemas.microsoft.com/office/drawing/2014/main" val="3849564167"/>
                  </a:ext>
                </a:extLst>
              </a:tr>
              <a:tr h="262351">
                <a:tc>
                  <a:txBody>
                    <a:bodyPr/>
                    <a:lstStyle/>
                    <a:p>
                      <a:pPr algn="ctr"/>
                      <a:r>
                        <a:rPr lang="en-US" sz="800"/>
                        <a:t>Offer</a:t>
                      </a:r>
                    </a:p>
                  </a:txBody>
                  <a:tcPr anchor="ctr"/>
                </a:tc>
                <a:tc>
                  <a:txBody>
                    <a:bodyPr/>
                    <a:lstStyle/>
                    <a:p>
                      <a:pPr algn="ctr"/>
                      <a:r>
                        <a:rPr lang="en-US" sz="800"/>
                        <a:t>$586</a:t>
                      </a:r>
                    </a:p>
                  </a:txBody>
                  <a:tcPr anchor="ctr"/>
                </a:tc>
                <a:tc>
                  <a:txBody>
                    <a:bodyPr/>
                    <a:lstStyle/>
                    <a:p>
                      <a:pPr algn="ctr"/>
                      <a:r>
                        <a:rPr lang="en-US" sz="800">
                          <a:solidFill>
                            <a:schemeClr val="tx1"/>
                          </a:solidFill>
                        </a:rPr>
                        <a:t>0.54%</a:t>
                      </a:r>
                    </a:p>
                  </a:txBody>
                  <a:tcPr anchor="ctr"/>
                </a:tc>
                <a:tc>
                  <a:txBody>
                    <a:bodyPr/>
                    <a:lstStyle/>
                    <a:p>
                      <a:pPr algn="ctr"/>
                      <a:r>
                        <a:rPr lang="en-US" sz="800">
                          <a:solidFill>
                            <a:schemeClr val="tx1"/>
                          </a:solidFill>
                        </a:rPr>
                        <a:t>$1.4</a:t>
                      </a:r>
                    </a:p>
                  </a:txBody>
                  <a:tcPr anchor="ctr"/>
                </a:tc>
                <a:tc>
                  <a:txBody>
                    <a:bodyPr/>
                    <a:lstStyle/>
                    <a:p>
                      <a:pPr algn="ctr"/>
                      <a:r>
                        <a:rPr lang="en-US" sz="800">
                          <a:solidFill>
                            <a:schemeClr val="tx1"/>
                          </a:solidFill>
                        </a:rPr>
                        <a:t>275</a:t>
                      </a:r>
                    </a:p>
                  </a:txBody>
                  <a:tcPr anchor="ctr">
                    <a:solidFill>
                      <a:schemeClr val="accent5">
                        <a:lumMod val="20000"/>
                        <a:lumOff val="80000"/>
                      </a:schemeClr>
                    </a:solidFill>
                  </a:tcPr>
                </a:tc>
                <a:tc>
                  <a:txBody>
                    <a:bodyPr/>
                    <a:lstStyle/>
                    <a:p>
                      <a:pPr algn="ctr"/>
                      <a:r>
                        <a:rPr lang="en-US" sz="800">
                          <a:solidFill>
                            <a:schemeClr val="tx1"/>
                          </a:solidFill>
                        </a:rPr>
                        <a:t>0.36%</a:t>
                      </a:r>
                    </a:p>
                  </a:txBody>
                  <a:tcPr anchor="ctr">
                    <a:solidFill>
                      <a:schemeClr val="accent5">
                        <a:lumMod val="20000"/>
                        <a:lumOff val="80000"/>
                      </a:schemeClr>
                    </a:solidFill>
                  </a:tcPr>
                </a:tc>
                <a:tc>
                  <a:txBody>
                    <a:bodyPr/>
                    <a:lstStyle/>
                    <a:p>
                      <a:pPr algn="ctr"/>
                      <a:r>
                        <a:rPr lang="en-US" sz="800">
                          <a:solidFill>
                            <a:srgbClr val="31AC55"/>
                          </a:solidFill>
                        </a:rPr>
                        <a:t>$2.1</a:t>
                      </a:r>
                    </a:p>
                  </a:txBody>
                  <a:tcPr anchor="ctr">
                    <a:solidFill>
                      <a:schemeClr val="accent5">
                        <a:lumMod val="20000"/>
                        <a:lumOff val="80000"/>
                      </a:schemeClr>
                    </a:solidFill>
                  </a:tcPr>
                </a:tc>
                <a:tc>
                  <a:txBody>
                    <a:bodyPr/>
                    <a:lstStyle/>
                    <a:p>
                      <a:pPr algn="ctr"/>
                      <a:r>
                        <a:rPr lang="en-US" sz="800">
                          <a:solidFill>
                            <a:schemeClr val="tx1"/>
                          </a:solidFill>
                        </a:rPr>
                        <a:t>33</a:t>
                      </a:r>
                    </a:p>
                  </a:txBody>
                  <a:tcPr anchor="ctr"/>
                </a:tc>
                <a:tc>
                  <a:txBody>
                    <a:bodyPr/>
                    <a:lstStyle/>
                    <a:p>
                      <a:pPr algn="ctr"/>
                      <a:r>
                        <a:rPr lang="en-US" sz="800">
                          <a:solidFill>
                            <a:schemeClr val="tx1"/>
                          </a:solidFill>
                        </a:rPr>
                        <a:t>0.04%</a:t>
                      </a:r>
                    </a:p>
                  </a:txBody>
                  <a:tcPr anchor="ctr"/>
                </a:tc>
                <a:tc>
                  <a:txBody>
                    <a:bodyPr/>
                    <a:lstStyle/>
                    <a:p>
                      <a:pPr algn="ctr"/>
                      <a:r>
                        <a:rPr lang="en-US" sz="800">
                          <a:solidFill>
                            <a:schemeClr val="tx1"/>
                          </a:solidFill>
                        </a:rPr>
                        <a:t>$17.8</a:t>
                      </a:r>
                    </a:p>
                  </a:txBody>
                  <a:tcPr anchor="ctr"/>
                </a:tc>
                <a:extLst>
                  <a:ext uri="{0D108BD9-81ED-4DB2-BD59-A6C34878D82A}">
                    <a16:rowId xmlns:a16="http://schemas.microsoft.com/office/drawing/2014/main" val="1008015301"/>
                  </a:ext>
                </a:extLst>
              </a:tr>
            </a:tbl>
          </a:graphicData>
        </a:graphic>
      </p:graphicFrame>
      <p:grpSp>
        <p:nvGrpSpPr>
          <p:cNvPr id="6" name="Group 5">
            <a:extLst>
              <a:ext uri="{FF2B5EF4-FFF2-40B4-BE49-F238E27FC236}">
                <a16:creationId xmlns:a16="http://schemas.microsoft.com/office/drawing/2014/main" id="{97257271-6023-001D-122A-E4C2515FAC4F}"/>
              </a:ext>
            </a:extLst>
          </p:cNvPr>
          <p:cNvGrpSpPr/>
          <p:nvPr/>
        </p:nvGrpSpPr>
        <p:grpSpPr>
          <a:xfrm>
            <a:off x="11658033" y="2780150"/>
            <a:ext cx="307777" cy="524177"/>
            <a:chOff x="11623353" y="2062479"/>
            <a:chExt cx="307777" cy="1021379"/>
          </a:xfrm>
        </p:grpSpPr>
        <p:sp>
          <p:nvSpPr>
            <p:cNvPr id="7" name="Rounded Rectangle 6">
              <a:extLst>
                <a:ext uri="{FF2B5EF4-FFF2-40B4-BE49-F238E27FC236}">
                  <a16:creationId xmlns:a16="http://schemas.microsoft.com/office/drawing/2014/main" id="{92935A35-93F8-797B-E8F3-727B4AD978EE}"/>
                </a:ext>
              </a:extLst>
            </p:cNvPr>
            <p:cNvSpPr/>
            <p:nvPr/>
          </p:nvSpPr>
          <p:spPr>
            <a:xfrm>
              <a:off x="11672046" y="2062479"/>
              <a:ext cx="205263" cy="1021379"/>
            </a:xfrm>
            <a:prstGeom prst="roundRect">
              <a:avLst/>
            </a:prstGeom>
            <a:noFill/>
            <a:ln w="9525">
              <a:solidFill>
                <a:srgbClr val="31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2A882E5-7670-963B-F6F1-809CE7B61815}"/>
                </a:ext>
              </a:extLst>
            </p:cNvPr>
            <p:cNvSpPr txBox="1"/>
            <p:nvPr/>
          </p:nvSpPr>
          <p:spPr>
            <a:xfrm>
              <a:off x="11623353" y="2095882"/>
              <a:ext cx="307777" cy="912837"/>
            </a:xfrm>
            <a:prstGeom prst="rect">
              <a:avLst/>
            </a:prstGeom>
            <a:noFill/>
          </p:spPr>
          <p:txBody>
            <a:bodyPr vert="vert270" wrap="square" rtlCol="0">
              <a:spAutoFit/>
            </a:bodyPr>
            <a:lstStyle/>
            <a:p>
              <a:pPr algn="ctr"/>
              <a:r>
                <a:rPr lang="en-US" sz="800" b="1">
                  <a:solidFill>
                    <a:srgbClr val="00B050"/>
                  </a:solidFill>
                </a:rPr>
                <a:t>Winner</a:t>
              </a:r>
            </a:p>
          </p:txBody>
        </p:sp>
      </p:grpSp>
      <p:sp>
        <p:nvSpPr>
          <p:cNvPr id="21" name="TextBox 20">
            <a:extLst>
              <a:ext uri="{FF2B5EF4-FFF2-40B4-BE49-F238E27FC236}">
                <a16:creationId xmlns:a16="http://schemas.microsoft.com/office/drawing/2014/main" id="{6C8C28FB-23DF-1CC7-3DA3-23768E0A5D18}"/>
              </a:ext>
            </a:extLst>
          </p:cNvPr>
          <p:cNvSpPr txBox="1"/>
          <p:nvPr/>
        </p:nvSpPr>
        <p:spPr>
          <a:xfrm>
            <a:off x="473138" y="6551643"/>
            <a:ext cx="3421302" cy="215444"/>
          </a:xfrm>
          <a:prstGeom prst="rect">
            <a:avLst/>
          </a:prstGeom>
          <a:noFill/>
        </p:spPr>
        <p:txBody>
          <a:bodyPr wrap="square" rtlCol="0">
            <a:spAutoFit/>
          </a:bodyPr>
          <a:lstStyle/>
          <a:p>
            <a:r>
              <a:rPr lang="en-US" sz="800">
                <a:latin typeface="BMWTypeNext Light" pitchFamily="2" charset="0"/>
              </a:rPr>
              <a:t>*IWV Rate = IWVs/Impressions; ACR = KBAs/Impressions</a:t>
            </a:r>
          </a:p>
        </p:txBody>
      </p:sp>
      <p:sp>
        <p:nvSpPr>
          <p:cNvPr id="31" name="Title 20">
            <a:extLst>
              <a:ext uri="{FF2B5EF4-FFF2-40B4-BE49-F238E27FC236}">
                <a16:creationId xmlns:a16="http://schemas.microsoft.com/office/drawing/2014/main" id="{601D6EE3-11C4-AD59-0E1E-4BB7C562F31F}"/>
              </a:ext>
            </a:extLst>
          </p:cNvPr>
          <p:cNvSpPr>
            <a:spLocks noGrp="1"/>
          </p:cNvSpPr>
          <p:nvPr>
            <p:ph type="title"/>
          </p:nvPr>
        </p:nvSpPr>
        <p:spPr>
          <a:xfrm>
            <a:off x="431800" y="269969"/>
            <a:ext cx="11326813" cy="796830"/>
          </a:xfrm>
        </p:spPr>
        <p:txBody>
          <a:bodyPr/>
          <a:lstStyle/>
          <a:p>
            <a:r>
              <a:rPr kumimoji="0" lang="en-US" i="0" u="none" strike="noStrike" kern="1200" cap="none" spc="0" normalizeH="0" baseline="0" noProof="0">
                <a:ln>
                  <a:noFill/>
                </a:ln>
                <a:solidFill>
                  <a:prstClr val="black"/>
                </a:solidFill>
                <a:effectLst/>
                <a:uLnTx/>
                <a:uFillTx/>
                <a:latin typeface="BMWTypeNext Latin Light"/>
                <a:ea typeface="+mn-ea"/>
                <a:cs typeface="+mn-cs"/>
              </a:rPr>
              <a:t>CONSIDERATION: OFFER VS NON-OFFER TEST RESULTS.</a:t>
            </a:r>
            <a:endParaRPr lang="en-US">
              <a:solidFill>
                <a:prstClr val="black"/>
              </a:solidFill>
              <a:latin typeface="BMWTypeNext Regular"/>
            </a:endParaRPr>
          </a:p>
        </p:txBody>
      </p:sp>
      <p:sp>
        <p:nvSpPr>
          <p:cNvPr id="32" name="Rectangle: Rounded Corners 2">
            <a:extLst>
              <a:ext uri="{FF2B5EF4-FFF2-40B4-BE49-F238E27FC236}">
                <a16:creationId xmlns:a16="http://schemas.microsoft.com/office/drawing/2014/main" id="{F4AD443E-4B24-C007-C7CF-DC385AEF8CB2}"/>
              </a:ext>
            </a:extLst>
          </p:cNvPr>
          <p:cNvSpPr/>
          <p:nvPr/>
        </p:nvSpPr>
        <p:spPr>
          <a:xfrm>
            <a:off x="431137" y="1000865"/>
            <a:ext cx="2976393" cy="2563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i="1"/>
              <a:t>Preliminary results as test has not concluded</a:t>
            </a:r>
            <a:endParaRPr lang="en-US" i="1"/>
          </a:p>
        </p:txBody>
      </p:sp>
    </p:spTree>
    <p:extLst>
      <p:ext uri="{BB962C8B-B14F-4D97-AF65-F5344CB8AC3E}">
        <p14:creationId xmlns:p14="http://schemas.microsoft.com/office/powerpoint/2010/main" val="2170728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8FDBD37-E482-BC0A-7C3C-161DE3129A29}"/>
              </a:ext>
            </a:extLst>
          </p:cNvPr>
          <p:cNvSpPr>
            <a:spLocks noGrp="1"/>
          </p:cNvSpPr>
          <p:nvPr>
            <p:ph idx="1"/>
          </p:nvPr>
        </p:nvSpPr>
        <p:spPr>
          <a:xfrm>
            <a:off x="321888" y="1667140"/>
            <a:ext cx="6526670" cy="5657175"/>
          </a:xfrm>
        </p:spPr>
        <p:txBody>
          <a:bodyPr/>
          <a:lstStyle/>
          <a:p>
            <a:pPr marL="0" indent="0">
              <a:buNone/>
            </a:pPr>
            <a:r>
              <a:rPr lang="en-US" sz="1050" b="1">
                <a:latin typeface="BMWTypeNext Light" pitchFamily="2" charset="0"/>
              </a:rPr>
              <a:t>Objective</a:t>
            </a:r>
            <a:r>
              <a:rPr lang="en-US" sz="1050">
                <a:latin typeface="BMWTypeNext Light" pitchFamily="2" charset="0"/>
              </a:rPr>
              <a:t>: Determine from a sales event standpoint, if leading with an image of a vehicle or person(s) is a more engaging hook for a paid social ad.</a:t>
            </a:r>
          </a:p>
          <a:p>
            <a:pPr marL="0" indent="0">
              <a:buNone/>
            </a:pPr>
            <a:r>
              <a:rPr lang="en-US" sz="1050" b="1">
                <a:latin typeface="BMWTypeNext Light" pitchFamily="2" charset="0"/>
              </a:rPr>
              <a:t>Observations:</a:t>
            </a:r>
            <a:endParaRPr lang="en-US" sz="1050">
              <a:latin typeface="BMWTypeNext Light" pitchFamily="2" charset="0"/>
            </a:endParaRPr>
          </a:p>
          <a:p>
            <a:pPr>
              <a:buFontTx/>
              <a:buChar char="-"/>
            </a:pPr>
            <a:r>
              <a:rPr lang="en-US" sz="1000">
                <a:latin typeface="BMWTypeNext Light" pitchFamily="2" charset="0"/>
              </a:rPr>
              <a:t>Platform algorithm geared towards the Vehicle Centric version, which delivered more Ad Recall Lift and Reach vs. Lifestyle Centric. </a:t>
            </a:r>
          </a:p>
          <a:p>
            <a:pPr>
              <a:buFontTx/>
              <a:buChar char="-"/>
            </a:pPr>
            <a:r>
              <a:rPr lang="en-US" sz="1000"/>
              <a:t>From an engagement perspective, the two versions had similar performance, with Vehicle Centric version seeing slightly higher CTR.</a:t>
            </a:r>
          </a:p>
          <a:p>
            <a:pPr marL="0" indent="0">
              <a:buNone/>
            </a:pPr>
            <a:r>
              <a:rPr lang="en-US" sz="1050" b="1">
                <a:latin typeface="BMWTypeNext Light" pitchFamily="2" charset="0"/>
              </a:rPr>
              <a:t>Next Steps</a:t>
            </a:r>
            <a:r>
              <a:rPr lang="en-US" sz="1050">
                <a:latin typeface="BMWTypeNext Light" pitchFamily="2" charset="0"/>
              </a:rPr>
              <a:t>: Keep running the test until campaign ends. Store learnings in learning library and consider additional testing for further validation.</a:t>
            </a:r>
            <a:endParaRPr lang="en-US" sz="1100">
              <a:latin typeface="BMWTypeNext Light" pitchFamily="2" charset="0"/>
            </a:endParaRPr>
          </a:p>
          <a:p>
            <a:pPr marL="0" indent="0">
              <a:buNone/>
            </a:pPr>
            <a:endParaRPr lang="en-US" sz="1100">
              <a:latin typeface="BMWTypeNext Light" pitchFamily="2" charset="0"/>
            </a:endParaRPr>
          </a:p>
          <a:p>
            <a:pPr>
              <a:buFont typeface="Arial" panose="020B0604020202020204" pitchFamily="34" charset="0"/>
              <a:buChar char="•"/>
            </a:pPr>
            <a:endParaRPr lang="en-US" sz="1200"/>
          </a:p>
        </p:txBody>
      </p:sp>
      <p:sp>
        <p:nvSpPr>
          <p:cNvPr id="4" name="Slide Number Placeholder 3">
            <a:extLst>
              <a:ext uri="{FF2B5EF4-FFF2-40B4-BE49-F238E27FC236}">
                <a16:creationId xmlns:a16="http://schemas.microsoft.com/office/drawing/2014/main" id="{5A5EA84E-93AA-DCD0-D467-EE35C7598FCE}"/>
              </a:ext>
            </a:extLst>
          </p:cNvPr>
          <p:cNvSpPr>
            <a:spLocks noGrp="1"/>
          </p:cNvSpPr>
          <p:nvPr>
            <p:ph type="sldNum" sz="quarter" idx="12"/>
          </p:nvPr>
        </p:nvSpPr>
        <p:spPr/>
        <p:txBody>
          <a:bodyPr/>
          <a:lstStyle/>
          <a:p>
            <a:r>
              <a:rPr lang="de-DE"/>
              <a:t>Page </a:t>
            </a:r>
            <a:fld id="{B40DB7FE-DB37-4DD8-AAB3-38BC687BCDF8}" type="slidenum">
              <a:rPr lang="de-DE" smtClean="0"/>
              <a:pPr/>
              <a:t>12</a:t>
            </a:fld>
            <a:endParaRPr lang="de-DE"/>
          </a:p>
        </p:txBody>
      </p:sp>
      <p:graphicFrame>
        <p:nvGraphicFramePr>
          <p:cNvPr id="17" name="Table 16">
            <a:extLst>
              <a:ext uri="{FF2B5EF4-FFF2-40B4-BE49-F238E27FC236}">
                <a16:creationId xmlns:a16="http://schemas.microsoft.com/office/drawing/2014/main" id="{05EE60E9-EAC7-734C-8184-0F6CA499D4B6}"/>
              </a:ext>
            </a:extLst>
          </p:cNvPr>
          <p:cNvGraphicFramePr>
            <a:graphicFrameLocks noGrp="1"/>
          </p:cNvGraphicFramePr>
          <p:nvPr/>
        </p:nvGraphicFramePr>
        <p:xfrm>
          <a:off x="6777317" y="1875794"/>
          <a:ext cx="4981296" cy="2803782"/>
        </p:xfrm>
        <a:graphic>
          <a:graphicData uri="http://schemas.openxmlformats.org/drawingml/2006/table">
            <a:tbl>
              <a:tblPr firstRow="1" bandRow="1">
                <a:tableStyleId>{72833802-FEF1-4C79-8D5D-14CF1EAF98D9}</a:tableStyleId>
              </a:tblPr>
              <a:tblGrid>
                <a:gridCol w="2490648">
                  <a:extLst>
                    <a:ext uri="{9D8B030D-6E8A-4147-A177-3AD203B41FA5}">
                      <a16:colId xmlns:a16="http://schemas.microsoft.com/office/drawing/2014/main" val="760435880"/>
                    </a:ext>
                  </a:extLst>
                </a:gridCol>
                <a:gridCol w="2490648">
                  <a:extLst>
                    <a:ext uri="{9D8B030D-6E8A-4147-A177-3AD203B41FA5}">
                      <a16:colId xmlns:a16="http://schemas.microsoft.com/office/drawing/2014/main" val="2015422789"/>
                    </a:ext>
                  </a:extLst>
                </a:gridCol>
              </a:tblGrid>
              <a:tr h="320118">
                <a:tc>
                  <a:txBody>
                    <a:bodyPr/>
                    <a:lstStyle/>
                    <a:p>
                      <a:pPr algn="ctr"/>
                      <a:r>
                        <a:rPr lang="en-US" sz="900" b="1">
                          <a:solidFill>
                            <a:schemeClr val="tx1"/>
                          </a:solidFill>
                        </a:rPr>
                        <a:t>Variant A: Vehicle Centric</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rPr>
                        <a:t>Variant B: Lifestyle Centric</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420619"/>
                  </a:ext>
                </a:extLst>
              </a:tr>
              <a:tr h="2483664">
                <a:tc>
                  <a:txBody>
                    <a:bodyPr/>
                    <a:lstStyle/>
                    <a:p>
                      <a:endParaRPr lang="en-US"/>
                    </a:p>
                  </a:txBody>
                  <a:tcPr>
                    <a:lnL w="6350" cap="flat" cmpd="sng" algn="ctr">
                      <a:noFill/>
                      <a:prstDash val="solid"/>
                      <a:miter lim="800000"/>
                    </a:lnL>
                    <a:lnR w="6350" cap="flat" cmpd="sng" algn="ctr">
                      <a:noFill/>
                      <a:prstDash val="solid"/>
                      <a:miter lim="800000"/>
                    </a:lnR>
                    <a:lnT w="6350" cap="flat" cmpd="sng" algn="ctr">
                      <a:solidFill>
                        <a:schemeClr val="accent2"/>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lnL w="6350" cap="flat" cmpd="sng" algn="ctr">
                      <a:noFill/>
                      <a:prstDash val="solid"/>
                      <a:miter lim="800000"/>
                    </a:lnL>
                    <a:lnR w="6350" cap="flat" cmpd="sng" algn="ctr">
                      <a:noFill/>
                      <a:prstDash val="solid"/>
                      <a:miter lim="800000"/>
                    </a:lnR>
                    <a:lnT w="6350" cap="flat" cmpd="sng" algn="ctr">
                      <a:solidFill>
                        <a:schemeClr val="accent2"/>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94103515"/>
                  </a:ext>
                </a:extLst>
              </a:tr>
            </a:tbl>
          </a:graphicData>
        </a:graphic>
      </p:graphicFrame>
      <p:graphicFrame>
        <p:nvGraphicFramePr>
          <p:cNvPr id="9" name="Table 8">
            <a:extLst>
              <a:ext uri="{FF2B5EF4-FFF2-40B4-BE49-F238E27FC236}">
                <a16:creationId xmlns:a16="http://schemas.microsoft.com/office/drawing/2014/main" id="{E8498A93-F541-E7A9-8CE8-3980DDFA01EF}"/>
              </a:ext>
            </a:extLst>
          </p:cNvPr>
          <p:cNvGraphicFramePr>
            <a:graphicFrameLocks noGrp="1"/>
          </p:cNvGraphicFramePr>
          <p:nvPr>
            <p:extLst>
              <p:ext uri="{D42A27DB-BD31-4B8C-83A1-F6EECF244321}">
                <p14:modId xmlns:p14="http://schemas.microsoft.com/office/powerpoint/2010/main" val="3047367489"/>
              </p:ext>
            </p:extLst>
          </p:nvPr>
        </p:nvGraphicFramePr>
        <p:xfrm>
          <a:off x="510797" y="4282403"/>
          <a:ext cx="5049743" cy="1312713"/>
        </p:xfrm>
        <a:graphic>
          <a:graphicData uri="http://schemas.openxmlformats.org/drawingml/2006/table">
            <a:tbl>
              <a:tblPr firstRow="1" bandRow="1">
                <a:tableStyleId>{69012ECD-51FC-41F1-AA8D-1B2483CD663E}</a:tableStyleId>
              </a:tblPr>
              <a:tblGrid>
                <a:gridCol w="869459">
                  <a:extLst>
                    <a:ext uri="{9D8B030D-6E8A-4147-A177-3AD203B41FA5}">
                      <a16:colId xmlns:a16="http://schemas.microsoft.com/office/drawing/2014/main" val="3808312361"/>
                    </a:ext>
                  </a:extLst>
                </a:gridCol>
                <a:gridCol w="869459">
                  <a:extLst>
                    <a:ext uri="{9D8B030D-6E8A-4147-A177-3AD203B41FA5}">
                      <a16:colId xmlns:a16="http://schemas.microsoft.com/office/drawing/2014/main" val="2613792505"/>
                    </a:ext>
                  </a:extLst>
                </a:gridCol>
                <a:gridCol w="869459">
                  <a:extLst>
                    <a:ext uri="{9D8B030D-6E8A-4147-A177-3AD203B41FA5}">
                      <a16:colId xmlns:a16="http://schemas.microsoft.com/office/drawing/2014/main" val="4194159403"/>
                    </a:ext>
                  </a:extLst>
                </a:gridCol>
                <a:gridCol w="869459">
                  <a:extLst>
                    <a:ext uri="{9D8B030D-6E8A-4147-A177-3AD203B41FA5}">
                      <a16:colId xmlns:a16="http://schemas.microsoft.com/office/drawing/2014/main" val="2902362620"/>
                    </a:ext>
                  </a:extLst>
                </a:gridCol>
                <a:gridCol w="875626">
                  <a:extLst>
                    <a:ext uri="{9D8B030D-6E8A-4147-A177-3AD203B41FA5}">
                      <a16:colId xmlns:a16="http://schemas.microsoft.com/office/drawing/2014/main" val="1348593081"/>
                    </a:ext>
                  </a:extLst>
                </a:gridCol>
                <a:gridCol w="696281">
                  <a:extLst>
                    <a:ext uri="{9D8B030D-6E8A-4147-A177-3AD203B41FA5}">
                      <a16:colId xmlns:a16="http://schemas.microsoft.com/office/drawing/2014/main" val="822840294"/>
                    </a:ext>
                  </a:extLst>
                </a:gridCol>
              </a:tblGrid>
              <a:tr h="534809">
                <a:tc>
                  <a:txBody>
                    <a:bodyPr/>
                    <a:lstStyle/>
                    <a:p>
                      <a:pPr algn="ctr"/>
                      <a:r>
                        <a:rPr lang="en-US" sz="900"/>
                        <a:t>Version</a:t>
                      </a:r>
                    </a:p>
                  </a:txBody>
                  <a:tcPr anchor="ctr"/>
                </a:tc>
                <a:tc>
                  <a:txBody>
                    <a:bodyPr/>
                    <a:lstStyle/>
                    <a:p>
                      <a:pPr algn="ctr"/>
                      <a:r>
                        <a:rPr lang="en-US" sz="900"/>
                        <a:t>Spend</a:t>
                      </a:r>
                    </a:p>
                  </a:txBody>
                  <a:tcPr anchor="ctr"/>
                </a:tc>
                <a:tc>
                  <a:txBody>
                    <a:bodyPr/>
                    <a:lstStyle/>
                    <a:p>
                      <a:pPr algn="ctr"/>
                      <a:r>
                        <a:rPr lang="en-US" sz="900"/>
                        <a:t>Reach</a:t>
                      </a:r>
                    </a:p>
                  </a:txBody>
                  <a:tcPr anchor="ctr"/>
                </a:tc>
                <a:tc>
                  <a:txBody>
                    <a:bodyPr/>
                    <a:lstStyle/>
                    <a:p>
                      <a:pPr algn="ctr"/>
                      <a:r>
                        <a:rPr lang="en-US" sz="900"/>
                        <a:t>Ad Recall Lift*</a:t>
                      </a:r>
                    </a:p>
                  </a:txBody>
                  <a:tcPr anchor="ctr"/>
                </a:tc>
                <a:tc>
                  <a:txBody>
                    <a:bodyPr/>
                    <a:lstStyle/>
                    <a:p>
                      <a:pPr algn="ctr"/>
                      <a:r>
                        <a:rPr lang="en-US" sz="900"/>
                        <a:t>CTR</a:t>
                      </a:r>
                    </a:p>
                  </a:txBody>
                  <a:tcPr anchor="ctr"/>
                </a:tc>
                <a:tc>
                  <a:txBody>
                    <a:bodyPr/>
                    <a:lstStyle/>
                    <a:p>
                      <a:pPr algn="ctr"/>
                      <a:r>
                        <a:rPr lang="en-US" sz="900"/>
                        <a:t>CPC</a:t>
                      </a:r>
                    </a:p>
                  </a:txBody>
                  <a:tcPr anchor="ctr"/>
                </a:tc>
                <a:extLst>
                  <a:ext uri="{0D108BD9-81ED-4DB2-BD59-A6C34878D82A}">
                    <a16:rowId xmlns:a16="http://schemas.microsoft.com/office/drawing/2014/main" val="1419015763"/>
                  </a:ext>
                </a:extLst>
              </a:tr>
              <a:tr h="388952">
                <a:tc>
                  <a:txBody>
                    <a:bodyPr/>
                    <a:lstStyle/>
                    <a:p>
                      <a:pPr algn="ctr"/>
                      <a:r>
                        <a:rPr lang="en-US" sz="900"/>
                        <a:t>Vehicle Centric</a:t>
                      </a:r>
                    </a:p>
                  </a:txBody>
                  <a:tcPr anchor="ctr"/>
                </a:tc>
                <a:tc>
                  <a:txBody>
                    <a:bodyPr/>
                    <a:lstStyle/>
                    <a:p>
                      <a:pPr algn="ctr"/>
                      <a:r>
                        <a:rPr lang="en-US" sz="900"/>
                        <a:t>$125,220</a:t>
                      </a:r>
                    </a:p>
                  </a:txBody>
                  <a:tcPr anchor="ctr"/>
                </a:tc>
                <a:tc>
                  <a:txBody>
                    <a:bodyPr/>
                    <a:lstStyle/>
                    <a:p>
                      <a:pPr algn="ctr"/>
                      <a:r>
                        <a:rPr lang="en-US" sz="900">
                          <a:solidFill>
                            <a:schemeClr val="tx1"/>
                          </a:solidFill>
                        </a:rPr>
                        <a:t>11,155,092</a:t>
                      </a:r>
                    </a:p>
                  </a:txBody>
                  <a:tcPr anchor="ctr">
                    <a:noFill/>
                  </a:tcPr>
                </a:tc>
                <a:tc>
                  <a:txBody>
                    <a:bodyPr/>
                    <a:lstStyle/>
                    <a:p>
                      <a:pPr algn="ctr"/>
                      <a:r>
                        <a:rPr lang="en-US" sz="900">
                          <a:solidFill>
                            <a:schemeClr val="tx1"/>
                          </a:solidFill>
                        </a:rPr>
                        <a:t>289,860</a:t>
                      </a:r>
                    </a:p>
                  </a:txBody>
                  <a:tcPr anchor="ctr">
                    <a:solidFill>
                      <a:schemeClr val="accent5">
                        <a:lumMod val="20000"/>
                        <a:lumOff val="80000"/>
                      </a:schemeClr>
                    </a:solidFill>
                  </a:tcPr>
                </a:tc>
                <a:tc>
                  <a:txBody>
                    <a:bodyPr/>
                    <a:lstStyle/>
                    <a:p>
                      <a:pPr algn="ctr"/>
                      <a:r>
                        <a:rPr lang="en-US" sz="900"/>
                        <a:t>0.11%</a:t>
                      </a:r>
                    </a:p>
                  </a:txBody>
                  <a:tcPr anchor="ctr">
                    <a:noFill/>
                  </a:tcPr>
                </a:tc>
                <a:tc>
                  <a:txBody>
                    <a:bodyPr/>
                    <a:lstStyle/>
                    <a:p>
                      <a:pPr algn="ctr"/>
                      <a:r>
                        <a:rPr lang="en-US" sz="900"/>
                        <a:t>$2.72</a:t>
                      </a:r>
                    </a:p>
                  </a:txBody>
                  <a:tcPr anchor="ctr">
                    <a:noFill/>
                  </a:tcPr>
                </a:tc>
                <a:extLst>
                  <a:ext uri="{0D108BD9-81ED-4DB2-BD59-A6C34878D82A}">
                    <a16:rowId xmlns:a16="http://schemas.microsoft.com/office/drawing/2014/main" val="3849564167"/>
                  </a:ext>
                </a:extLst>
              </a:tr>
              <a:tr h="388952">
                <a:tc>
                  <a:txBody>
                    <a:bodyPr/>
                    <a:lstStyle/>
                    <a:p>
                      <a:pPr algn="ctr"/>
                      <a:r>
                        <a:rPr lang="en-US" sz="900"/>
                        <a:t>Lifestyle Centric</a:t>
                      </a:r>
                    </a:p>
                  </a:txBody>
                  <a:tcPr anchor="ctr"/>
                </a:tc>
                <a:tc>
                  <a:txBody>
                    <a:bodyPr/>
                    <a:lstStyle/>
                    <a:p>
                      <a:pPr algn="ctr"/>
                      <a:r>
                        <a:rPr lang="en-US" sz="900"/>
                        <a:t>$18,807</a:t>
                      </a:r>
                    </a:p>
                  </a:txBody>
                  <a:tcPr anchor="ctr"/>
                </a:tc>
                <a:tc>
                  <a:txBody>
                    <a:bodyPr/>
                    <a:lstStyle/>
                    <a:p>
                      <a:pPr algn="ctr"/>
                      <a:r>
                        <a:rPr lang="en-US" sz="900">
                          <a:solidFill>
                            <a:schemeClr val="tx1"/>
                          </a:solidFill>
                        </a:rPr>
                        <a:t>3,799,479</a:t>
                      </a:r>
                    </a:p>
                  </a:txBody>
                  <a:tcPr anchor="ctr">
                    <a:noFill/>
                  </a:tcPr>
                </a:tc>
                <a:tc>
                  <a:txBody>
                    <a:bodyPr/>
                    <a:lstStyle/>
                    <a:p>
                      <a:pPr algn="ctr"/>
                      <a:r>
                        <a:rPr lang="en-US" sz="900">
                          <a:solidFill>
                            <a:schemeClr val="tx1"/>
                          </a:solidFill>
                        </a:rPr>
                        <a:t>123,300</a:t>
                      </a:r>
                    </a:p>
                  </a:txBody>
                  <a:tcPr anchor="ctr">
                    <a:solidFill>
                      <a:schemeClr val="accent5">
                        <a:lumMod val="20000"/>
                        <a:lumOff val="80000"/>
                      </a:schemeClr>
                    </a:solidFill>
                  </a:tcPr>
                </a:tc>
                <a:tc>
                  <a:txBody>
                    <a:bodyPr/>
                    <a:lstStyle/>
                    <a:p>
                      <a:pPr algn="ctr"/>
                      <a:r>
                        <a:rPr lang="en-US" sz="900">
                          <a:solidFill>
                            <a:schemeClr val="tx1"/>
                          </a:solidFill>
                        </a:rPr>
                        <a:t>0.10%</a:t>
                      </a:r>
                    </a:p>
                  </a:txBody>
                  <a:tcPr anchor="ctr">
                    <a:noFill/>
                  </a:tcPr>
                </a:tc>
                <a:tc>
                  <a:txBody>
                    <a:bodyPr/>
                    <a:lstStyle/>
                    <a:p>
                      <a:pPr algn="ctr"/>
                      <a:r>
                        <a:rPr lang="en-US" sz="900">
                          <a:solidFill>
                            <a:schemeClr val="tx1"/>
                          </a:solidFill>
                        </a:rPr>
                        <a:t>$2.96</a:t>
                      </a:r>
                    </a:p>
                  </a:txBody>
                  <a:tcPr anchor="ctr">
                    <a:noFill/>
                  </a:tcPr>
                </a:tc>
                <a:extLst>
                  <a:ext uri="{0D108BD9-81ED-4DB2-BD59-A6C34878D82A}">
                    <a16:rowId xmlns:a16="http://schemas.microsoft.com/office/drawing/2014/main" val="1008015301"/>
                  </a:ext>
                </a:extLst>
              </a:tr>
            </a:tbl>
          </a:graphicData>
        </a:graphic>
      </p:graphicFrame>
      <p:grpSp>
        <p:nvGrpSpPr>
          <p:cNvPr id="23" name="Group 22">
            <a:extLst>
              <a:ext uri="{FF2B5EF4-FFF2-40B4-BE49-F238E27FC236}">
                <a16:creationId xmlns:a16="http://schemas.microsoft.com/office/drawing/2014/main" id="{616E51B4-5FDC-3C7C-299E-FDC8DC80861C}"/>
              </a:ext>
            </a:extLst>
          </p:cNvPr>
          <p:cNvGrpSpPr/>
          <p:nvPr/>
        </p:nvGrpSpPr>
        <p:grpSpPr>
          <a:xfrm>
            <a:off x="3085528" y="3873582"/>
            <a:ext cx="993845" cy="338554"/>
            <a:chOff x="3481999" y="3456773"/>
            <a:chExt cx="1394562" cy="338554"/>
          </a:xfrm>
        </p:grpSpPr>
        <p:cxnSp>
          <p:nvCxnSpPr>
            <p:cNvPr id="19" name="Straight Arrow Connector 18">
              <a:extLst>
                <a:ext uri="{FF2B5EF4-FFF2-40B4-BE49-F238E27FC236}">
                  <a16:creationId xmlns:a16="http://schemas.microsoft.com/office/drawing/2014/main" id="{625ADC85-5465-91D1-7DEA-18587C50D8A1}"/>
                </a:ext>
              </a:extLst>
            </p:cNvPr>
            <p:cNvCxnSpPr>
              <a:cxnSpLocks/>
            </p:cNvCxnSpPr>
            <p:nvPr/>
          </p:nvCxnSpPr>
          <p:spPr>
            <a:xfrm>
              <a:off x="3481999" y="3626050"/>
              <a:ext cx="1394562" cy="0"/>
            </a:xfrm>
            <a:prstGeom prst="straightConnector1">
              <a:avLst/>
            </a:prstGeom>
            <a:ln w="190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73644B-8984-3F03-8517-A8AF178AEBCA}"/>
                </a:ext>
              </a:extLst>
            </p:cNvPr>
            <p:cNvSpPr txBox="1"/>
            <p:nvPr/>
          </p:nvSpPr>
          <p:spPr>
            <a:xfrm>
              <a:off x="3762174" y="3456773"/>
              <a:ext cx="822659" cy="338554"/>
            </a:xfrm>
            <a:prstGeom prst="rect">
              <a:avLst/>
            </a:prstGeom>
            <a:solidFill>
              <a:schemeClr val="bg1"/>
            </a:solidFill>
          </p:spPr>
          <p:txBody>
            <a:bodyPr wrap="square" rtlCol="0">
              <a:spAutoFit/>
            </a:bodyPr>
            <a:lstStyle/>
            <a:p>
              <a:pPr algn="ctr"/>
              <a:r>
                <a:rPr lang="en-US" sz="800" b="1"/>
                <a:t>Primary  KPI</a:t>
              </a:r>
            </a:p>
          </p:txBody>
        </p:sp>
      </p:grpSp>
      <p:pic>
        <p:nvPicPr>
          <p:cNvPr id="2" name="Screen Recording 2024-08-23 at 2.04.07 PM.mov">
            <a:hlinkClick r:id="" action="ppaction://media"/>
            <a:extLst>
              <a:ext uri="{FF2B5EF4-FFF2-40B4-BE49-F238E27FC236}">
                <a16:creationId xmlns:a16="http://schemas.microsoft.com/office/drawing/2014/main" id="{7F66B386-FE92-149A-4809-4A39B7C0F73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095121" y="2287170"/>
            <a:ext cx="1925637" cy="3428999"/>
          </a:xfrm>
          <a:prstGeom prst="rect">
            <a:avLst/>
          </a:prstGeom>
        </p:spPr>
      </p:pic>
      <p:pic>
        <p:nvPicPr>
          <p:cNvPr id="5" name="Screen Recording 2024-08-23 at 2.03.17 PM.mov">
            <a:hlinkClick r:id="" action="ppaction://media"/>
            <a:extLst>
              <a:ext uri="{FF2B5EF4-FFF2-40B4-BE49-F238E27FC236}">
                <a16:creationId xmlns:a16="http://schemas.microsoft.com/office/drawing/2014/main" id="{CDC2E514-FC4F-E6A7-B747-C7BEDB1C873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560045" y="2287170"/>
            <a:ext cx="1925637" cy="3428999"/>
          </a:xfrm>
          <a:prstGeom prst="rect">
            <a:avLst/>
          </a:prstGeom>
        </p:spPr>
      </p:pic>
      <p:sp>
        <p:nvSpPr>
          <p:cNvPr id="11" name="Rectangle: Rounded Corners 2">
            <a:extLst>
              <a:ext uri="{FF2B5EF4-FFF2-40B4-BE49-F238E27FC236}">
                <a16:creationId xmlns:a16="http://schemas.microsoft.com/office/drawing/2014/main" id="{84C2D680-0C3B-C33C-3FF5-623632B2CED0}"/>
              </a:ext>
            </a:extLst>
          </p:cNvPr>
          <p:cNvSpPr/>
          <p:nvPr/>
        </p:nvSpPr>
        <p:spPr>
          <a:xfrm>
            <a:off x="431137" y="1000865"/>
            <a:ext cx="2976393" cy="2563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i="1"/>
              <a:t>Preliminary results as test has not concluded</a:t>
            </a:r>
            <a:endParaRPr lang="en-US" i="1"/>
          </a:p>
        </p:txBody>
      </p:sp>
      <p:sp>
        <p:nvSpPr>
          <p:cNvPr id="3" name="Title 20">
            <a:extLst>
              <a:ext uri="{FF2B5EF4-FFF2-40B4-BE49-F238E27FC236}">
                <a16:creationId xmlns:a16="http://schemas.microsoft.com/office/drawing/2014/main" id="{4131FE60-1F06-6C83-D907-EA92CB752E79}"/>
              </a:ext>
            </a:extLst>
          </p:cNvPr>
          <p:cNvSpPr>
            <a:spLocks noGrp="1"/>
          </p:cNvSpPr>
          <p:nvPr>
            <p:ph type="title"/>
          </p:nvPr>
        </p:nvSpPr>
        <p:spPr>
          <a:xfrm>
            <a:off x="431800" y="269969"/>
            <a:ext cx="11326813" cy="796830"/>
          </a:xfrm>
        </p:spPr>
        <p:txBody>
          <a:bodyPr/>
          <a:lstStyle/>
          <a:p>
            <a:r>
              <a:rPr lang="en-US" cap="none" spc="0">
                <a:solidFill>
                  <a:prstClr val="black"/>
                </a:solidFill>
                <a:latin typeface="BMWTypeNext Latin Light"/>
                <a:ea typeface="+mn-ea"/>
                <a:cs typeface="+mn-cs"/>
              </a:rPr>
              <a:t>AWARENESS</a:t>
            </a:r>
            <a:r>
              <a:rPr kumimoji="0" lang="en-US" i="0" u="none" strike="noStrike" kern="1200" cap="none" spc="0" normalizeH="0" baseline="0" noProof="0">
                <a:ln>
                  <a:noFill/>
                </a:ln>
                <a:solidFill>
                  <a:prstClr val="black"/>
                </a:solidFill>
                <a:effectLst/>
                <a:uLnTx/>
                <a:uFillTx/>
                <a:latin typeface="BMWTypeNext Latin Light"/>
                <a:ea typeface="+mn-ea"/>
                <a:cs typeface="+mn-cs"/>
              </a:rPr>
              <a:t>: INITIAL VIDEO IMAGE TEST RESULTS.</a:t>
            </a:r>
            <a:endParaRPr lang="en-US">
              <a:solidFill>
                <a:prstClr val="black"/>
              </a:solidFill>
              <a:latin typeface="BMWTypeNext Regular"/>
            </a:endParaRPr>
          </a:p>
        </p:txBody>
      </p:sp>
      <p:sp>
        <p:nvSpPr>
          <p:cNvPr id="8" name="TextBox 7">
            <a:extLst>
              <a:ext uri="{FF2B5EF4-FFF2-40B4-BE49-F238E27FC236}">
                <a16:creationId xmlns:a16="http://schemas.microsoft.com/office/drawing/2014/main" id="{57DBE0D5-FD57-DE9B-CE70-6646E9652DAF}"/>
              </a:ext>
            </a:extLst>
          </p:cNvPr>
          <p:cNvSpPr txBox="1"/>
          <p:nvPr/>
        </p:nvSpPr>
        <p:spPr>
          <a:xfrm>
            <a:off x="7019027" y="1562384"/>
            <a:ext cx="1185274" cy="215444"/>
          </a:xfrm>
          <a:prstGeom prst="rect">
            <a:avLst/>
          </a:prstGeom>
          <a:noFill/>
        </p:spPr>
        <p:txBody>
          <a:bodyPr wrap="square">
            <a:spAutoFit/>
          </a:bodyPr>
          <a:lstStyle/>
          <a:p>
            <a:pPr algn="ctr"/>
            <a:r>
              <a:rPr lang="en-US" sz="800" b="0" i="0">
                <a:highlight>
                  <a:srgbClr val="FFFF00"/>
                </a:highlight>
                <a:latin typeface="BMWTypeNext Regular" pitchFamily="2" charset="0"/>
              </a:rPr>
              <a:t>Observational</a:t>
            </a:r>
          </a:p>
        </p:txBody>
      </p:sp>
      <p:sp>
        <p:nvSpPr>
          <p:cNvPr id="6" name="TextBox 5">
            <a:extLst>
              <a:ext uri="{FF2B5EF4-FFF2-40B4-BE49-F238E27FC236}">
                <a16:creationId xmlns:a16="http://schemas.microsoft.com/office/drawing/2014/main" id="{4273F931-E3B4-4B5A-3DCE-871DCFBA8398}"/>
              </a:ext>
            </a:extLst>
          </p:cNvPr>
          <p:cNvSpPr txBox="1"/>
          <p:nvPr/>
        </p:nvSpPr>
        <p:spPr>
          <a:xfrm>
            <a:off x="508000" y="6056922"/>
            <a:ext cx="71901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1D1C1D"/>
                </a:solidFill>
                <a:ea typeface="+mn-lt"/>
                <a:cs typeface="+mn-lt"/>
              </a:rPr>
              <a:t>*Est Ad Recall Lift: An estimate of the number of additional people who may remember seeing your ads (within 2 days). This metric is only available for assets in the awareness and engagement objectives.</a:t>
            </a:r>
            <a:endParaRPr lang="en-US" sz="800"/>
          </a:p>
        </p:txBody>
      </p:sp>
    </p:spTree>
    <p:extLst>
      <p:ext uri="{BB962C8B-B14F-4D97-AF65-F5344CB8AC3E}">
        <p14:creationId xmlns:p14="http://schemas.microsoft.com/office/powerpoint/2010/main" val="4516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3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graph&#10;&#10;Description automatically generated">
            <a:extLst>
              <a:ext uri="{FF2B5EF4-FFF2-40B4-BE49-F238E27FC236}">
                <a16:creationId xmlns:a16="http://schemas.microsoft.com/office/drawing/2014/main" id="{741AC267-A275-BAD7-AF03-9DC034EC4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005" y="1550435"/>
            <a:ext cx="1795596" cy="2186545"/>
          </a:xfrm>
          <a:prstGeom prst="rect">
            <a:avLst/>
          </a:prstGeom>
        </p:spPr>
      </p:pic>
      <p:pic>
        <p:nvPicPr>
          <p:cNvPr id="24" name="Picture 23" descr="A screenshot of a graph&#10;&#10;Description automatically generated">
            <a:extLst>
              <a:ext uri="{FF2B5EF4-FFF2-40B4-BE49-F238E27FC236}">
                <a16:creationId xmlns:a16="http://schemas.microsoft.com/office/drawing/2014/main" id="{ADD3CCD3-F48E-1D81-E340-E50AE0B54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52" y="4147182"/>
            <a:ext cx="1779348" cy="2186545"/>
          </a:xfrm>
          <a:prstGeom prst="rect">
            <a:avLst/>
          </a:prstGeom>
        </p:spPr>
      </p:pic>
      <p:pic>
        <p:nvPicPr>
          <p:cNvPr id="29" name="Picture 28" descr="A screen shot of a graph&#10;&#10;Description automatically generated">
            <a:extLst>
              <a:ext uri="{FF2B5EF4-FFF2-40B4-BE49-F238E27FC236}">
                <a16:creationId xmlns:a16="http://schemas.microsoft.com/office/drawing/2014/main" id="{47A60793-1327-EAB8-D5A6-4357357C3A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0569" y="4159481"/>
            <a:ext cx="1750781" cy="2193666"/>
          </a:xfrm>
          <a:prstGeom prst="rect">
            <a:avLst/>
          </a:prstGeom>
        </p:spPr>
      </p:pic>
      <p:pic>
        <p:nvPicPr>
          <p:cNvPr id="8" name="Picture 7" descr="A screenshot of a graph&#10;&#10;Description automatically generated">
            <a:extLst>
              <a:ext uri="{FF2B5EF4-FFF2-40B4-BE49-F238E27FC236}">
                <a16:creationId xmlns:a16="http://schemas.microsoft.com/office/drawing/2014/main" id="{AB3A488E-833A-256A-E4EF-0E280759E4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427" y="1550435"/>
            <a:ext cx="1808871" cy="2189145"/>
          </a:xfrm>
          <a:prstGeom prst="rect">
            <a:avLst/>
          </a:prstGeom>
        </p:spPr>
      </p:pic>
      <p:sp>
        <p:nvSpPr>
          <p:cNvPr id="2" name="Title 1">
            <a:extLst>
              <a:ext uri="{FF2B5EF4-FFF2-40B4-BE49-F238E27FC236}">
                <a16:creationId xmlns:a16="http://schemas.microsoft.com/office/drawing/2014/main" id="{68104A7D-BB29-30A5-0A65-A0857D3A9033}"/>
              </a:ext>
            </a:extLst>
          </p:cNvPr>
          <p:cNvSpPr>
            <a:spLocks noGrp="1"/>
          </p:cNvSpPr>
          <p:nvPr>
            <p:ph type="title"/>
          </p:nvPr>
        </p:nvSpPr>
        <p:spPr>
          <a:xfrm>
            <a:off x="343549" y="295733"/>
            <a:ext cx="11605434" cy="796830"/>
          </a:xfrm>
        </p:spPr>
        <p:txBody>
          <a:bodyPr/>
          <a:lstStyle/>
          <a:p>
            <a:r>
              <a:rPr lang="en-US">
                <a:latin typeface="BMWTypeNext Light"/>
              </a:rPr>
              <a:t>Improvement seen across funnels especially in conversion objective creative</a:t>
            </a:r>
            <a:endParaRPr lang="en-US"/>
          </a:p>
        </p:txBody>
      </p:sp>
      <p:sp>
        <p:nvSpPr>
          <p:cNvPr id="7" name="Slide Number Placeholder 3">
            <a:extLst>
              <a:ext uri="{FF2B5EF4-FFF2-40B4-BE49-F238E27FC236}">
                <a16:creationId xmlns:a16="http://schemas.microsoft.com/office/drawing/2014/main" id="{7E7FEEC2-1AD7-BA07-E805-ACF443AD5649}"/>
              </a:ext>
            </a:extLst>
          </p:cNvPr>
          <p:cNvSpPr>
            <a:spLocks noGrp="1"/>
          </p:cNvSpPr>
          <p:nvPr>
            <p:ph type="sldNum" sz="quarter" idx="12"/>
          </p:nvPr>
        </p:nvSpPr>
        <p:spPr>
          <a:xfrm>
            <a:off x="9881118" y="6540666"/>
            <a:ext cx="1877495" cy="160338"/>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t>Page </a:t>
            </a:r>
            <a:fld id="{B40DB7FE-DB37-4DD8-AAB3-38BC687BCDF8}" type="slidenum">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pPr marL="0" marR="0" lvl="0" indent="0" algn="r" defTabSz="914377" rtl="0" eaLnBrk="1" fontAlgn="auto" latinLnBrk="0" hangingPunct="1">
                <a:lnSpc>
                  <a:spcPct val="100000"/>
                </a:lnSpc>
                <a:spcBef>
                  <a:spcPts val="0"/>
                </a:spcBef>
                <a:spcAft>
                  <a:spcPts val="0"/>
                </a:spcAft>
                <a:buClrTx/>
                <a:buSzTx/>
                <a:buFontTx/>
                <a:buNone/>
                <a:tabLst/>
                <a:defRPr/>
              </a:pPr>
              <a:t>13</a:t>
            </a:fld>
            <a:endPar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endParaRPr>
          </a:p>
        </p:txBody>
      </p:sp>
      <p:sp>
        <p:nvSpPr>
          <p:cNvPr id="16" name="Oval 15">
            <a:extLst>
              <a:ext uri="{FF2B5EF4-FFF2-40B4-BE49-F238E27FC236}">
                <a16:creationId xmlns:a16="http://schemas.microsoft.com/office/drawing/2014/main" id="{F7BF630E-4A19-9FB3-6F89-57B1A0F88188}"/>
              </a:ext>
            </a:extLst>
          </p:cNvPr>
          <p:cNvSpPr>
            <a:spLocks noChangeAspect="1"/>
          </p:cNvSpPr>
          <p:nvPr/>
        </p:nvSpPr>
        <p:spPr>
          <a:xfrm>
            <a:off x="5800476" y="1347267"/>
            <a:ext cx="126000" cy="12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9" name="Oval 18">
            <a:extLst>
              <a:ext uri="{FF2B5EF4-FFF2-40B4-BE49-F238E27FC236}">
                <a16:creationId xmlns:a16="http://schemas.microsoft.com/office/drawing/2014/main" id="{8B4F3238-B10F-8BCD-93DC-D8DCD6B17EA0}"/>
              </a:ext>
            </a:extLst>
          </p:cNvPr>
          <p:cNvSpPr>
            <a:spLocks noChangeAspect="1"/>
          </p:cNvSpPr>
          <p:nvPr/>
        </p:nvSpPr>
        <p:spPr>
          <a:xfrm>
            <a:off x="5862835" y="3702789"/>
            <a:ext cx="126000" cy="12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20" name="TextBox 19">
            <a:extLst>
              <a:ext uri="{FF2B5EF4-FFF2-40B4-BE49-F238E27FC236}">
                <a16:creationId xmlns:a16="http://schemas.microsoft.com/office/drawing/2014/main" id="{6F6C2054-3B85-5DBC-867A-1E0ACB429778}"/>
              </a:ext>
            </a:extLst>
          </p:cNvPr>
          <p:cNvSpPr txBox="1"/>
          <p:nvPr/>
        </p:nvSpPr>
        <p:spPr>
          <a:xfrm>
            <a:off x="5923523" y="1293289"/>
            <a:ext cx="2352725" cy="215444"/>
          </a:xfrm>
          <a:prstGeom prst="rect">
            <a:avLst/>
          </a:prstGeom>
          <a:noFill/>
        </p:spPr>
        <p:txBody>
          <a:bodyPr wrap="square" lIns="91440" tIns="45720" rIns="91440" bIns="4572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BMWTypeNext Light"/>
                <a:ea typeface="+mn-ea"/>
                <a:cs typeface="+mn-cs"/>
              </a:rPr>
              <a:t>What’s </a:t>
            </a:r>
            <a:r>
              <a:rPr lang="en-US" sz="800">
                <a:latin typeface="BMWTypeNext Light"/>
              </a:rPr>
              <a:t>working</a:t>
            </a:r>
            <a:r>
              <a:rPr kumimoji="0" lang="en-US" sz="800" b="0" i="0" u="none" strike="noStrike" kern="1200" cap="none" spc="0" normalizeH="0" baseline="0" noProof="0">
                <a:ln>
                  <a:noFill/>
                </a:ln>
                <a:effectLst/>
                <a:uLnTx/>
                <a:uFillTx/>
                <a:latin typeface="BMWTypeNext Light"/>
                <a:ea typeface="+mn-ea"/>
                <a:cs typeface="+mn-cs"/>
              </a:rPr>
              <a:t> </a:t>
            </a:r>
            <a:r>
              <a:rPr kumimoji="0" lang="en-US" sz="8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800" b="0" i="0" u="none" strike="noStrike" kern="1200" cap="none" spc="0" normalizeH="0" baseline="0" noProof="0">
                <a:ln>
                  <a:noFill/>
                </a:ln>
                <a:effectLst/>
                <a:uLnTx/>
                <a:uFillTx/>
                <a:latin typeface="BMWTypeNext Light"/>
                <a:ea typeface="+mn-ea"/>
                <a:cs typeface="+mn-cs"/>
              </a:rPr>
              <a:t>Keep doing</a:t>
            </a:r>
          </a:p>
        </p:txBody>
      </p:sp>
      <p:sp>
        <p:nvSpPr>
          <p:cNvPr id="4" name="Title 6">
            <a:extLst>
              <a:ext uri="{FF2B5EF4-FFF2-40B4-BE49-F238E27FC236}">
                <a16:creationId xmlns:a16="http://schemas.microsoft.com/office/drawing/2014/main" id="{DE50183F-D226-0A1B-77D3-FBCD90BAB92E}"/>
              </a:ext>
            </a:extLst>
          </p:cNvPr>
          <p:cNvSpPr txBox="1">
            <a:spLocks/>
          </p:cNvSpPr>
          <p:nvPr/>
        </p:nvSpPr>
        <p:spPr>
          <a:xfrm>
            <a:off x="384078" y="1344274"/>
            <a:ext cx="1092200" cy="18414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0" i="0" kern="1200" cap="all" spc="10" baseline="0">
                <a:solidFill>
                  <a:schemeClr val="tx2"/>
                </a:solidFill>
                <a:latin typeface="BMWTypeNext Light" pitchFamily="2" charset="0"/>
                <a:ea typeface="+mj-ea"/>
                <a:cs typeface="+mj-cs"/>
              </a:defRPr>
            </a:lvl1pPr>
          </a:lstStyle>
          <a:p>
            <a:r>
              <a:rPr lang="en-US" sz="1200" b="1" u="sng">
                <a:latin typeface="+mj-lt"/>
              </a:rPr>
              <a:t>AWARENESS</a:t>
            </a:r>
          </a:p>
        </p:txBody>
      </p:sp>
      <p:sp>
        <p:nvSpPr>
          <p:cNvPr id="6" name="Title 6">
            <a:extLst>
              <a:ext uri="{FF2B5EF4-FFF2-40B4-BE49-F238E27FC236}">
                <a16:creationId xmlns:a16="http://schemas.microsoft.com/office/drawing/2014/main" id="{AF52CE6D-7FC1-B4BA-8142-EC0883103695}"/>
              </a:ext>
            </a:extLst>
          </p:cNvPr>
          <p:cNvSpPr txBox="1">
            <a:spLocks/>
          </p:cNvSpPr>
          <p:nvPr/>
        </p:nvSpPr>
        <p:spPr>
          <a:xfrm>
            <a:off x="2961766" y="1344273"/>
            <a:ext cx="1435056" cy="18414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0" i="0" kern="1200" cap="all" spc="10" baseline="0">
                <a:solidFill>
                  <a:schemeClr val="tx2"/>
                </a:solidFill>
                <a:latin typeface="BMWTypeNext Light" pitchFamily="2" charset="0"/>
                <a:ea typeface="+mj-ea"/>
                <a:cs typeface="+mj-cs"/>
              </a:defRPr>
            </a:lvl1pPr>
          </a:lstStyle>
          <a:p>
            <a:r>
              <a:rPr lang="en-US" sz="1200" b="1" u="sng">
                <a:latin typeface="+mj-lt"/>
              </a:rPr>
              <a:t>Consideration</a:t>
            </a:r>
          </a:p>
        </p:txBody>
      </p:sp>
      <p:sp>
        <p:nvSpPr>
          <p:cNvPr id="11" name="Title 6">
            <a:extLst>
              <a:ext uri="{FF2B5EF4-FFF2-40B4-BE49-F238E27FC236}">
                <a16:creationId xmlns:a16="http://schemas.microsoft.com/office/drawing/2014/main" id="{BAAEFD4C-48AD-DF9D-4671-8F1277848936}"/>
              </a:ext>
            </a:extLst>
          </p:cNvPr>
          <p:cNvSpPr txBox="1">
            <a:spLocks/>
          </p:cNvSpPr>
          <p:nvPr/>
        </p:nvSpPr>
        <p:spPr>
          <a:xfrm>
            <a:off x="384078" y="3926031"/>
            <a:ext cx="1092200" cy="18414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0" i="0" kern="1200" cap="all" spc="10" baseline="0">
                <a:solidFill>
                  <a:schemeClr val="tx2"/>
                </a:solidFill>
                <a:latin typeface="BMWTypeNext Light" pitchFamily="2" charset="0"/>
                <a:ea typeface="+mj-ea"/>
                <a:cs typeface="+mj-cs"/>
              </a:defRPr>
            </a:lvl1pPr>
          </a:lstStyle>
          <a:p>
            <a:r>
              <a:rPr lang="en-US" sz="1200" b="1" u="sng">
                <a:latin typeface="+mj-lt"/>
              </a:rPr>
              <a:t>Conversion </a:t>
            </a:r>
          </a:p>
        </p:txBody>
      </p:sp>
      <p:sp>
        <p:nvSpPr>
          <p:cNvPr id="13" name="Title 6">
            <a:extLst>
              <a:ext uri="{FF2B5EF4-FFF2-40B4-BE49-F238E27FC236}">
                <a16:creationId xmlns:a16="http://schemas.microsoft.com/office/drawing/2014/main" id="{F786D496-3107-3551-AF26-5D8A37D17C0E}"/>
              </a:ext>
            </a:extLst>
          </p:cNvPr>
          <p:cNvSpPr txBox="1">
            <a:spLocks/>
          </p:cNvSpPr>
          <p:nvPr/>
        </p:nvSpPr>
        <p:spPr>
          <a:xfrm>
            <a:off x="2961766" y="3925955"/>
            <a:ext cx="1092200" cy="18414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0" i="0" kern="1200" cap="all" spc="10" baseline="0">
                <a:solidFill>
                  <a:schemeClr val="tx2"/>
                </a:solidFill>
                <a:latin typeface="BMWTypeNext Light" pitchFamily="2" charset="0"/>
                <a:ea typeface="+mj-ea"/>
                <a:cs typeface="+mj-cs"/>
              </a:defRPr>
            </a:lvl1pPr>
          </a:lstStyle>
          <a:p>
            <a:r>
              <a:rPr lang="en-US" sz="1200" b="1" u="sng">
                <a:latin typeface="+mj-lt"/>
              </a:rPr>
              <a:t>leads</a:t>
            </a:r>
          </a:p>
        </p:txBody>
      </p:sp>
      <p:sp>
        <p:nvSpPr>
          <p:cNvPr id="25" name="TextBox 24">
            <a:extLst>
              <a:ext uri="{FF2B5EF4-FFF2-40B4-BE49-F238E27FC236}">
                <a16:creationId xmlns:a16="http://schemas.microsoft.com/office/drawing/2014/main" id="{5C0E45FC-CF42-4C4F-92C5-86EBEC27649C}"/>
              </a:ext>
            </a:extLst>
          </p:cNvPr>
          <p:cNvSpPr txBox="1"/>
          <p:nvPr/>
        </p:nvSpPr>
        <p:spPr>
          <a:xfrm>
            <a:off x="5979717" y="3657107"/>
            <a:ext cx="2761226" cy="215444"/>
          </a:xfrm>
          <a:prstGeom prst="rect">
            <a:avLst/>
          </a:prstGeom>
          <a:noFill/>
        </p:spPr>
        <p:txBody>
          <a:bodyPr wrap="square" lIns="91440" tIns="45720" rIns="91440" bIns="4572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BMWTypeNext Light"/>
                <a:ea typeface="+mn-ea"/>
                <a:cs typeface="+mn-cs"/>
              </a:rPr>
              <a:t>What’s not working </a:t>
            </a:r>
            <a:r>
              <a:rPr kumimoji="0" lang="en-US" sz="8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800" b="0" i="0" u="none" strike="noStrike" kern="1200" cap="none" spc="0" normalizeH="0" baseline="0" noProof="0">
                <a:ln>
                  <a:noFill/>
                </a:ln>
                <a:effectLst/>
                <a:uLnTx/>
                <a:uFillTx/>
                <a:latin typeface="BMWTypeNext Light"/>
                <a:ea typeface="+mn-ea"/>
                <a:cs typeface="+mn-cs"/>
              </a:rPr>
              <a:t>Consider</a:t>
            </a:r>
            <a:r>
              <a:rPr kumimoji="0" lang="en-US" sz="800" b="0" i="0" u="none" strike="noStrike" kern="1200" cap="none" spc="0" normalizeH="0" noProof="0">
                <a:ln>
                  <a:noFill/>
                </a:ln>
                <a:effectLst/>
                <a:uLnTx/>
                <a:uFillTx/>
                <a:latin typeface="BMWTypeNext Light"/>
                <a:ea typeface="+mn-ea"/>
                <a:cs typeface="+mn-cs"/>
              </a:rPr>
              <a:t> optimizing/ testing</a:t>
            </a:r>
            <a:endParaRPr lang="en-US"/>
          </a:p>
        </p:txBody>
      </p:sp>
      <p:sp>
        <p:nvSpPr>
          <p:cNvPr id="26" name="TextBox 25">
            <a:extLst>
              <a:ext uri="{FF2B5EF4-FFF2-40B4-BE49-F238E27FC236}">
                <a16:creationId xmlns:a16="http://schemas.microsoft.com/office/drawing/2014/main" id="{2A2AD4C1-1F8F-58D7-5C80-9AA09C8A7A8C}"/>
              </a:ext>
            </a:extLst>
          </p:cNvPr>
          <p:cNvSpPr txBox="1"/>
          <p:nvPr/>
        </p:nvSpPr>
        <p:spPr>
          <a:xfrm>
            <a:off x="9168055" y="1290216"/>
            <a:ext cx="2780921" cy="2185214"/>
          </a:xfrm>
          <a:prstGeom prst="rect">
            <a:avLst/>
          </a:prstGeom>
          <a:noFill/>
        </p:spPr>
        <p:txBody>
          <a:bodyPr wrap="square" lIns="91440" tIns="45720" rIns="91440" bIns="4572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800" u="none" strike="noStrike" kern="1200" cap="none" spc="0" normalizeH="0" baseline="0" noProof="0">
                <a:ln>
                  <a:noFill/>
                </a:ln>
                <a:effectLst/>
                <a:uLnTx/>
                <a:uFillTx/>
                <a:latin typeface="BMWTypeNext Light"/>
              </a:rPr>
              <a:t>Creative Elements:</a:t>
            </a:r>
          </a:p>
          <a:p>
            <a:pPr marL="0" marR="0" lvl="0" indent="0" algn="l" defTabSz="914400" rtl="0" eaLnBrk="1" fontAlgn="auto" latinLnBrk="0" hangingPunct="1">
              <a:spcBef>
                <a:spcPts val="0"/>
              </a:spcBef>
              <a:spcAft>
                <a:spcPts val="0"/>
              </a:spcAft>
              <a:buClrTx/>
              <a:buSzTx/>
              <a:buFontTx/>
              <a:buNone/>
              <a:tabLst/>
              <a:defRPr/>
            </a:pPr>
            <a:endParaRPr lang="en-US" sz="800">
              <a:latin typeface="BMWTypeNext Light" pitchFamily="2" charset="0"/>
            </a:endParaRPr>
          </a:p>
          <a:p>
            <a:pPr marL="228600" indent="-228600">
              <a:buFontTx/>
              <a:buAutoNum type="arabicPeriod"/>
              <a:defRPr/>
            </a:pPr>
            <a:r>
              <a:rPr lang="en-US" sz="800" b="1">
                <a:latin typeface="BMWTypeNext Light"/>
              </a:rPr>
              <a:t>CONS + CVR | Ad Format: </a:t>
            </a:r>
            <a:r>
              <a:rPr lang="en-US" sz="800">
                <a:latin typeface="BMWTypeNext Light"/>
              </a:rPr>
              <a:t>Video excelled at engaging users and driving traffic while static delivered more KBAs.</a:t>
            </a:r>
          </a:p>
          <a:p>
            <a:pPr marL="228600" indent="-228600">
              <a:buFontTx/>
              <a:buAutoNum type="arabicPeriod"/>
              <a:defRPr/>
            </a:pPr>
            <a:endParaRPr lang="en-US" sz="800">
              <a:latin typeface="BMWTypeNext Light" pitchFamily="2" charset="0"/>
            </a:endParaRPr>
          </a:p>
          <a:p>
            <a:pPr marL="228600" indent="-228600">
              <a:buFontTx/>
              <a:buAutoNum type="arabicPeriod"/>
              <a:defRPr/>
            </a:pPr>
            <a:r>
              <a:rPr lang="en-US" sz="800" b="1">
                <a:latin typeface="BMWTypeNext Light"/>
              </a:rPr>
              <a:t>CONS - Static | CTA Copy: </a:t>
            </a:r>
            <a:r>
              <a:rPr lang="en-US" sz="800">
                <a:latin typeface="BMWTypeNext Light"/>
              </a:rPr>
              <a:t>Shop Now drove higher CTR but Learn More performed well in KBAs</a:t>
            </a:r>
          </a:p>
          <a:p>
            <a:pPr marL="228600" indent="-228600">
              <a:buFontTx/>
              <a:buAutoNum type="arabicPeriod"/>
              <a:defRPr/>
            </a:pPr>
            <a:endParaRPr lang="en-US" sz="800">
              <a:latin typeface="BMWTypeNext Light" pitchFamily="2" charset="0"/>
            </a:endParaRPr>
          </a:p>
          <a:p>
            <a:pPr marL="228600" indent="-228600">
              <a:buFontTx/>
              <a:buAutoNum type="arabicPeriod"/>
              <a:defRPr/>
            </a:pPr>
            <a:r>
              <a:rPr lang="en-US" sz="800" b="1">
                <a:latin typeface="BMWTypeNext Light"/>
              </a:rPr>
              <a:t>CVR - BYOA | Vehicle Angle + BG</a:t>
            </a:r>
            <a:r>
              <a:rPr lang="en-US" sz="800" b="1">
                <a:solidFill>
                  <a:schemeClr val="accent1">
                    <a:lumMod val="40000"/>
                    <a:lumOff val="60000"/>
                  </a:schemeClr>
                </a:solidFill>
                <a:latin typeface="BMWTypeNext Light"/>
              </a:rPr>
              <a:t>: </a:t>
            </a:r>
            <a:r>
              <a:rPr lang="en-US" sz="800">
                <a:latin typeface="BMWTypeNext Light"/>
              </a:rPr>
              <a:t>profile shot paired with urban scenery outperformed front shot paired with landscape scenery.</a:t>
            </a:r>
            <a:endParaRPr lang="en-US" sz="800">
              <a:solidFill>
                <a:schemeClr val="accent1">
                  <a:lumMod val="40000"/>
                  <a:lumOff val="60000"/>
                </a:schemeClr>
              </a:solidFill>
              <a:latin typeface="BMWTypeNext Light"/>
            </a:endParaRPr>
          </a:p>
          <a:p>
            <a:pPr marL="228600" indent="-228600">
              <a:buFontTx/>
              <a:buAutoNum type="arabicPeriod"/>
              <a:defRPr/>
            </a:pPr>
            <a:endParaRPr lang="en-US" sz="800">
              <a:solidFill>
                <a:schemeClr val="accent1">
                  <a:lumMod val="40000"/>
                  <a:lumOff val="60000"/>
                </a:schemeClr>
              </a:solidFill>
              <a:latin typeface="BMWTypeNext Light" pitchFamily="2" charset="0"/>
            </a:endParaRPr>
          </a:p>
          <a:p>
            <a:pPr marL="228600" indent="-228600">
              <a:buFontTx/>
              <a:buAutoNum type="arabicPeriod"/>
              <a:defRPr/>
            </a:pPr>
            <a:r>
              <a:rPr lang="en-US" sz="800" b="1">
                <a:latin typeface="BMWTypeNext Light"/>
              </a:rPr>
              <a:t>CVR – BYOA | Vehicle Type: </a:t>
            </a:r>
            <a:r>
              <a:rPr lang="en-US" sz="800">
                <a:latin typeface="BMWTypeNext Light"/>
              </a:rPr>
              <a:t>ICE creative outperformed BEV creative with higher KBA rate.</a:t>
            </a:r>
          </a:p>
          <a:p>
            <a:pPr marL="228600" indent="-228600">
              <a:buFontTx/>
              <a:buAutoNum type="arabicPeriod"/>
              <a:defRPr/>
            </a:pPr>
            <a:endParaRPr lang="en-US" sz="800">
              <a:solidFill>
                <a:schemeClr val="accent1">
                  <a:lumMod val="40000"/>
                  <a:lumOff val="60000"/>
                </a:schemeClr>
              </a:solidFill>
              <a:latin typeface="BMWTypeNext Light" pitchFamily="2" charset="0"/>
            </a:endParaRPr>
          </a:p>
          <a:p>
            <a:pPr>
              <a:defRPr/>
            </a:pPr>
            <a:endParaRPr lang="en-US" sz="800">
              <a:latin typeface="BMWTypeNext Light" pitchFamily="2" charset="0"/>
            </a:endParaRPr>
          </a:p>
        </p:txBody>
      </p:sp>
      <p:sp>
        <p:nvSpPr>
          <p:cNvPr id="27" name="TextBox 26">
            <a:extLst>
              <a:ext uri="{FF2B5EF4-FFF2-40B4-BE49-F238E27FC236}">
                <a16:creationId xmlns:a16="http://schemas.microsoft.com/office/drawing/2014/main" id="{9F1DA340-5411-8879-6E6B-1FAFAAE62052}"/>
              </a:ext>
            </a:extLst>
          </p:cNvPr>
          <p:cNvSpPr txBox="1"/>
          <p:nvPr/>
        </p:nvSpPr>
        <p:spPr>
          <a:xfrm>
            <a:off x="9168055" y="3593544"/>
            <a:ext cx="2780924" cy="243143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800" u="none" strike="noStrike" kern="1200" cap="none" spc="0" normalizeH="0" baseline="0" noProof="0">
                <a:ln>
                  <a:noFill/>
                </a:ln>
                <a:effectLst/>
                <a:uLnTx/>
                <a:uFillTx/>
                <a:latin typeface="BMWTypeNext Light"/>
              </a:rPr>
              <a:t>Creative Elements:</a:t>
            </a:r>
          </a:p>
          <a:p>
            <a:pPr marR="0" lvl="0" algn="l" defTabSz="914400" rtl="0" eaLnBrk="1" fontAlgn="auto" latinLnBrk="0" hangingPunct="1">
              <a:spcBef>
                <a:spcPts val="0"/>
              </a:spcBef>
              <a:spcAft>
                <a:spcPts val="0"/>
              </a:spcAft>
              <a:buClrTx/>
              <a:buSzTx/>
              <a:tabLst/>
              <a:defRPr/>
            </a:pPr>
            <a:endParaRPr lang="en-US" sz="800">
              <a:solidFill>
                <a:schemeClr val="accent1">
                  <a:lumMod val="40000"/>
                  <a:lumOff val="60000"/>
                </a:schemeClr>
              </a:solidFill>
              <a:latin typeface="BMWTypeNext Light" pitchFamily="2" charset="0"/>
            </a:endParaRPr>
          </a:p>
          <a:p>
            <a:pPr marL="228600" indent="-228600" defTabSz="914400">
              <a:buFontTx/>
              <a:buAutoNum type="arabicPeriod"/>
              <a:defRPr/>
            </a:pPr>
            <a:r>
              <a:rPr lang="en-US" sz="800" b="1">
                <a:latin typeface="BMWTypeNext Light"/>
              </a:rPr>
              <a:t>AWR | Video Length: </a:t>
            </a:r>
            <a:r>
              <a:rPr lang="en-US" sz="800">
                <a:latin typeface="BMWTypeNext Light"/>
              </a:rPr>
              <a:t>30s underperformed 6s and 15s in terms of engagement rate.</a:t>
            </a:r>
          </a:p>
          <a:p>
            <a:pPr marL="228600" indent="-228600" defTabSz="914400">
              <a:buFontTx/>
              <a:buAutoNum type="arabicPeriod"/>
              <a:defRPr/>
            </a:pPr>
            <a:endParaRPr lang="en-US" sz="800" b="1">
              <a:latin typeface="BMWTypeNext Light" pitchFamily="2" charset="0"/>
            </a:endParaRPr>
          </a:p>
          <a:p>
            <a:pPr marL="228600" indent="-228600" defTabSz="914400">
              <a:buFontTx/>
              <a:buAutoNum type="arabicPeriod"/>
              <a:defRPr/>
            </a:pPr>
            <a:r>
              <a:rPr lang="en-US" sz="800" b="1">
                <a:latin typeface="BMWTypeNext Light"/>
              </a:rPr>
              <a:t>CONS + CVR | Ad Format: </a:t>
            </a:r>
            <a:r>
              <a:rPr lang="en-US" sz="800">
                <a:latin typeface="BMWTypeNext Light"/>
              </a:rPr>
              <a:t>Carousel assets had the lowest engagement rate across funnels</a:t>
            </a:r>
          </a:p>
          <a:p>
            <a:pPr marL="228600" indent="-228600" defTabSz="914400">
              <a:buFontTx/>
              <a:buAutoNum type="arabicPeriod"/>
              <a:defRPr/>
            </a:pPr>
            <a:endParaRPr lang="en-US" sz="800" b="1">
              <a:latin typeface="BMWTypeNext Light" pitchFamily="2" charset="0"/>
            </a:endParaRPr>
          </a:p>
          <a:p>
            <a:pPr marL="228600" indent="-228600">
              <a:buFontTx/>
              <a:buAutoNum type="arabicPeriod"/>
              <a:defRPr/>
            </a:pPr>
            <a:r>
              <a:rPr lang="en-US" sz="800" b="1">
                <a:latin typeface="BMWTypeNext Light"/>
              </a:rPr>
              <a:t>CONS – Video | Copy: </a:t>
            </a:r>
            <a:r>
              <a:rPr lang="en-US" sz="800">
                <a:latin typeface="BMWTypeNext Light"/>
              </a:rPr>
              <a:t>Showing SSE offers in the post copy had low impact on creative performance.</a:t>
            </a:r>
          </a:p>
          <a:p>
            <a:pPr marL="228600" indent="-228600">
              <a:buFontTx/>
              <a:buAutoNum type="arabicPeriod"/>
              <a:defRPr/>
            </a:pPr>
            <a:endParaRPr lang="en-US" sz="800">
              <a:latin typeface="BMWTypeNext Light" pitchFamily="2" charset="0"/>
            </a:endParaRPr>
          </a:p>
          <a:p>
            <a:pPr marL="228600" indent="-228600">
              <a:buFontTx/>
              <a:buAutoNum type="arabicPeriod"/>
              <a:defRPr/>
            </a:pPr>
            <a:r>
              <a:rPr lang="en-US" sz="800" b="1">
                <a:latin typeface="BMWTypeNext Light"/>
              </a:rPr>
              <a:t>CVR - BYOA | Background Contrast: </a:t>
            </a:r>
            <a:r>
              <a:rPr lang="en-US" sz="800">
                <a:latin typeface="BMWTypeNext Light"/>
              </a:rPr>
              <a:t>Retargeting creative that had cars with a similar color as the background saw lower KBA rate than cars with higher background contrast.</a:t>
            </a:r>
          </a:p>
          <a:p>
            <a:pPr marL="228600" indent="-228600">
              <a:buFontTx/>
              <a:buAutoNum type="arabicPeriod"/>
              <a:defRPr/>
            </a:pPr>
            <a:endParaRPr lang="en-US" sz="800">
              <a:latin typeface="BMWTypeNext Light" pitchFamily="2" charset="0"/>
            </a:endParaRPr>
          </a:p>
          <a:p>
            <a:pPr marL="228600" indent="-228600">
              <a:buFontTx/>
              <a:buAutoNum type="arabicPeriod"/>
              <a:defRPr/>
            </a:pPr>
            <a:endParaRPr lang="en-US" sz="800">
              <a:latin typeface="BMWTypeNext Light" pitchFamily="2" charset="0"/>
            </a:endParaRPr>
          </a:p>
          <a:p>
            <a:pPr marL="228600" marR="0" lvl="0" indent="-228600" algn="l" defTabSz="914400" rtl="0" eaLnBrk="1" fontAlgn="auto" latinLnBrk="0" hangingPunct="1">
              <a:spcBef>
                <a:spcPts val="0"/>
              </a:spcBef>
              <a:spcAft>
                <a:spcPts val="0"/>
              </a:spcAft>
              <a:buClrTx/>
              <a:buSzTx/>
              <a:buFontTx/>
              <a:buAutoNum type="arabicPeriod"/>
              <a:tabLst/>
              <a:defRPr/>
            </a:pPr>
            <a:endParaRPr lang="en-US" sz="800">
              <a:solidFill>
                <a:schemeClr val="accent1">
                  <a:lumMod val="40000"/>
                  <a:lumOff val="60000"/>
                </a:schemeClr>
              </a:solidFill>
              <a:latin typeface="BMWTypeNext Light" pitchFamily="2" charset="0"/>
            </a:endParaRPr>
          </a:p>
        </p:txBody>
      </p:sp>
      <p:cxnSp>
        <p:nvCxnSpPr>
          <p:cNvPr id="31" name="Straight Connector 30">
            <a:extLst>
              <a:ext uri="{FF2B5EF4-FFF2-40B4-BE49-F238E27FC236}">
                <a16:creationId xmlns:a16="http://schemas.microsoft.com/office/drawing/2014/main" id="{5C71A810-A60B-5A1F-3318-A5DBE815D469}"/>
              </a:ext>
            </a:extLst>
          </p:cNvPr>
          <p:cNvCxnSpPr>
            <a:cxnSpLocks/>
          </p:cNvCxnSpPr>
          <p:nvPr/>
        </p:nvCxnSpPr>
        <p:spPr>
          <a:xfrm>
            <a:off x="5457620" y="1405863"/>
            <a:ext cx="0" cy="4828853"/>
          </a:xfrm>
          <a:prstGeom prst="line">
            <a:avLst/>
          </a:prstGeom>
          <a:ln/>
        </p:spPr>
        <p:style>
          <a:lnRef idx="2">
            <a:schemeClr val="dk1"/>
          </a:lnRef>
          <a:fillRef idx="0">
            <a:schemeClr val="dk1"/>
          </a:fillRef>
          <a:effectRef idx="1">
            <a:schemeClr val="dk1"/>
          </a:effectRef>
          <a:fontRef idx="minor">
            <a:schemeClr val="tx1"/>
          </a:fontRef>
        </p:style>
      </p:cxnSp>
      <p:sp>
        <p:nvSpPr>
          <p:cNvPr id="36" name="Rectangle 35">
            <a:extLst>
              <a:ext uri="{FF2B5EF4-FFF2-40B4-BE49-F238E27FC236}">
                <a16:creationId xmlns:a16="http://schemas.microsoft.com/office/drawing/2014/main" id="{0EF49F1B-00C4-915E-3AEF-A88B9D0E957E}"/>
              </a:ext>
            </a:extLst>
          </p:cNvPr>
          <p:cNvSpPr/>
          <p:nvPr/>
        </p:nvSpPr>
        <p:spPr>
          <a:xfrm>
            <a:off x="376479" y="1818933"/>
            <a:ext cx="1124815" cy="335973"/>
          </a:xfrm>
          <a:prstGeom prst="rect">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15071E9-BDEE-A2D5-CB14-76111C81E4B6}"/>
              </a:ext>
            </a:extLst>
          </p:cNvPr>
          <p:cNvSpPr/>
          <p:nvPr/>
        </p:nvSpPr>
        <p:spPr>
          <a:xfrm>
            <a:off x="2947903" y="1818933"/>
            <a:ext cx="1144712" cy="335973"/>
          </a:xfrm>
          <a:prstGeom prst="rect">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4D594A7-E024-4251-3148-628E48361D89}"/>
              </a:ext>
            </a:extLst>
          </p:cNvPr>
          <p:cNvSpPr/>
          <p:nvPr/>
        </p:nvSpPr>
        <p:spPr>
          <a:xfrm>
            <a:off x="384078" y="4429111"/>
            <a:ext cx="1146006" cy="335973"/>
          </a:xfrm>
          <a:prstGeom prst="rect">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2A346E6-139E-F211-2081-98554884A846}"/>
              </a:ext>
            </a:extLst>
          </p:cNvPr>
          <p:cNvSpPr/>
          <p:nvPr/>
        </p:nvSpPr>
        <p:spPr>
          <a:xfrm>
            <a:off x="4092615" y="4398417"/>
            <a:ext cx="538720" cy="375099"/>
          </a:xfrm>
          <a:prstGeom prst="rect">
            <a:avLst/>
          </a:prstGeom>
          <a:solidFill>
            <a:srgbClr val="C00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659A0-52CB-B3B1-F531-ACAC9A436E51}"/>
              </a:ext>
            </a:extLst>
          </p:cNvPr>
          <p:cNvSpPr txBox="1"/>
          <p:nvPr/>
        </p:nvSpPr>
        <p:spPr>
          <a:xfrm>
            <a:off x="343549" y="6355747"/>
            <a:ext cx="5273479" cy="184666"/>
          </a:xfrm>
          <a:prstGeom prst="rect">
            <a:avLst/>
          </a:prstGeom>
          <a:noFill/>
        </p:spPr>
        <p:txBody>
          <a:bodyPr wrap="square" lIns="91440" tIns="45720" rIns="91440" bIns="45720" rtlCol="0" anchor="t">
            <a:spAutoFit/>
          </a:bodyPr>
          <a:lstStyle/>
          <a:p>
            <a:pPr>
              <a:defRPr/>
            </a:pPr>
            <a:r>
              <a:rPr lang="en-US" sz="600"/>
              <a:t>*CID Circle color coding is accurate while benchmark lines default to one platform however color coding is based on unique platform benchmarks. </a:t>
            </a:r>
            <a:endParaRPr lang="en-US" sz="1200"/>
          </a:p>
        </p:txBody>
      </p:sp>
      <p:sp>
        <p:nvSpPr>
          <p:cNvPr id="40" name="Rectangle 39">
            <a:extLst>
              <a:ext uri="{FF2B5EF4-FFF2-40B4-BE49-F238E27FC236}">
                <a16:creationId xmlns:a16="http://schemas.microsoft.com/office/drawing/2014/main" id="{3A75F9B3-4033-715B-8785-945ED6BED88A}"/>
              </a:ext>
            </a:extLst>
          </p:cNvPr>
          <p:cNvSpPr/>
          <p:nvPr/>
        </p:nvSpPr>
        <p:spPr>
          <a:xfrm>
            <a:off x="2925620" y="4429111"/>
            <a:ext cx="538720" cy="335973"/>
          </a:xfrm>
          <a:prstGeom prst="rect">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3F450BB-253C-8419-B965-F07A92101A3B}"/>
              </a:ext>
            </a:extLst>
          </p:cNvPr>
          <p:cNvSpPr txBox="1"/>
          <p:nvPr/>
        </p:nvSpPr>
        <p:spPr>
          <a:xfrm>
            <a:off x="5299969" y="4216893"/>
            <a:ext cx="184731" cy="369332"/>
          </a:xfrm>
          <a:prstGeom prst="rect">
            <a:avLst/>
          </a:prstGeom>
          <a:noFill/>
        </p:spPr>
        <p:txBody>
          <a:bodyPr wrap="none" rtlCol="0">
            <a:spAutoFit/>
          </a:bodyPr>
          <a:lstStyle/>
          <a:p>
            <a:endParaRPr lang="en-US"/>
          </a:p>
        </p:txBody>
      </p:sp>
      <p:sp>
        <p:nvSpPr>
          <p:cNvPr id="48" name="Footer Placeholder 2">
            <a:extLst>
              <a:ext uri="{FF2B5EF4-FFF2-40B4-BE49-F238E27FC236}">
                <a16:creationId xmlns:a16="http://schemas.microsoft.com/office/drawing/2014/main" id="{E597EF7C-693E-BD1F-87BF-25E8E5F7EA1D}"/>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#4</a:t>
            </a:r>
            <a:endParaRPr lang="de-DE">
              <a:solidFill>
                <a:prstClr val="black"/>
              </a:solidFill>
              <a:latin typeface="BMWTypeNext Light" pitchFamily="2" charset="0"/>
            </a:endParaRPr>
          </a:p>
        </p:txBody>
      </p:sp>
      <p:pic>
        <p:nvPicPr>
          <p:cNvPr id="10" name="Picture 9" descr="A black car parked on a road next to a body of water&#10;&#10;Description automatically generated">
            <a:extLst>
              <a:ext uri="{FF2B5EF4-FFF2-40B4-BE49-F238E27FC236}">
                <a16:creationId xmlns:a16="http://schemas.microsoft.com/office/drawing/2014/main" id="{A9E7DC0D-C6B7-461C-5D4F-EB0148316D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2148" y="5121180"/>
            <a:ext cx="1159717" cy="1156070"/>
          </a:xfrm>
          <a:prstGeom prst="rect">
            <a:avLst/>
          </a:prstGeom>
        </p:spPr>
      </p:pic>
      <p:pic>
        <p:nvPicPr>
          <p:cNvPr id="22" name="Picture 21" descr="A white car parked in front of a building&#10;&#10;Description automatically generated">
            <a:extLst>
              <a:ext uri="{FF2B5EF4-FFF2-40B4-BE49-F238E27FC236}">
                <a16:creationId xmlns:a16="http://schemas.microsoft.com/office/drawing/2014/main" id="{B83CA8C4-6A39-52A8-D2FD-2352ECB26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5989" y="1591009"/>
            <a:ext cx="1334548" cy="1326208"/>
          </a:xfrm>
          <a:prstGeom prst="rect">
            <a:avLst/>
          </a:prstGeom>
        </p:spPr>
      </p:pic>
      <p:pic>
        <p:nvPicPr>
          <p:cNvPr id="28" name="Picture 27" descr="A screenshot of a car on a road&#10;&#10;Description automatically generated">
            <a:extLst>
              <a:ext uri="{FF2B5EF4-FFF2-40B4-BE49-F238E27FC236}">
                <a16:creationId xmlns:a16="http://schemas.microsoft.com/office/drawing/2014/main" id="{02A7B26E-80E7-B708-24C6-F51B6FAD92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93195" y="1834342"/>
            <a:ext cx="1078493" cy="1333409"/>
          </a:xfrm>
          <a:prstGeom prst="rect">
            <a:avLst/>
          </a:prstGeom>
        </p:spPr>
      </p:pic>
      <p:pic>
        <p:nvPicPr>
          <p:cNvPr id="32" name="Picture 31" descr="A car parked at a charging station&#10;&#10;Description automatically generated">
            <a:extLst>
              <a:ext uri="{FF2B5EF4-FFF2-40B4-BE49-F238E27FC236}">
                <a16:creationId xmlns:a16="http://schemas.microsoft.com/office/drawing/2014/main" id="{8D3A8847-0793-578B-221A-4916EFF438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9885" y="1583808"/>
            <a:ext cx="1068713" cy="1333409"/>
          </a:xfrm>
          <a:prstGeom prst="rect">
            <a:avLst/>
          </a:prstGeom>
        </p:spPr>
      </p:pic>
      <p:pic>
        <p:nvPicPr>
          <p:cNvPr id="34" name="Picture 33" descr="A screenshot of a car on a road&#10;&#10;Description automatically generated">
            <a:extLst>
              <a:ext uri="{FF2B5EF4-FFF2-40B4-BE49-F238E27FC236}">
                <a16:creationId xmlns:a16="http://schemas.microsoft.com/office/drawing/2014/main" id="{62E93D22-9A45-E11A-DA2D-9C87D2F810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40538" y="3907641"/>
            <a:ext cx="1456766" cy="2390421"/>
          </a:xfrm>
          <a:prstGeom prst="rect">
            <a:avLst/>
          </a:prstGeom>
        </p:spPr>
      </p:pic>
      <p:pic>
        <p:nvPicPr>
          <p:cNvPr id="45" name="Picture 44" descr="A screenshot of a car&#10;&#10;Description automatically generated">
            <a:extLst>
              <a:ext uri="{FF2B5EF4-FFF2-40B4-BE49-F238E27FC236}">
                <a16:creationId xmlns:a16="http://schemas.microsoft.com/office/drawing/2014/main" id="{158BFB2A-C4F2-DE6F-1F5E-6889917BE7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1434" y="3908733"/>
            <a:ext cx="1203257" cy="1156070"/>
          </a:xfrm>
          <a:prstGeom prst="rect">
            <a:avLst/>
          </a:prstGeom>
        </p:spPr>
      </p:pic>
      <p:sp>
        <p:nvSpPr>
          <p:cNvPr id="46" name="Rectangle 45">
            <a:extLst>
              <a:ext uri="{FF2B5EF4-FFF2-40B4-BE49-F238E27FC236}">
                <a16:creationId xmlns:a16="http://schemas.microsoft.com/office/drawing/2014/main" id="{A9679FE6-3F9B-9E57-49E4-7E960E02E333}"/>
              </a:ext>
            </a:extLst>
          </p:cNvPr>
          <p:cNvSpPr/>
          <p:nvPr/>
        </p:nvSpPr>
        <p:spPr>
          <a:xfrm>
            <a:off x="5862835" y="1991019"/>
            <a:ext cx="1049030" cy="414421"/>
          </a:xfrm>
          <a:prstGeom prst="rect">
            <a:avLst/>
          </a:prstGeom>
          <a:noFill/>
          <a:ln>
            <a:solidFill>
              <a:srgbClr val="00D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2DEF875-D013-7EBA-869E-46C9A91A280C}"/>
              </a:ext>
            </a:extLst>
          </p:cNvPr>
          <p:cNvSpPr/>
          <p:nvPr/>
        </p:nvSpPr>
        <p:spPr>
          <a:xfrm>
            <a:off x="8470532" y="2941243"/>
            <a:ext cx="360572" cy="151406"/>
          </a:xfrm>
          <a:prstGeom prst="rect">
            <a:avLst/>
          </a:prstGeom>
          <a:noFill/>
          <a:ln>
            <a:solidFill>
              <a:srgbClr val="00D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B4D9C30-5CC2-BABE-39D9-EEA569ED9968}"/>
              </a:ext>
            </a:extLst>
          </p:cNvPr>
          <p:cNvSpPr/>
          <p:nvPr/>
        </p:nvSpPr>
        <p:spPr>
          <a:xfrm>
            <a:off x="7775924" y="2707653"/>
            <a:ext cx="360572" cy="151406"/>
          </a:xfrm>
          <a:prstGeom prst="rect">
            <a:avLst/>
          </a:prstGeom>
          <a:noFill/>
          <a:ln>
            <a:solidFill>
              <a:srgbClr val="00D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0FD022D-C490-79F3-8AFD-729050889BA2}"/>
              </a:ext>
            </a:extLst>
          </p:cNvPr>
          <p:cNvSpPr/>
          <p:nvPr/>
        </p:nvSpPr>
        <p:spPr>
          <a:xfrm>
            <a:off x="5900940" y="5466926"/>
            <a:ext cx="843989" cy="511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21FE775-6C19-9D08-E689-C78352815085}"/>
              </a:ext>
            </a:extLst>
          </p:cNvPr>
          <p:cNvSpPr/>
          <p:nvPr/>
        </p:nvSpPr>
        <p:spPr>
          <a:xfrm>
            <a:off x="7063364" y="4173223"/>
            <a:ext cx="1212884" cy="1183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C186363-C4B5-AF5B-DED6-A99EA0C9734F}"/>
              </a:ext>
            </a:extLst>
          </p:cNvPr>
          <p:cNvSpPr txBox="1"/>
          <p:nvPr/>
        </p:nvSpPr>
        <p:spPr>
          <a:xfrm>
            <a:off x="204805" y="4802094"/>
            <a:ext cx="737253" cy="215444"/>
          </a:xfrm>
          <a:prstGeom prst="rect">
            <a:avLst/>
          </a:prstGeom>
          <a:noFill/>
        </p:spPr>
        <p:txBody>
          <a:bodyPr wrap="square" rtlCol="0">
            <a:spAutoFit/>
          </a:bodyPr>
          <a:lstStyle/>
          <a:p>
            <a:pPr algn="ctr"/>
            <a:r>
              <a:rPr lang="en-US" sz="800">
                <a:solidFill>
                  <a:srgbClr val="00B050"/>
                </a:solidFill>
              </a:rPr>
              <a:t>+9% pts</a:t>
            </a:r>
          </a:p>
        </p:txBody>
      </p:sp>
      <p:sp>
        <p:nvSpPr>
          <p:cNvPr id="9" name="TextBox 8">
            <a:extLst>
              <a:ext uri="{FF2B5EF4-FFF2-40B4-BE49-F238E27FC236}">
                <a16:creationId xmlns:a16="http://schemas.microsoft.com/office/drawing/2014/main" id="{1755DED6-EF52-CB20-5F54-F45BB7C65FBB}"/>
              </a:ext>
            </a:extLst>
          </p:cNvPr>
          <p:cNvSpPr txBox="1"/>
          <p:nvPr/>
        </p:nvSpPr>
        <p:spPr>
          <a:xfrm>
            <a:off x="1350830" y="4809306"/>
            <a:ext cx="737253" cy="215444"/>
          </a:xfrm>
          <a:prstGeom prst="rect">
            <a:avLst/>
          </a:prstGeom>
          <a:solidFill>
            <a:schemeClr val="bg1"/>
          </a:solidFill>
        </p:spPr>
        <p:txBody>
          <a:bodyPr wrap="square" rtlCol="0">
            <a:spAutoFit/>
          </a:bodyPr>
          <a:lstStyle/>
          <a:p>
            <a:pPr algn="ctr"/>
            <a:r>
              <a:rPr lang="en-US" sz="800">
                <a:solidFill>
                  <a:srgbClr val="00B050"/>
                </a:solidFill>
              </a:rPr>
              <a:t>-10% pts</a:t>
            </a:r>
          </a:p>
        </p:txBody>
      </p:sp>
    </p:spTree>
    <p:extLst>
      <p:ext uri="{BB962C8B-B14F-4D97-AF65-F5344CB8AC3E}">
        <p14:creationId xmlns:p14="http://schemas.microsoft.com/office/powerpoint/2010/main" val="27846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p:bldP spid="4" grpId="0"/>
      <p:bldP spid="6" grpId="0"/>
      <p:bldP spid="11" grpId="0"/>
      <p:bldP spid="13" grpId="0"/>
      <p:bldP spid="25" grpId="0"/>
      <p:bldP spid="26" grpId="0"/>
      <p:bldP spid="27" grpId="0"/>
      <p:bldP spid="36" grpId="0" animBg="1"/>
      <p:bldP spid="37" grpId="0"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900A-33F6-11C1-529C-C2F1EA6FCE7E}"/>
              </a:ext>
            </a:extLst>
          </p:cNvPr>
          <p:cNvSpPr>
            <a:spLocks noGrp="1"/>
          </p:cNvSpPr>
          <p:nvPr>
            <p:ph type="title"/>
          </p:nvPr>
        </p:nvSpPr>
        <p:spPr>
          <a:xfrm>
            <a:off x="415600" y="216266"/>
            <a:ext cx="11360800" cy="763600"/>
          </a:xfrm>
        </p:spPr>
        <p:txBody>
          <a:bodyPr>
            <a:normAutofit/>
          </a:bodyPr>
          <a:lstStyle/>
          <a:p>
            <a:r>
              <a:rPr lang="en-US" sz="2800">
                <a:latin typeface="BMWTypeNext Light" charset="0"/>
              </a:rPr>
              <a:t>2024 TO-DATE: CRM TOUCHES TO DATE OVER 6 WEEKS</a:t>
            </a:r>
          </a:p>
        </p:txBody>
      </p:sp>
      <p:cxnSp>
        <p:nvCxnSpPr>
          <p:cNvPr id="3" name="Straight Connector 2">
            <a:extLst>
              <a:ext uri="{FF2B5EF4-FFF2-40B4-BE49-F238E27FC236}">
                <a16:creationId xmlns:a16="http://schemas.microsoft.com/office/drawing/2014/main" id="{631892E6-6668-B574-3539-C886D66675BC}"/>
              </a:ext>
            </a:extLst>
          </p:cNvPr>
          <p:cNvCxnSpPr>
            <a:cxnSpLocks/>
          </p:cNvCxnSpPr>
          <p:nvPr/>
        </p:nvCxnSpPr>
        <p:spPr>
          <a:xfrm>
            <a:off x="2331197" y="3570462"/>
            <a:ext cx="9304020" cy="0"/>
          </a:xfrm>
          <a:prstGeom prst="line">
            <a:avLst/>
          </a:prstGeom>
          <a:ln>
            <a:solidFill>
              <a:schemeClr val="tx1">
                <a:lumMod val="50000"/>
                <a:lumOff val="50000"/>
              </a:schemeClr>
            </a:solidFill>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351D5BC-41BB-DA3D-A5A9-8D9077D943E0}"/>
              </a:ext>
            </a:extLst>
          </p:cNvPr>
          <p:cNvCxnSpPr>
            <a:cxnSpLocks/>
          </p:cNvCxnSpPr>
          <p:nvPr/>
        </p:nvCxnSpPr>
        <p:spPr>
          <a:xfrm>
            <a:off x="3065593" y="3306427"/>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CE161A1-CD24-7825-E6C9-4C528F0C16E8}"/>
              </a:ext>
            </a:extLst>
          </p:cNvPr>
          <p:cNvSpPr txBox="1"/>
          <p:nvPr/>
        </p:nvSpPr>
        <p:spPr>
          <a:xfrm>
            <a:off x="2843641" y="3104094"/>
            <a:ext cx="466795"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July 12</a:t>
            </a:r>
          </a:p>
        </p:txBody>
      </p:sp>
      <p:sp>
        <p:nvSpPr>
          <p:cNvPr id="25" name="TextBox 24">
            <a:extLst>
              <a:ext uri="{FF2B5EF4-FFF2-40B4-BE49-F238E27FC236}">
                <a16:creationId xmlns:a16="http://schemas.microsoft.com/office/drawing/2014/main" id="{43490FBE-B8CA-BC45-8BDA-262A595F9262}"/>
              </a:ext>
            </a:extLst>
          </p:cNvPr>
          <p:cNvSpPr txBox="1"/>
          <p:nvPr/>
        </p:nvSpPr>
        <p:spPr>
          <a:xfrm>
            <a:off x="4587222" y="3101170"/>
            <a:ext cx="466795"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July 19</a:t>
            </a:r>
          </a:p>
        </p:txBody>
      </p:sp>
      <p:sp>
        <p:nvSpPr>
          <p:cNvPr id="26" name="TextBox 25">
            <a:extLst>
              <a:ext uri="{FF2B5EF4-FFF2-40B4-BE49-F238E27FC236}">
                <a16:creationId xmlns:a16="http://schemas.microsoft.com/office/drawing/2014/main" id="{D8934F7A-1338-573F-00AD-4D3D83666951}"/>
              </a:ext>
            </a:extLst>
          </p:cNvPr>
          <p:cNvSpPr txBox="1"/>
          <p:nvPr/>
        </p:nvSpPr>
        <p:spPr>
          <a:xfrm>
            <a:off x="6981817" y="3106605"/>
            <a:ext cx="548548"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August 2</a:t>
            </a:r>
          </a:p>
        </p:txBody>
      </p:sp>
      <p:sp>
        <p:nvSpPr>
          <p:cNvPr id="28" name="TextBox 27">
            <a:extLst>
              <a:ext uri="{FF2B5EF4-FFF2-40B4-BE49-F238E27FC236}">
                <a16:creationId xmlns:a16="http://schemas.microsoft.com/office/drawing/2014/main" id="{96910236-9269-1A89-D7EE-BA7FB7544042}"/>
              </a:ext>
            </a:extLst>
          </p:cNvPr>
          <p:cNvSpPr txBox="1"/>
          <p:nvPr/>
        </p:nvSpPr>
        <p:spPr>
          <a:xfrm>
            <a:off x="10652159" y="3079822"/>
            <a:ext cx="59984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August 28</a:t>
            </a:r>
          </a:p>
        </p:txBody>
      </p:sp>
      <p:grpSp>
        <p:nvGrpSpPr>
          <p:cNvPr id="29" name="Group 28">
            <a:extLst>
              <a:ext uri="{FF2B5EF4-FFF2-40B4-BE49-F238E27FC236}">
                <a16:creationId xmlns:a16="http://schemas.microsoft.com/office/drawing/2014/main" id="{BA7FB026-E2D3-F27D-BA42-67FE3F971F1F}"/>
              </a:ext>
            </a:extLst>
          </p:cNvPr>
          <p:cNvGrpSpPr/>
          <p:nvPr/>
        </p:nvGrpSpPr>
        <p:grpSpPr>
          <a:xfrm>
            <a:off x="2910612" y="3416552"/>
            <a:ext cx="309961" cy="316774"/>
            <a:chOff x="2585421" y="4919589"/>
            <a:chExt cx="309961" cy="316774"/>
          </a:xfrm>
        </p:grpSpPr>
        <p:sp>
          <p:nvSpPr>
            <p:cNvPr id="30" name="Oval 29">
              <a:extLst>
                <a:ext uri="{FF2B5EF4-FFF2-40B4-BE49-F238E27FC236}">
                  <a16:creationId xmlns:a16="http://schemas.microsoft.com/office/drawing/2014/main" id="{04DF7E86-AE42-BD5F-681D-442A4B648028}"/>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31" name="Graphic 30" descr="Envelope outline">
              <a:extLst>
                <a:ext uri="{FF2B5EF4-FFF2-40B4-BE49-F238E27FC236}">
                  <a16:creationId xmlns:a16="http://schemas.microsoft.com/office/drawing/2014/main" id="{B471C105-901C-083B-9F7F-BC9237405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cxnSp>
        <p:nvCxnSpPr>
          <p:cNvPr id="32" name="Straight Connector 31">
            <a:extLst>
              <a:ext uri="{FF2B5EF4-FFF2-40B4-BE49-F238E27FC236}">
                <a16:creationId xmlns:a16="http://schemas.microsoft.com/office/drawing/2014/main" id="{35008765-AD17-CA50-1F8D-3D1283B0D8B7}"/>
              </a:ext>
            </a:extLst>
          </p:cNvPr>
          <p:cNvCxnSpPr>
            <a:cxnSpLocks/>
          </p:cNvCxnSpPr>
          <p:nvPr/>
        </p:nvCxnSpPr>
        <p:spPr>
          <a:xfrm>
            <a:off x="4813006" y="3306427"/>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4834237F-5F57-54BF-898C-EA30EE4D5FDC}"/>
              </a:ext>
            </a:extLst>
          </p:cNvPr>
          <p:cNvGrpSpPr/>
          <p:nvPr/>
        </p:nvGrpSpPr>
        <p:grpSpPr>
          <a:xfrm>
            <a:off x="4658025" y="3416552"/>
            <a:ext cx="309961" cy="316774"/>
            <a:chOff x="2585421" y="4919589"/>
            <a:chExt cx="309961" cy="316774"/>
          </a:xfrm>
        </p:grpSpPr>
        <p:sp>
          <p:nvSpPr>
            <p:cNvPr id="35" name="Oval 34">
              <a:extLst>
                <a:ext uri="{FF2B5EF4-FFF2-40B4-BE49-F238E27FC236}">
                  <a16:creationId xmlns:a16="http://schemas.microsoft.com/office/drawing/2014/main" id="{C7C67903-DAD4-9FDC-E658-9159423B53D3}"/>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36" name="Graphic 35" descr="Envelope outline">
              <a:extLst>
                <a:ext uri="{FF2B5EF4-FFF2-40B4-BE49-F238E27FC236}">
                  <a16:creationId xmlns:a16="http://schemas.microsoft.com/office/drawing/2014/main" id="{9FFAB594-DCFD-A9F9-70AA-566283F8E45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cxnSp>
        <p:nvCxnSpPr>
          <p:cNvPr id="37" name="Straight Connector 36">
            <a:extLst>
              <a:ext uri="{FF2B5EF4-FFF2-40B4-BE49-F238E27FC236}">
                <a16:creationId xmlns:a16="http://schemas.microsoft.com/office/drawing/2014/main" id="{A194C9F5-A8C5-25CF-5724-D17D7C476107}"/>
              </a:ext>
            </a:extLst>
          </p:cNvPr>
          <p:cNvCxnSpPr>
            <a:cxnSpLocks/>
          </p:cNvCxnSpPr>
          <p:nvPr/>
        </p:nvCxnSpPr>
        <p:spPr>
          <a:xfrm>
            <a:off x="7266081" y="3308892"/>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ADE64684-93E5-4E2C-FF7D-E9BC3396320A}"/>
              </a:ext>
            </a:extLst>
          </p:cNvPr>
          <p:cNvGrpSpPr/>
          <p:nvPr/>
        </p:nvGrpSpPr>
        <p:grpSpPr>
          <a:xfrm>
            <a:off x="7111100" y="3419017"/>
            <a:ext cx="309961" cy="316774"/>
            <a:chOff x="2585421" y="4919589"/>
            <a:chExt cx="309961" cy="316774"/>
          </a:xfrm>
        </p:grpSpPr>
        <p:sp>
          <p:nvSpPr>
            <p:cNvPr id="39" name="Oval 38">
              <a:extLst>
                <a:ext uri="{FF2B5EF4-FFF2-40B4-BE49-F238E27FC236}">
                  <a16:creationId xmlns:a16="http://schemas.microsoft.com/office/drawing/2014/main" id="{F90C5245-FAAB-443C-68C8-7754668807D8}"/>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40" name="Graphic 39" descr="Envelope outline">
              <a:extLst>
                <a:ext uri="{FF2B5EF4-FFF2-40B4-BE49-F238E27FC236}">
                  <a16:creationId xmlns:a16="http://schemas.microsoft.com/office/drawing/2014/main" id="{6DCD02FB-34F0-9173-2F33-1355336442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cxnSp>
        <p:nvCxnSpPr>
          <p:cNvPr id="49" name="Straight Connector 48">
            <a:extLst>
              <a:ext uri="{FF2B5EF4-FFF2-40B4-BE49-F238E27FC236}">
                <a16:creationId xmlns:a16="http://schemas.microsoft.com/office/drawing/2014/main" id="{CDD08BBF-CE7E-CA0E-A54D-66D833B95941}"/>
              </a:ext>
            </a:extLst>
          </p:cNvPr>
          <p:cNvCxnSpPr>
            <a:cxnSpLocks/>
          </p:cNvCxnSpPr>
          <p:nvPr/>
        </p:nvCxnSpPr>
        <p:spPr>
          <a:xfrm>
            <a:off x="10952082" y="3295896"/>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2014E521-D21B-18A8-4654-0D0EB56D05BE}"/>
              </a:ext>
            </a:extLst>
          </p:cNvPr>
          <p:cNvGrpSpPr/>
          <p:nvPr/>
        </p:nvGrpSpPr>
        <p:grpSpPr>
          <a:xfrm>
            <a:off x="10797101" y="3406021"/>
            <a:ext cx="309961" cy="316774"/>
            <a:chOff x="2585421" y="4919589"/>
            <a:chExt cx="309961" cy="316774"/>
          </a:xfrm>
        </p:grpSpPr>
        <p:sp>
          <p:nvSpPr>
            <p:cNvPr id="51" name="Oval 50">
              <a:extLst>
                <a:ext uri="{FF2B5EF4-FFF2-40B4-BE49-F238E27FC236}">
                  <a16:creationId xmlns:a16="http://schemas.microsoft.com/office/drawing/2014/main" id="{11DF2CD5-C786-203A-3DC3-6179BEF36102}"/>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52" name="Graphic 51" descr="Envelope outline">
              <a:extLst>
                <a:ext uri="{FF2B5EF4-FFF2-40B4-BE49-F238E27FC236}">
                  <a16:creationId xmlns:a16="http://schemas.microsoft.com/office/drawing/2014/main" id="{B7368C58-CBA9-9F6F-3C90-F3F2E0C15E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sp>
        <p:nvSpPr>
          <p:cNvPr id="61" name="TextBox 60">
            <a:extLst>
              <a:ext uri="{FF2B5EF4-FFF2-40B4-BE49-F238E27FC236}">
                <a16:creationId xmlns:a16="http://schemas.microsoft.com/office/drawing/2014/main" id="{D8743DE4-731C-ED18-972F-F71796499D58}"/>
              </a:ext>
            </a:extLst>
          </p:cNvPr>
          <p:cNvSpPr txBox="1"/>
          <p:nvPr/>
        </p:nvSpPr>
        <p:spPr>
          <a:xfrm rot="16200000">
            <a:off x="52205" y="3647518"/>
            <a:ext cx="1408808" cy="437838"/>
          </a:xfrm>
          <a:prstGeom prst="rect">
            <a:avLst/>
          </a:prstGeom>
          <a:solidFill>
            <a:schemeClr val="bg2">
              <a:lumMod val="75000"/>
            </a:schemeClr>
          </a:solidFill>
          <a:ln>
            <a:solidFill>
              <a:schemeClr val="bg2">
                <a:lumMod val="75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BMWTypeNext Regular" pitchFamily="2" charset="0"/>
                <a:ea typeface="+mn-ea"/>
                <a:cs typeface="+mn-cs"/>
              </a:rPr>
              <a:t>HANDRAISERS</a:t>
            </a:r>
          </a:p>
        </p:txBody>
      </p:sp>
      <p:cxnSp>
        <p:nvCxnSpPr>
          <p:cNvPr id="62" name="Straight Connector 61">
            <a:extLst>
              <a:ext uri="{FF2B5EF4-FFF2-40B4-BE49-F238E27FC236}">
                <a16:creationId xmlns:a16="http://schemas.microsoft.com/office/drawing/2014/main" id="{7D2BAD00-68BE-C3E6-9161-511FA2F2C712}"/>
              </a:ext>
            </a:extLst>
          </p:cNvPr>
          <p:cNvCxnSpPr>
            <a:cxnSpLocks/>
          </p:cNvCxnSpPr>
          <p:nvPr/>
        </p:nvCxnSpPr>
        <p:spPr>
          <a:xfrm>
            <a:off x="2322782" y="2342043"/>
            <a:ext cx="9304020" cy="0"/>
          </a:xfrm>
          <a:prstGeom prst="line">
            <a:avLst/>
          </a:prstGeom>
          <a:ln>
            <a:solidFill>
              <a:schemeClr val="tx1">
                <a:lumMod val="50000"/>
                <a:lumOff val="50000"/>
              </a:schemeClr>
            </a:solidFill>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52FC2EA4-176B-333D-5BBA-E03D264586CA}"/>
              </a:ext>
            </a:extLst>
          </p:cNvPr>
          <p:cNvCxnSpPr>
            <a:cxnSpLocks/>
          </p:cNvCxnSpPr>
          <p:nvPr/>
        </p:nvCxnSpPr>
        <p:spPr>
          <a:xfrm>
            <a:off x="3057178" y="2078008"/>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4BA917E5-41D8-58B1-8C64-FBAAFC57E970}"/>
              </a:ext>
            </a:extLst>
          </p:cNvPr>
          <p:cNvSpPr txBox="1"/>
          <p:nvPr/>
        </p:nvSpPr>
        <p:spPr>
          <a:xfrm>
            <a:off x="2823779" y="1857241"/>
            <a:ext cx="466795"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July 12</a:t>
            </a:r>
          </a:p>
        </p:txBody>
      </p:sp>
      <p:sp>
        <p:nvSpPr>
          <p:cNvPr id="67" name="TextBox 66">
            <a:extLst>
              <a:ext uri="{FF2B5EF4-FFF2-40B4-BE49-F238E27FC236}">
                <a16:creationId xmlns:a16="http://schemas.microsoft.com/office/drawing/2014/main" id="{36EC4090-A023-F831-F56B-63C22CC6F08C}"/>
              </a:ext>
            </a:extLst>
          </p:cNvPr>
          <p:cNvSpPr txBox="1"/>
          <p:nvPr/>
        </p:nvSpPr>
        <p:spPr>
          <a:xfrm>
            <a:off x="4528935" y="1857964"/>
            <a:ext cx="466795"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July 18</a:t>
            </a:r>
          </a:p>
        </p:txBody>
      </p:sp>
      <p:sp>
        <p:nvSpPr>
          <p:cNvPr id="68" name="TextBox 67">
            <a:extLst>
              <a:ext uri="{FF2B5EF4-FFF2-40B4-BE49-F238E27FC236}">
                <a16:creationId xmlns:a16="http://schemas.microsoft.com/office/drawing/2014/main" id="{1A746A49-AF8B-3342-943D-F1729D9F5630}"/>
              </a:ext>
            </a:extLst>
          </p:cNvPr>
          <p:cNvSpPr txBox="1"/>
          <p:nvPr/>
        </p:nvSpPr>
        <p:spPr>
          <a:xfrm>
            <a:off x="7281985" y="1862564"/>
            <a:ext cx="61587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August 6</a:t>
            </a:r>
          </a:p>
        </p:txBody>
      </p:sp>
      <p:sp>
        <p:nvSpPr>
          <p:cNvPr id="69" name="TextBox 68">
            <a:extLst>
              <a:ext uri="{FF2B5EF4-FFF2-40B4-BE49-F238E27FC236}">
                <a16:creationId xmlns:a16="http://schemas.microsoft.com/office/drawing/2014/main" id="{FB323456-4F55-D7BA-D0E0-A3BF4B025D66}"/>
              </a:ext>
            </a:extLst>
          </p:cNvPr>
          <p:cNvSpPr txBox="1"/>
          <p:nvPr/>
        </p:nvSpPr>
        <p:spPr>
          <a:xfrm>
            <a:off x="8846310" y="1852249"/>
            <a:ext cx="676788"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August 20</a:t>
            </a:r>
          </a:p>
        </p:txBody>
      </p:sp>
      <p:sp>
        <p:nvSpPr>
          <p:cNvPr id="75" name="TextBox 74">
            <a:extLst>
              <a:ext uri="{FF2B5EF4-FFF2-40B4-BE49-F238E27FC236}">
                <a16:creationId xmlns:a16="http://schemas.microsoft.com/office/drawing/2014/main" id="{6120915B-5249-AA2E-23FC-71E320B5BF68}"/>
              </a:ext>
            </a:extLst>
          </p:cNvPr>
          <p:cNvSpPr txBox="1"/>
          <p:nvPr/>
        </p:nvSpPr>
        <p:spPr>
          <a:xfrm>
            <a:off x="10158647" y="1853501"/>
            <a:ext cx="66396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August 27</a:t>
            </a:r>
          </a:p>
        </p:txBody>
      </p:sp>
      <p:grpSp>
        <p:nvGrpSpPr>
          <p:cNvPr id="77" name="Group 76">
            <a:extLst>
              <a:ext uri="{FF2B5EF4-FFF2-40B4-BE49-F238E27FC236}">
                <a16:creationId xmlns:a16="http://schemas.microsoft.com/office/drawing/2014/main" id="{056D92F7-11CD-D6D0-8918-F11680816582}"/>
              </a:ext>
            </a:extLst>
          </p:cNvPr>
          <p:cNvGrpSpPr/>
          <p:nvPr/>
        </p:nvGrpSpPr>
        <p:grpSpPr>
          <a:xfrm>
            <a:off x="2902197" y="2188133"/>
            <a:ext cx="309961" cy="316774"/>
            <a:chOff x="2585421" y="4919589"/>
            <a:chExt cx="309961" cy="316774"/>
          </a:xfrm>
        </p:grpSpPr>
        <p:sp>
          <p:nvSpPr>
            <p:cNvPr id="78" name="Oval 77">
              <a:extLst>
                <a:ext uri="{FF2B5EF4-FFF2-40B4-BE49-F238E27FC236}">
                  <a16:creationId xmlns:a16="http://schemas.microsoft.com/office/drawing/2014/main" id="{1F569AFE-9A80-778A-55CA-DE335FB23F66}"/>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79" name="Graphic 78" descr="Envelope outline">
              <a:extLst>
                <a:ext uri="{FF2B5EF4-FFF2-40B4-BE49-F238E27FC236}">
                  <a16:creationId xmlns:a16="http://schemas.microsoft.com/office/drawing/2014/main" id="{63E97385-C7E7-2A86-0193-64615B27AB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cxnSp>
        <p:nvCxnSpPr>
          <p:cNvPr id="80" name="Straight Connector 79">
            <a:extLst>
              <a:ext uri="{FF2B5EF4-FFF2-40B4-BE49-F238E27FC236}">
                <a16:creationId xmlns:a16="http://schemas.microsoft.com/office/drawing/2014/main" id="{BC26CE05-E7EE-BBCD-B1EA-98763481E08D}"/>
              </a:ext>
            </a:extLst>
          </p:cNvPr>
          <p:cNvCxnSpPr>
            <a:cxnSpLocks/>
          </p:cNvCxnSpPr>
          <p:nvPr/>
        </p:nvCxnSpPr>
        <p:spPr>
          <a:xfrm>
            <a:off x="4776649" y="2081303"/>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nvGrpSpPr>
          <p:cNvPr id="81" name="Group 80">
            <a:extLst>
              <a:ext uri="{FF2B5EF4-FFF2-40B4-BE49-F238E27FC236}">
                <a16:creationId xmlns:a16="http://schemas.microsoft.com/office/drawing/2014/main" id="{18020B05-28C1-C8CF-FC93-D7C655A93572}"/>
              </a:ext>
            </a:extLst>
          </p:cNvPr>
          <p:cNvGrpSpPr/>
          <p:nvPr/>
        </p:nvGrpSpPr>
        <p:grpSpPr>
          <a:xfrm>
            <a:off x="4621668" y="2191428"/>
            <a:ext cx="309961" cy="316774"/>
            <a:chOff x="2585421" y="4919589"/>
            <a:chExt cx="309961" cy="316774"/>
          </a:xfrm>
        </p:grpSpPr>
        <p:sp>
          <p:nvSpPr>
            <p:cNvPr id="82" name="Oval 81">
              <a:extLst>
                <a:ext uri="{FF2B5EF4-FFF2-40B4-BE49-F238E27FC236}">
                  <a16:creationId xmlns:a16="http://schemas.microsoft.com/office/drawing/2014/main" id="{87F112CF-D3BA-9163-F9B8-782CFEF77830}"/>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83" name="Graphic 82" descr="Envelope outline">
              <a:extLst>
                <a:ext uri="{FF2B5EF4-FFF2-40B4-BE49-F238E27FC236}">
                  <a16:creationId xmlns:a16="http://schemas.microsoft.com/office/drawing/2014/main" id="{25D928E6-2AB4-EB5E-1299-B4D3A166DB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cxnSp>
        <p:nvCxnSpPr>
          <p:cNvPr id="84" name="Straight Connector 83">
            <a:extLst>
              <a:ext uri="{FF2B5EF4-FFF2-40B4-BE49-F238E27FC236}">
                <a16:creationId xmlns:a16="http://schemas.microsoft.com/office/drawing/2014/main" id="{CBEB767A-6B0E-F0A6-B014-5C6DC1867B74}"/>
              </a:ext>
            </a:extLst>
          </p:cNvPr>
          <p:cNvCxnSpPr>
            <a:cxnSpLocks/>
          </p:cNvCxnSpPr>
          <p:nvPr/>
        </p:nvCxnSpPr>
        <p:spPr>
          <a:xfrm>
            <a:off x="7621842" y="2082933"/>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D0759B1-CEB8-769B-23B6-3C54066DE98F}"/>
              </a:ext>
            </a:extLst>
          </p:cNvPr>
          <p:cNvCxnSpPr>
            <a:cxnSpLocks/>
          </p:cNvCxnSpPr>
          <p:nvPr/>
        </p:nvCxnSpPr>
        <p:spPr>
          <a:xfrm>
            <a:off x="9214191" y="2072843"/>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C9907D59-11E5-DFC2-9713-A766E8419061}"/>
              </a:ext>
            </a:extLst>
          </p:cNvPr>
          <p:cNvCxnSpPr>
            <a:cxnSpLocks/>
          </p:cNvCxnSpPr>
          <p:nvPr/>
        </p:nvCxnSpPr>
        <p:spPr>
          <a:xfrm>
            <a:off x="10480890" y="2081303"/>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2F74971C-CC77-2F5F-ADA4-DEF6C93ED91D}"/>
              </a:ext>
            </a:extLst>
          </p:cNvPr>
          <p:cNvSpPr txBox="1"/>
          <p:nvPr/>
        </p:nvSpPr>
        <p:spPr>
          <a:xfrm>
            <a:off x="6039361" y="1857964"/>
            <a:ext cx="466795"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July 25</a:t>
            </a:r>
          </a:p>
        </p:txBody>
      </p:sp>
      <p:cxnSp>
        <p:nvCxnSpPr>
          <p:cNvPr id="97" name="Straight Connector 96">
            <a:extLst>
              <a:ext uri="{FF2B5EF4-FFF2-40B4-BE49-F238E27FC236}">
                <a16:creationId xmlns:a16="http://schemas.microsoft.com/office/drawing/2014/main" id="{0B256800-C0E8-D39D-681D-63416655B726}"/>
              </a:ext>
            </a:extLst>
          </p:cNvPr>
          <p:cNvCxnSpPr>
            <a:cxnSpLocks/>
          </p:cNvCxnSpPr>
          <p:nvPr/>
        </p:nvCxnSpPr>
        <p:spPr>
          <a:xfrm>
            <a:off x="6287075" y="2081303"/>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nvGrpSpPr>
          <p:cNvPr id="98" name="Group 97">
            <a:extLst>
              <a:ext uri="{FF2B5EF4-FFF2-40B4-BE49-F238E27FC236}">
                <a16:creationId xmlns:a16="http://schemas.microsoft.com/office/drawing/2014/main" id="{3245CD57-E829-8530-2C84-CA5080B9C2F1}"/>
              </a:ext>
            </a:extLst>
          </p:cNvPr>
          <p:cNvGrpSpPr/>
          <p:nvPr/>
        </p:nvGrpSpPr>
        <p:grpSpPr>
          <a:xfrm>
            <a:off x="6132094" y="2191428"/>
            <a:ext cx="309961" cy="316774"/>
            <a:chOff x="2585421" y="4919589"/>
            <a:chExt cx="309961" cy="316774"/>
          </a:xfrm>
        </p:grpSpPr>
        <p:sp>
          <p:nvSpPr>
            <p:cNvPr id="99" name="Oval 98">
              <a:extLst>
                <a:ext uri="{FF2B5EF4-FFF2-40B4-BE49-F238E27FC236}">
                  <a16:creationId xmlns:a16="http://schemas.microsoft.com/office/drawing/2014/main" id="{E8D5DDF4-C025-58A2-5163-7AA63626083C}"/>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100" name="Graphic 99" descr="Envelope outline">
              <a:extLst>
                <a:ext uri="{FF2B5EF4-FFF2-40B4-BE49-F238E27FC236}">
                  <a16:creationId xmlns:a16="http://schemas.microsoft.com/office/drawing/2014/main" id="{BE734666-B789-C130-F0A6-B28F151273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sp>
        <p:nvSpPr>
          <p:cNvPr id="103" name="TextBox 102">
            <a:extLst>
              <a:ext uri="{FF2B5EF4-FFF2-40B4-BE49-F238E27FC236}">
                <a16:creationId xmlns:a16="http://schemas.microsoft.com/office/drawing/2014/main" id="{12E309FD-1340-3EA5-69E2-03EC4B6B9371}"/>
              </a:ext>
            </a:extLst>
          </p:cNvPr>
          <p:cNvSpPr txBox="1"/>
          <p:nvPr/>
        </p:nvSpPr>
        <p:spPr>
          <a:xfrm rot="16200000">
            <a:off x="52206" y="2041901"/>
            <a:ext cx="1408807" cy="437838"/>
          </a:xfrm>
          <a:prstGeom prst="rect">
            <a:avLst/>
          </a:prstGeom>
          <a:solidFill>
            <a:schemeClr val="bg2">
              <a:lumMod val="75000"/>
            </a:schemeClr>
          </a:solidFill>
          <a:ln>
            <a:solidFill>
              <a:schemeClr val="bg2">
                <a:lumMod val="75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BMWTypeNext Regular" pitchFamily="2" charset="0"/>
                <a:ea typeface="+mn-ea"/>
                <a:cs typeface="+mn-cs"/>
              </a:rPr>
              <a:t>CONQUEST, WINBACK</a:t>
            </a:r>
          </a:p>
        </p:txBody>
      </p:sp>
      <p:sp>
        <p:nvSpPr>
          <p:cNvPr id="106" name="TextBox 105">
            <a:extLst>
              <a:ext uri="{FF2B5EF4-FFF2-40B4-BE49-F238E27FC236}">
                <a16:creationId xmlns:a16="http://schemas.microsoft.com/office/drawing/2014/main" id="{DFF50746-D414-378F-8B1C-E8680E158EBA}"/>
              </a:ext>
            </a:extLst>
          </p:cNvPr>
          <p:cNvSpPr txBox="1"/>
          <p:nvPr/>
        </p:nvSpPr>
        <p:spPr>
          <a:xfrm rot="16200000">
            <a:off x="330396" y="2212149"/>
            <a:ext cx="1408806" cy="97344"/>
          </a:xfrm>
          <a:prstGeom prst="rect">
            <a:avLst/>
          </a:prstGeom>
          <a:solidFill>
            <a:schemeClr val="accent1">
              <a:lumMod val="75000"/>
            </a:schemeClr>
          </a:solidFill>
          <a:ln>
            <a:solidFill>
              <a:schemeClr val="bg2">
                <a:lumMod val="75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BMWTypeNext Regular" pitchFamily="2" charset="0"/>
                <a:ea typeface="+mn-ea"/>
                <a:cs typeface="+mn-cs"/>
              </a:rPr>
              <a:t>VERSION A</a:t>
            </a:r>
          </a:p>
        </p:txBody>
      </p:sp>
      <p:sp>
        <p:nvSpPr>
          <p:cNvPr id="107" name="TextBox 106">
            <a:extLst>
              <a:ext uri="{FF2B5EF4-FFF2-40B4-BE49-F238E27FC236}">
                <a16:creationId xmlns:a16="http://schemas.microsoft.com/office/drawing/2014/main" id="{A82C6CAA-BF4A-2789-FC0C-5318DEBF9BBC}"/>
              </a:ext>
            </a:extLst>
          </p:cNvPr>
          <p:cNvSpPr txBox="1"/>
          <p:nvPr/>
        </p:nvSpPr>
        <p:spPr>
          <a:xfrm rot="16200000">
            <a:off x="322051" y="3813033"/>
            <a:ext cx="1408806" cy="97344"/>
          </a:xfrm>
          <a:prstGeom prst="rect">
            <a:avLst/>
          </a:prstGeom>
          <a:solidFill>
            <a:schemeClr val="accent1">
              <a:lumMod val="75000"/>
            </a:schemeClr>
          </a:solidFill>
          <a:ln>
            <a:solidFill>
              <a:schemeClr val="bg2">
                <a:lumMod val="75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BMWTypeNext Regular" pitchFamily="2" charset="0"/>
                <a:ea typeface="+mn-ea"/>
                <a:cs typeface="+mn-cs"/>
              </a:rPr>
              <a:t>VERSION B</a:t>
            </a:r>
          </a:p>
        </p:txBody>
      </p:sp>
      <p:sp>
        <p:nvSpPr>
          <p:cNvPr id="133" name="TextBox 132">
            <a:extLst>
              <a:ext uri="{FF2B5EF4-FFF2-40B4-BE49-F238E27FC236}">
                <a16:creationId xmlns:a16="http://schemas.microsoft.com/office/drawing/2014/main" id="{43DD53C8-84F5-180E-2C0D-A1D8ADB81E58}"/>
              </a:ext>
            </a:extLst>
          </p:cNvPr>
          <p:cNvSpPr txBox="1"/>
          <p:nvPr/>
        </p:nvSpPr>
        <p:spPr>
          <a:xfrm>
            <a:off x="1175201" y="2190649"/>
            <a:ext cx="1061143"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a:ea typeface="+mn-ea"/>
                <a:cs typeface="+mn-cs"/>
              </a:rPr>
              <a:t>All 4 Vehicles, emphasis on EV</a:t>
            </a:r>
          </a:p>
        </p:txBody>
      </p:sp>
      <p:sp>
        <p:nvSpPr>
          <p:cNvPr id="134" name="TextBox 133">
            <a:extLst>
              <a:ext uri="{FF2B5EF4-FFF2-40B4-BE49-F238E27FC236}">
                <a16:creationId xmlns:a16="http://schemas.microsoft.com/office/drawing/2014/main" id="{4F5236CD-E5A2-A87A-CF7E-7107A511FA3E}"/>
              </a:ext>
            </a:extLst>
          </p:cNvPr>
          <p:cNvSpPr txBox="1"/>
          <p:nvPr/>
        </p:nvSpPr>
        <p:spPr>
          <a:xfrm>
            <a:off x="1175202" y="3506503"/>
            <a:ext cx="1061143" cy="21544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a:ea typeface="+mn-ea"/>
                <a:cs typeface="+mn-cs"/>
              </a:rPr>
              <a:t>ICE + EV versioning</a:t>
            </a: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grpSp>
        <p:nvGrpSpPr>
          <p:cNvPr id="136" name="Group 135">
            <a:extLst>
              <a:ext uri="{FF2B5EF4-FFF2-40B4-BE49-F238E27FC236}">
                <a16:creationId xmlns:a16="http://schemas.microsoft.com/office/drawing/2014/main" id="{415786AB-EA10-188A-4B6A-0619AE84E9A9}"/>
              </a:ext>
            </a:extLst>
          </p:cNvPr>
          <p:cNvGrpSpPr>
            <a:grpSpLocks noChangeAspect="1"/>
          </p:cNvGrpSpPr>
          <p:nvPr/>
        </p:nvGrpSpPr>
        <p:grpSpPr>
          <a:xfrm>
            <a:off x="9874051" y="852329"/>
            <a:ext cx="265176" cy="264612"/>
            <a:chOff x="2585421" y="4919589"/>
            <a:chExt cx="309961" cy="316774"/>
          </a:xfrm>
        </p:grpSpPr>
        <p:sp>
          <p:nvSpPr>
            <p:cNvPr id="137" name="Oval 136">
              <a:extLst>
                <a:ext uri="{FF2B5EF4-FFF2-40B4-BE49-F238E27FC236}">
                  <a16:creationId xmlns:a16="http://schemas.microsoft.com/office/drawing/2014/main" id="{B09806CF-5E1F-65B6-DF7D-355869E57B19}"/>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138" name="Graphic 137" descr="Envelope outline">
              <a:extLst>
                <a:ext uri="{FF2B5EF4-FFF2-40B4-BE49-F238E27FC236}">
                  <a16:creationId xmlns:a16="http://schemas.microsoft.com/office/drawing/2014/main" id="{A8956B82-2166-7958-E0FE-B5330D7EB7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sp>
        <p:nvSpPr>
          <p:cNvPr id="139" name="TextBox 138">
            <a:extLst>
              <a:ext uri="{FF2B5EF4-FFF2-40B4-BE49-F238E27FC236}">
                <a16:creationId xmlns:a16="http://schemas.microsoft.com/office/drawing/2014/main" id="{C00B2E8B-AC7E-8ABC-A2C2-954B93EC7225}"/>
              </a:ext>
            </a:extLst>
          </p:cNvPr>
          <p:cNvSpPr txBox="1"/>
          <p:nvPr/>
        </p:nvSpPr>
        <p:spPr>
          <a:xfrm>
            <a:off x="10296344" y="892259"/>
            <a:ext cx="85792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New creatives</a:t>
            </a:r>
          </a:p>
        </p:txBody>
      </p:sp>
      <p:grpSp>
        <p:nvGrpSpPr>
          <p:cNvPr id="140" name="Group 139">
            <a:extLst>
              <a:ext uri="{FF2B5EF4-FFF2-40B4-BE49-F238E27FC236}">
                <a16:creationId xmlns:a16="http://schemas.microsoft.com/office/drawing/2014/main" id="{540A0EDD-C629-1FDD-2EDB-75161E6A1565}"/>
              </a:ext>
            </a:extLst>
          </p:cNvPr>
          <p:cNvGrpSpPr/>
          <p:nvPr/>
        </p:nvGrpSpPr>
        <p:grpSpPr>
          <a:xfrm>
            <a:off x="9877635" y="1217149"/>
            <a:ext cx="265176" cy="265176"/>
            <a:chOff x="2585421" y="4919589"/>
            <a:chExt cx="309961" cy="316774"/>
          </a:xfrm>
        </p:grpSpPr>
        <p:sp>
          <p:nvSpPr>
            <p:cNvPr id="141" name="Oval 140">
              <a:extLst>
                <a:ext uri="{FF2B5EF4-FFF2-40B4-BE49-F238E27FC236}">
                  <a16:creationId xmlns:a16="http://schemas.microsoft.com/office/drawing/2014/main" id="{CEA3CDD1-6F73-81B5-0A74-925B50F2E772}"/>
                </a:ext>
              </a:extLst>
            </p:cNvPr>
            <p:cNvSpPr/>
            <p:nvPr/>
          </p:nvSpPr>
          <p:spPr>
            <a:xfrm>
              <a:off x="2585421" y="4919589"/>
              <a:ext cx="309961" cy="316774"/>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142" name="Graphic 141" descr="Envelope outline">
              <a:extLst>
                <a:ext uri="{FF2B5EF4-FFF2-40B4-BE49-F238E27FC236}">
                  <a16:creationId xmlns:a16="http://schemas.microsoft.com/office/drawing/2014/main" id="{CDBF0D68-C500-34BC-8DCF-1E78CDEEC6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26713" y="4967390"/>
              <a:ext cx="238503" cy="238503"/>
            </a:xfrm>
            <a:prstGeom prst="rect">
              <a:avLst/>
            </a:prstGeom>
          </p:spPr>
        </p:pic>
      </p:grpSp>
      <p:sp>
        <p:nvSpPr>
          <p:cNvPr id="143" name="TextBox 142">
            <a:extLst>
              <a:ext uri="{FF2B5EF4-FFF2-40B4-BE49-F238E27FC236}">
                <a16:creationId xmlns:a16="http://schemas.microsoft.com/office/drawing/2014/main" id="{0C7992BB-11BE-9A94-EA9F-ACBA1B2AAD5A}"/>
              </a:ext>
            </a:extLst>
          </p:cNvPr>
          <p:cNvSpPr txBox="1"/>
          <p:nvPr/>
        </p:nvSpPr>
        <p:spPr>
          <a:xfrm>
            <a:off x="10290174" y="1256327"/>
            <a:ext cx="169469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Repeat deployment of creatives</a:t>
            </a:r>
          </a:p>
        </p:txBody>
      </p:sp>
      <p:cxnSp>
        <p:nvCxnSpPr>
          <p:cNvPr id="4" name="Straight Connector 3">
            <a:extLst>
              <a:ext uri="{FF2B5EF4-FFF2-40B4-BE49-F238E27FC236}">
                <a16:creationId xmlns:a16="http://schemas.microsoft.com/office/drawing/2014/main" id="{0015F8F9-296E-FF56-731C-944EF345FA4B}"/>
              </a:ext>
            </a:extLst>
          </p:cNvPr>
          <p:cNvCxnSpPr>
            <a:cxnSpLocks/>
          </p:cNvCxnSpPr>
          <p:nvPr/>
        </p:nvCxnSpPr>
        <p:spPr>
          <a:xfrm>
            <a:off x="2322782" y="5141318"/>
            <a:ext cx="9304020" cy="0"/>
          </a:xfrm>
          <a:prstGeom prst="line">
            <a:avLst/>
          </a:prstGeom>
          <a:ln>
            <a:solidFill>
              <a:schemeClr val="tx1">
                <a:lumMod val="50000"/>
                <a:lumOff val="50000"/>
              </a:schemeClr>
            </a:solidFill>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554B24D5-00C2-990D-E60C-C4F9DB8BAB3F}"/>
              </a:ext>
            </a:extLst>
          </p:cNvPr>
          <p:cNvCxnSpPr>
            <a:cxnSpLocks/>
          </p:cNvCxnSpPr>
          <p:nvPr/>
        </p:nvCxnSpPr>
        <p:spPr>
          <a:xfrm>
            <a:off x="3057178" y="4877283"/>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6CEDA309-AE38-2896-A9D8-138DA5EDAE1C}"/>
              </a:ext>
            </a:extLst>
          </p:cNvPr>
          <p:cNvSpPr txBox="1"/>
          <p:nvPr/>
        </p:nvSpPr>
        <p:spPr>
          <a:xfrm>
            <a:off x="2835226" y="4674950"/>
            <a:ext cx="466795"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July 12</a:t>
            </a:r>
          </a:p>
        </p:txBody>
      </p:sp>
      <p:sp>
        <p:nvSpPr>
          <p:cNvPr id="7" name="TextBox 6">
            <a:extLst>
              <a:ext uri="{FF2B5EF4-FFF2-40B4-BE49-F238E27FC236}">
                <a16:creationId xmlns:a16="http://schemas.microsoft.com/office/drawing/2014/main" id="{724E4B4D-C377-7D9C-C3E9-0D2572C9F7B2}"/>
              </a:ext>
            </a:extLst>
          </p:cNvPr>
          <p:cNvSpPr txBox="1"/>
          <p:nvPr/>
        </p:nvSpPr>
        <p:spPr>
          <a:xfrm>
            <a:off x="4578807" y="4672026"/>
            <a:ext cx="466795"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July 19</a:t>
            </a:r>
          </a:p>
        </p:txBody>
      </p:sp>
      <p:sp>
        <p:nvSpPr>
          <p:cNvPr id="8" name="TextBox 7">
            <a:extLst>
              <a:ext uri="{FF2B5EF4-FFF2-40B4-BE49-F238E27FC236}">
                <a16:creationId xmlns:a16="http://schemas.microsoft.com/office/drawing/2014/main" id="{56811279-CF40-189E-C516-7D8D9CBC321D}"/>
              </a:ext>
            </a:extLst>
          </p:cNvPr>
          <p:cNvSpPr txBox="1"/>
          <p:nvPr/>
        </p:nvSpPr>
        <p:spPr>
          <a:xfrm>
            <a:off x="6973402" y="4677461"/>
            <a:ext cx="548548"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August 2</a:t>
            </a:r>
          </a:p>
        </p:txBody>
      </p:sp>
      <p:sp>
        <p:nvSpPr>
          <p:cNvPr id="9" name="TextBox 8">
            <a:extLst>
              <a:ext uri="{FF2B5EF4-FFF2-40B4-BE49-F238E27FC236}">
                <a16:creationId xmlns:a16="http://schemas.microsoft.com/office/drawing/2014/main" id="{DEE11253-D2F9-9958-8A5B-E57E3841B0C1}"/>
              </a:ext>
            </a:extLst>
          </p:cNvPr>
          <p:cNvSpPr txBox="1"/>
          <p:nvPr/>
        </p:nvSpPr>
        <p:spPr>
          <a:xfrm>
            <a:off x="10643744" y="4650678"/>
            <a:ext cx="59984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pitchFamily="2" charset="0"/>
                <a:ea typeface="+mn-ea"/>
                <a:cs typeface="+mn-cs"/>
              </a:rPr>
              <a:t>August 28</a:t>
            </a:r>
          </a:p>
        </p:txBody>
      </p:sp>
      <p:grpSp>
        <p:nvGrpSpPr>
          <p:cNvPr id="10" name="Group 9">
            <a:extLst>
              <a:ext uri="{FF2B5EF4-FFF2-40B4-BE49-F238E27FC236}">
                <a16:creationId xmlns:a16="http://schemas.microsoft.com/office/drawing/2014/main" id="{7DEE4A8A-7911-E87F-8E33-28A3351C2E83}"/>
              </a:ext>
            </a:extLst>
          </p:cNvPr>
          <p:cNvGrpSpPr/>
          <p:nvPr/>
        </p:nvGrpSpPr>
        <p:grpSpPr>
          <a:xfrm>
            <a:off x="2902197" y="4987408"/>
            <a:ext cx="309961" cy="316774"/>
            <a:chOff x="2585421" y="4919589"/>
            <a:chExt cx="309961" cy="316774"/>
          </a:xfrm>
        </p:grpSpPr>
        <p:sp>
          <p:nvSpPr>
            <p:cNvPr id="11" name="Oval 10">
              <a:extLst>
                <a:ext uri="{FF2B5EF4-FFF2-40B4-BE49-F238E27FC236}">
                  <a16:creationId xmlns:a16="http://schemas.microsoft.com/office/drawing/2014/main" id="{0C9373BB-CA5E-5665-0B9F-070AC1100974}"/>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12" name="Graphic 11" descr="Envelope outline">
              <a:extLst>
                <a:ext uri="{FF2B5EF4-FFF2-40B4-BE49-F238E27FC236}">
                  <a16:creationId xmlns:a16="http://schemas.microsoft.com/office/drawing/2014/main" id="{3D51EFF9-C6EA-71BD-0A0B-E392F57A22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cxnSp>
        <p:nvCxnSpPr>
          <p:cNvPr id="13" name="Straight Connector 12">
            <a:extLst>
              <a:ext uri="{FF2B5EF4-FFF2-40B4-BE49-F238E27FC236}">
                <a16:creationId xmlns:a16="http://schemas.microsoft.com/office/drawing/2014/main" id="{FD3666CB-CDCA-A28E-C0E9-42FC9A2ABC90}"/>
              </a:ext>
            </a:extLst>
          </p:cNvPr>
          <p:cNvCxnSpPr>
            <a:cxnSpLocks/>
          </p:cNvCxnSpPr>
          <p:nvPr/>
        </p:nvCxnSpPr>
        <p:spPr>
          <a:xfrm>
            <a:off x="4804591" y="4877283"/>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22422C00-3CE3-B93A-9941-3C8A9A570CAC}"/>
              </a:ext>
            </a:extLst>
          </p:cNvPr>
          <p:cNvGrpSpPr/>
          <p:nvPr/>
        </p:nvGrpSpPr>
        <p:grpSpPr>
          <a:xfrm>
            <a:off x="4649610" y="4987408"/>
            <a:ext cx="309961" cy="316774"/>
            <a:chOff x="2585421" y="4919589"/>
            <a:chExt cx="309961" cy="316774"/>
          </a:xfrm>
        </p:grpSpPr>
        <p:sp>
          <p:nvSpPr>
            <p:cNvPr id="15" name="Oval 14">
              <a:extLst>
                <a:ext uri="{FF2B5EF4-FFF2-40B4-BE49-F238E27FC236}">
                  <a16:creationId xmlns:a16="http://schemas.microsoft.com/office/drawing/2014/main" id="{D67A3FB0-3071-D4A0-8490-4E4A6992C46D}"/>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16" name="Graphic 15" descr="Envelope outline">
              <a:extLst>
                <a:ext uri="{FF2B5EF4-FFF2-40B4-BE49-F238E27FC236}">
                  <a16:creationId xmlns:a16="http://schemas.microsoft.com/office/drawing/2014/main" id="{9488F92F-8BE1-6C09-2A1A-93DA4F09E99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cxnSp>
        <p:nvCxnSpPr>
          <p:cNvPr id="17" name="Straight Connector 16">
            <a:extLst>
              <a:ext uri="{FF2B5EF4-FFF2-40B4-BE49-F238E27FC236}">
                <a16:creationId xmlns:a16="http://schemas.microsoft.com/office/drawing/2014/main" id="{82C9E4F5-09EA-AAA3-5D41-A9019C0E50DE}"/>
              </a:ext>
            </a:extLst>
          </p:cNvPr>
          <p:cNvCxnSpPr>
            <a:cxnSpLocks/>
          </p:cNvCxnSpPr>
          <p:nvPr/>
        </p:nvCxnSpPr>
        <p:spPr>
          <a:xfrm>
            <a:off x="7257666" y="4879748"/>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AA68ECB0-971F-A01E-2F53-0858449F9F68}"/>
              </a:ext>
            </a:extLst>
          </p:cNvPr>
          <p:cNvGrpSpPr/>
          <p:nvPr/>
        </p:nvGrpSpPr>
        <p:grpSpPr>
          <a:xfrm>
            <a:off x="7102685" y="4989873"/>
            <a:ext cx="309961" cy="316774"/>
            <a:chOff x="2585421" y="4919589"/>
            <a:chExt cx="309961" cy="316774"/>
          </a:xfrm>
        </p:grpSpPr>
        <p:sp>
          <p:nvSpPr>
            <p:cNvPr id="19" name="Oval 18">
              <a:extLst>
                <a:ext uri="{FF2B5EF4-FFF2-40B4-BE49-F238E27FC236}">
                  <a16:creationId xmlns:a16="http://schemas.microsoft.com/office/drawing/2014/main" id="{440F3C98-2D66-45B8-D5BA-2A0888ACD8BD}"/>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20" name="Graphic 19" descr="Envelope outline">
              <a:extLst>
                <a:ext uri="{FF2B5EF4-FFF2-40B4-BE49-F238E27FC236}">
                  <a16:creationId xmlns:a16="http://schemas.microsoft.com/office/drawing/2014/main" id="{F32DDE07-FC7B-5493-4DB5-6084CF6A90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cxnSp>
        <p:nvCxnSpPr>
          <p:cNvPr id="21" name="Straight Connector 20">
            <a:extLst>
              <a:ext uri="{FF2B5EF4-FFF2-40B4-BE49-F238E27FC236}">
                <a16:creationId xmlns:a16="http://schemas.microsoft.com/office/drawing/2014/main" id="{26595053-9270-A00D-0C66-08862ACE1C6A}"/>
              </a:ext>
            </a:extLst>
          </p:cNvPr>
          <p:cNvCxnSpPr>
            <a:cxnSpLocks/>
          </p:cNvCxnSpPr>
          <p:nvPr/>
        </p:nvCxnSpPr>
        <p:spPr>
          <a:xfrm>
            <a:off x="10943667" y="4866752"/>
            <a:ext cx="0" cy="549784"/>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91F20D2D-9947-8923-4D15-14D048195E99}"/>
              </a:ext>
            </a:extLst>
          </p:cNvPr>
          <p:cNvGrpSpPr/>
          <p:nvPr/>
        </p:nvGrpSpPr>
        <p:grpSpPr>
          <a:xfrm>
            <a:off x="10788686" y="4976877"/>
            <a:ext cx="309961" cy="316774"/>
            <a:chOff x="2585421" y="4919589"/>
            <a:chExt cx="309961" cy="316774"/>
          </a:xfrm>
        </p:grpSpPr>
        <p:sp>
          <p:nvSpPr>
            <p:cNvPr id="27" name="Oval 26">
              <a:extLst>
                <a:ext uri="{FF2B5EF4-FFF2-40B4-BE49-F238E27FC236}">
                  <a16:creationId xmlns:a16="http://schemas.microsoft.com/office/drawing/2014/main" id="{BBC11AFE-989F-D0F1-0F7E-932831D5E7F6}"/>
                </a:ext>
              </a:extLst>
            </p:cNvPr>
            <p:cNvSpPr/>
            <p:nvPr/>
          </p:nvSpPr>
          <p:spPr>
            <a:xfrm>
              <a:off x="2585421" y="4919589"/>
              <a:ext cx="309961" cy="31677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33" name="Graphic 32" descr="Envelope outline">
              <a:extLst>
                <a:ext uri="{FF2B5EF4-FFF2-40B4-BE49-F238E27FC236}">
                  <a16:creationId xmlns:a16="http://schemas.microsoft.com/office/drawing/2014/main" id="{D4A86A69-2505-CA44-9513-ACA58EA450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713" y="4967390"/>
              <a:ext cx="238503" cy="238503"/>
            </a:xfrm>
            <a:prstGeom prst="rect">
              <a:avLst/>
            </a:prstGeom>
          </p:spPr>
        </p:pic>
      </p:grpSp>
      <p:sp>
        <p:nvSpPr>
          <p:cNvPr id="43" name="TextBox 42">
            <a:extLst>
              <a:ext uri="{FF2B5EF4-FFF2-40B4-BE49-F238E27FC236}">
                <a16:creationId xmlns:a16="http://schemas.microsoft.com/office/drawing/2014/main" id="{179B878B-F883-DB66-3649-9E4F42A4901F}"/>
              </a:ext>
            </a:extLst>
          </p:cNvPr>
          <p:cNvSpPr txBox="1"/>
          <p:nvPr/>
        </p:nvSpPr>
        <p:spPr>
          <a:xfrm rot="16200000">
            <a:off x="43790" y="5218374"/>
            <a:ext cx="1408808" cy="437838"/>
          </a:xfrm>
          <a:prstGeom prst="rect">
            <a:avLst/>
          </a:prstGeom>
          <a:solidFill>
            <a:schemeClr val="bg2">
              <a:lumMod val="75000"/>
            </a:schemeClr>
          </a:solidFill>
          <a:ln>
            <a:solidFill>
              <a:schemeClr val="bg2">
                <a:lumMod val="75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BMWTypeNext Regular" pitchFamily="2" charset="0"/>
                <a:ea typeface="+mn-ea"/>
                <a:cs typeface="+mn-cs"/>
              </a:rPr>
              <a:t>CURRENT OWNERS/LESSEES</a:t>
            </a:r>
          </a:p>
        </p:txBody>
      </p:sp>
      <p:sp>
        <p:nvSpPr>
          <p:cNvPr id="44" name="TextBox 43">
            <a:extLst>
              <a:ext uri="{FF2B5EF4-FFF2-40B4-BE49-F238E27FC236}">
                <a16:creationId xmlns:a16="http://schemas.microsoft.com/office/drawing/2014/main" id="{89EBAB53-785B-4DFE-1B99-B851FD81C509}"/>
              </a:ext>
            </a:extLst>
          </p:cNvPr>
          <p:cNvSpPr txBox="1"/>
          <p:nvPr/>
        </p:nvSpPr>
        <p:spPr>
          <a:xfrm rot="16200000">
            <a:off x="313636" y="5383889"/>
            <a:ext cx="1408806" cy="97344"/>
          </a:xfrm>
          <a:prstGeom prst="rect">
            <a:avLst/>
          </a:prstGeom>
          <a:solidFill>
            <a:schemeClr val="accent1">
              <a:lumMod val="75000"/>
            </a:schemeClr>
          </a:solidFill>
          <a:ln>
            <a:solidFill>
              <a:schemeClr val="bg2">
                <a:lumMod val="75000"/>
              </a:schemeClr>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BMWTypeNext Regular" pitchFamily="2" charset="0"/>
                <a:ea typeface="+mn-ea"/>
                <a:cs typeface="+mn-cs"/>
              </a:rPr>
              <a:t>VERSION C</a:t>
            </a:r>
          </a:p>
        </p:txBody>
      </p:sp>
      <p:sp>
        <p:nvSpPr>
          <p:cNvPr id="45" name="TextBox 44">
            <a:extLst>
              <a:ext uri="{FF2B5EF4-FFF2-40B4-BE49-F238E27FC236}">
                <a16:creationId xmlns:a16="http://schemas.microsoft.com/office/drawing/2014/main" id="{81037BBF-1AE1-5DAC-3E46-A7FFD4E2A355}"/>
              </a:ext>
            </a:extLst>
          </p:cNvPr>
          <p:cNvSpPr txBox="1"/>
          <p:nvPr/>
        </p:nvSpPr>
        <p:spPr>
          <a:xfrm>
            <a:off x="1177862" y="5061357"/>
            <a:ext cx="1061143" cy="21544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a:ea typeface="+mn-ea"/>
                <a:cs typeface="+mn-cs"/>
              </a:rPr>
              <a:t>ICE + EV versioning</a:t>
            </a: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grpSp>
        <p:nvGrpSpPr>
          <p:cNvPr id="47" name="Group 46">
            <a:extLst>
              <a:ext uri="{FF2B5EF4-FFF2-40B4-BE49-F238E27FC236}">
                <a16:creationId xmlns:a16="http://schemas.microsoft.com/office/drawing/2014/main" id="{C71B1DA6-0D72-B7E5-A886-0324E969DFD8}"/>
              </a:ext>
            </a:extLst>
          </p:cNvPr>
          <p:cNvGrpSpPr/>
          <p:nvPr/>
        </p:nvGrpSpPr>
        <p:grpSpPr>
          <a:xfrm>
            <a:off x="9051252" y="1805325"/>
            <a:ext cx="1047092" cy="4337184"/>
            <a:chOff x="8000440" y="1209060"/>
            <a:chExt cx="1543677" cy="4393217"/>
          </a:xfrm>
        </p:grpSpPr>
        <p:sp>
          <p:nvSpPr>
            <p:cNvPr id="41" name="Rectangle: Rounded Corners 40">
              <a:extLst>
                <a:ext uri="{FF2B5EF4-FFF2-40B4-BE49-F238E27FC236}">
                  <a16:creationId xmlns:a16="http://schemas.microsoft.com/office/drawing/2014/main" id="{E5AD693F-72FC-2B2F-4EC9-561929FF040F}"/>
                </a:ext>
              </a:extLst>
            </p:cNvPr>
            <p:cNvSpPr/>
            <p:nvPr/>
          </p:nvSpPr>
          <p:spPr>
            <a:xfrm>
              <a:off x="8701687" y="1209060"/>
              <a:ext cx="45718" cy="4222034"/>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42" name="TextBox 41">
              <a:extLst>
                <a:ext uri="{FF2B5EF4-FFF2-40B4-BE49-F238E27FC236}">
                  <a16:creationId xmlns:a16="http://schemas.microsoft.com/office/drawing/2014/main" id="{06D9AD7F-C8AC-B112-36C9-16D8F869ED83}"/>
                </a:ext>
              </a:extLst>
            </p:cNvPr>
            <p:cNvSpPr txBox="1"/>
            <p:nvPr/>
          </p:nvSpPr>
          <p:spPr>
            <a:xfrm>
              <a:off x="8000440" y="5384050"/>
              <a:ext cx="1543677" cy="21822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BMWTypeNext Regular"/>
                  <a:ea typeface="+mn-ea"/>
                  <a:cs typeface="+mn-cs"/>
                </a:rPr>
                <a:t>Data through Aug 22</a:t>
              </a:r>
            </a:p>
          </p:txBody>
        </p:sp>
      </p:grpSp>
      <p:grpSp>
        <p:nvGrpSpPr>
          <p:cNvPr id="59" name="Group 58">
            <a:extLst>
              <a:ext uri="{FF2B5EF4-FFF2-40B4-BE49-F238E27FC236}">
                <a16:creationId xmlns:a16="http://schemas.microsoft.com/office/drawing/2014/main" id="{A017A20B-9F0B-8D91-44F9-24241A171DCE}"/>
              </a:ext>
            </a:extLst>
          </p:cNvPr>
          <p:cNvGrpSpPr/>
          <p:nvPr/>
        </p:nvGrpSpPr>
        <p:grpSpPr>
          <a:xfrm>
            <a:off x="7457145" y="2206121"/>
            <a:ext cx="265176" cy="265176"/>
            <a:chOff x="2585421" y="4919589"/>
            <a:chExt cx="309961" cy="316774"/>
          </a:xfrm>
        </p:grpSpPr>
        <p:sp>
          <p:nvSpPr>
            <p:cNvPr id="60" name="Oval 59">
              <a:extLst>
                <a:ext uri="{FF2B5EF4-FFF2-40B4-BE49-F238E27FC236}">
                  <a16:creationId xmlns:a16="http://schemas.microsoft.com/office/drawing/2014/main" id="{4E184EBE-21E4-8982-8708-BCDEC080A38F}"/>
                </a:ext>
              </a:extLst>
            </p:cNvPr>
            <p:cNvSpPr/>
            <p:nvPr/>
          </p:nvSpPr>
          <p:spPr>
            <a:xfrm>
              <a:off x="2585421" y="4919589"/>
              <a:ext cx="309961" cy="316774"/>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63" name="Graphic 62" descr="Envelope outline">
              <a:extLst>
                <a:ext uri="{FF2B5EF4-FFF2-40B4-BE49-F238E27FC236}">
                  <a16:creationId xmlns:a16="http://schemas.microsoft.com/office/drawing/2014/main" id="{5A5B9AE7-7A50-CF41-EEFE-B8BC88F14F8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26713" y="4967390"/>
              <a:ext cx="238503" cy="238503"/>
            </a:xfrm>
            <a:prstGeom prst="rect">
              <a:avLst/>
            </a:prstGeom>
          </p:spPr>
        </p:pic>
      </p:grpSp>
      <p:grpSp>
        <p:nvGrpSpPr>
          <p:cNvPr id="64" name="Group 63">
            <a:extLst>
              <a:ext uri="{FF2B5EF4-FFF2-40B4-BE49-F238E27FC236}">
                <a16:creationId xmlns:a16="http://schemas.microsoft.com/office/drawing/2014/main" id="{99887A31-0D45-9CA6-5A05-C76263367A77}"/>
              </a:ext>
            </a:extLst>
          </p:cNvPr>
          <p:cNvGrpSpPr/>
          <p:nvPr/>
        </p:nvGrpSpPr>
        <p:grpSpPr>
          <a:xfrm>
            <a:off x="9078837" y="2186582"/>
            <a:ext cx="265176" cy="265176"/>
            <a:chOff x="2585421" y="4919589"/>
            <a:chExt cx="309961" cy="316774"/>
          </a:xfrm>
        </p:grpSpPr>
        <p:sp>
          <p:nvSpPr>
            <p:cNvPr id="70" name="Oval 69">
              <a:extLst>
                <a:ext uri="{FF2B5EF4-FFF2-40B4-BE49-F238E27FC236}">
                  <a16:creationId xmlns:a16="http://schemas.microsoft.com/office/drawing/2014/main" id="{CAF893DB-4BD5-A2C2-BC9E-2AF0D97D704D}"/>
                </a:ext>
              </a:extLst>
            </p:cNvPr>
            <p:cNvSpPr/>
            <p:nvPr/>
          </p:nvSpPr>
          <p:spPr>
            <a:xfrm>
              <a:off x="2585421" y="4919589"/>
              <a:ext cx="309961" cy="316774"/>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71" name="Graphic 70" descr="Envelope outline">
              <a:extLst>
                <a:ext uri="{FF2B5EF4-FFF2-40B4-BE49-F238E27FC236}">
                  <a16:creationId xmlns:a16="http://schemas.microsoft.com/office/drawing/2014/main" id="{2A6FF785-77B2-7A21-1BE5-320202C6A8E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26713" y="4967390"/>
              <a:ext cx="238503" cy="238503"/>
            </a:xfrm>
            <a:prstGeom prst="rect">
              <a:avLst/>
            </a:prstGeom>
          </p:spPr>
        </p:pic>
      </p:grpSp>
      <p:grpSp>
        <p:nvGrpSpPr>
          <p:cNvPr id="48" name="Group 47">
            <a:extLst>
              <a:ext uri="{FF2B5EF4-FFF2-40B4-BE49-F238E27FC236}">
                <a16:creationId xmlns:a16="http://schemas.microsoft.com/office/drawing/2014/main" id="{7082C173-CFB1-D580-F6F3-5CD94872F776}"/>
              </a:ext>
            </a:extLst>
          </p:cNvPr>
          <p:cNvGrpSpPr/>
          <p:nvPr/>
        </p:nvGrpSpPr>
        <p:grpSpPr>
          <a:xfrm>
            <a:off x="10348302" y="2184770"/>
            <a:ext cx="265176" cy="265176"/>
            <a:chOff x="2585421" y="4919589"/>
            <a:chExt cx="309961" cy="316774"/>
          </a:xfrm>
        </p:grpSpPr>
        <p:sp>
          <p:nvSpPr>
            <p:cNvPr id="53" name="Oval 52">
              <a:extLst>
                <a:ext uri="{FF2B5EF4-FFF2-40B4-BE49-F238E27FC236}">
                  <a16:creationId xmlns:a16="http://schemas.microsoft.com/office/drawing/2014/main" id="{B26C9BE3-FC68-EDA7-1905-DC423C8B2CA8}"/>
                </a:ext>
              </a:extLst>
            </p:cNvPr>
            <p:cNvSpPr/>
            <p:nvPr/>
          </p:nvSpPr>
          <p:spPr>
            <a:xfrm>
              <a:off x="2585421" y="4919589"/>
              <a:ext cx="309961" cy="316774"/>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54" name="Graphic 53" descr="Envelope outline">
              <a:extLst>
                <a:ext uri="{FF2B5EF4-FFF2-40B4-BE49-F238E27FC236}">
                  <a16:creationId xmlns:a16="http://schemas.microsoft.com/office/drawing/2014/main" id="{7BE77628-B836-558D-DF9C-056421ED3B4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26713" y="4967390"/>
              <a:ext cx="238503" cy="238503"/>
            </a:xfrm>
            <a:prstGeom prst="rect">
              <a:avLst/>
            </a:prstGeom>
          </p:spPr>
        </p:pic>
      </p:grpSp>
    </p:spTree>
    <p:extLst>
      <p:ext uri="{BB962C8B-B14F-4D97-AF65-F5344CB8AC3E}">
        <p14:creationId xmlns:p14="http://schemas.microsoft.com/office/powerpoint/2010/main" val="351582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7E7FEEC2-1AD7-BA07-E805-ACF443AD5649}"/>
              </a:ext>
            </a:extLst>
          </p:cNvPr>
          <p:cNvSpPr>
            <a:spLocks noGrp="1"/>
          </p:cNvSpPr>
          <p:nvPr>
            <p:ph type="sldNum" sz="quarter" idx="12"/>
          </p:nvPr>
        </p:nvSpPr>
        <p:spPr>
          <a:xfrm>
            <a:off x="9881118" y="6540666"/>
            <a:ext cx="1877495" cy="160338"/>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t>Page </a:t>
            </a:r>
            <a:fld id="{B40DB7FE-DB37-4DD8-AAB3-38BC687BCDF8}" type="slidenum">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pPr marL="0" marR="0" lvl="0" indent="0" algn="r" defTabSz="914377" rtl="0" eaLnBrk="1" fontAlgn="auto" latinLnBrk="0" hangingPunct="1">
                <a:lnSpc>
                  <a:spcPct val="100000"/>
                </a:lnSpc>
                <a:spcBef>
                  <a:spcPts val="0"/>
                </a:spcBef>
                <a:spcAft>
                  <a:spcPts val="0"/>
                </a:spcAft>
                <a:buClrTx/>
                <a:buSzTx/>
                <a:buFontTx/>
                <a:buNone/>
                <a:tabLst/>
                <a:defRPr/>
              </a:pPr>
              <a:t>15</a:t>
            </a:fld>
            <a:endPar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endParaRPr>
          </a:p>
        </p:txBody>
      </p:sp>
      <p:sp>
        <p:nvSpPr>
          <p:cNvPr id="3" name="Footer Placeholder 2">
            <a:extLst>
              <a:ext uri="{FF2B5EF4-FFF2-40B4-BE49-F238E27FC236}">
                <a16:creationId xmlns:a16="http://schemas.microsoft.com/office/drawing/2014/main" id="{A7FB1F41-C851-DD42-3FAF-05AD113EF59A}"/>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a:ea typeface="+mn-ea"/>
                <a:cs typeface="+mn-cs"/>
              </a:rPr>
              <a:t>2024 SSE Campaign | Bi-Weekly Report #4</a:t>
            </a:r>
            <a:endParaRPr kumimoji="0" lang="de-DE" sz="8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28" name="Title 1">
            <a:extLst>
              <a:ext uri="{FF2B5EF4-FFF2-40B4-BE49-F238E27FC236}">
                <a16:creationId xmlns:a16="http://schemas.microsoft.com/office/drawing/2014/main" id="{36FF4F2D-47F5-93EF-F225-7330F46309B9}"/>
              </a:ext>
            </a:extLst>
          </p:cNvPr>
          <p:cNvSpPr>
            <a:spLocks noGrp="1"/>
          </p:cNvSpPr>
          <p:nvPr>
            <p:ph type="title"/>
          </p:nvPr>
        </p:nvSpPr>
        <p:spPr>
          <a:xfrm>
            <a:off x="424357" y="264438"/>
            <a:ext cx="11495250" cy="763600"/>
          </a:xfrm>
        </p:spPr>
        <p:txBody>
          <a:bodyPr>
            <a:noAutofit/>
          </a:bodyPr>
          <a:lstStyle/>
          <a:p>
            <a:r>
              <a:rPr lang="en-US" sz="2800">
                <a:latin typeface="BMWTypeNext Light"/>
              </a:rPr>
              <a:t>STRONG PERFORMANCE FROM EM4 COMMS GENERATING MORE INTEREST AND SITE TRAFFIC</a:t>
            </a:r>
          </a:p>
        </p:txBody>
      </p:sp>
      <p:grpSp>
        <p:nvGrpSpPr>
          <p:cNvPr id="87" name="Group 86">
            <a:extLst>
              <a:ext uri="{FF2B5EF4-FFF2-40B4-BE49-F238E27FC236}">
                <a16:creationId xmlns:a16="http://schemas.microsoft.com/office/drawing/2014/main" id="{C789DFBD-9359-F698-3E60-26092A2C8BF1}"/>
              </a:ext>
            </a:extLst>
          </p:cNvPr>
          <p:cNvGrpSpPr/>
          <p:nvPr/>
        </p:nvGrpSpPr>
        <p:grpSpPr>
          <a:xfrm>
            <a:off x="433657" y="1071883"/>
            <a:ext cx="5429024" cy="2560411"/>
            <a:chOff x="433657" y="966780"/>
            <a:chExt cx="5429024" cy="2560411"/>
          </a:xfrm>
        </p:grpSpPr>
        <p:sp>
          <p:nvSpPr>
            <p:cNvPr id="12" name="Rectangle 11">
              <a:extLst>
                <a:ext uri="{FF2B5EF4-FFF2-40B4-BE49-F238E27FC236}">
                  <a16:creationId xmlns:a16="http://schemas.microsoft.com/office/drawing/2014/main" id="{55DD33AB-1C6C-574F-C761-D6F5DB384288}"/>
                </a:ext>
              </a:extLst>
            </p:cNvPr>
            <p:cNvSpPr/>
            <p:nvPr/>
          </p:nvSpPr>
          <p:spPr>
            <a:xfrm>
              <a:off x="433657" y="1182110"/>
              <a:ext cx="5429024" cy="23450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30" name="Title 1">
              <a:extLst>
                <a:ext uri="{FF2B5EF4-FFF2-40B4-BE49-F238E27FC236}">
                  <a16:creationId xmlns:a16="http://schemas.microsoft.com/office/drawing/2014/main" id="{3521BB01-9CF5-83C1-2803-3F81CCEA5088}"/>
                </a:ext>
              </a:extLst>
            </p:cNvPr>
            <p:cNvSpPr txBox="1">
              <a:spLocks/>
            </p:cNvSpPr>
            <p:nvPr/>
          </p:nvSpPr>
          <p:spPr>
            <a:xfrm>
              <a:off x="530995" y="1226764"/>
              <a:ext cx="5210498" cy="1152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err="1">
                  <a:ln>
                    <a:noFill/>
                  </a:ln>
                  <a:solidFill>
                    <a:prstClr val="black"/>
                  </a:solidFill>
                  <a:effectLst/>
                  <a:uLnTx/>
                  <a:uFillTx/>
                  <a:latin typeface="BMWTypeNext Light" charset="0"/>
                  <a:ea typeface="+mj-ea"/>
                  <a:cs typeface="+mj-cs"/>
                </a:rPr>
                <a:t>Winback</a:t>
              </a:r>
              <a:r>
                <a:rPr kumimoji="0" lang="en-US" sz="1600" b="1" i="0" u="none" strike="noStrike" kern="1200" cap="none" spc="0" normalizeH="0" baseline="0" noProof="0">
                  <a:ln>
                    <a:noFill/>
                  </a:ln>
                  <a:solidFill>
                    <a:prstClr val="black"/>
                  </a:solidFill>
                  <a:effectLst/>
                  <a:uLnTx/>
                  <a:uFillTx/>
                  <a:latin typeface="BMWTypeNext Light" charset="0"/>
                  <a:ea typeface="+mj-ea"/>
                  <a:cs typeface="+mj-cs"/>
                </a:rPr>
                <a:t> EM4 is performing exceptionally well when compared to the YTD ‘24 SSE Aggregate</a:t>
              </a:r>
              <a:endParaRPr kumimoji="0" lang="en-US" sz="1600" b="0" i="0" u="none" strike="noStrike" kern="1200" cap="none" spc="0" normalizeH="0" baseline="0" noProof="0">
                <a:ln>
                  <a:noFill/>
                </a:ln>
                <a:solidFill>
                  <a:prstClr val="black"/>
                </a:solidFill>
                <a:effectLst/>
                <a:uLnTx/>
                <a:uFillTx/>
                <a:latin typeface="BMWTypeNext Light" charset="0"/>
                <a:ea typeface="+mj-ea"/>
                <a:cs typeface="+mj-cs"/>
              </a:endParaRPr>
            </a:p>
          </p:txBody>
        </p:sp>
        <p:sp>
          <p:nvSpPr>
            <p:cNvPr id="57" name="Rounded Rectangle 4">
              <a:extLst>
                <a:ext uri="{FF2B5EF4-FFF2-40B4-BE49-F238E27FC236}">
                  <a16:creationId xmlns:a16="http://schemas.microsoft.com/office/drawing/2014/main" id="{8250B9ED-688A-8DA6-3F75-019D904CE8DF}"/>
                </a:ext>
              </a:extLst>
            </p:cNvPr>
            <p:cNvSpPr/>
            <p:nvPr/>
          </p:nvSpPr>
          <p:spPr>
            <a:xfrm>
              <a:off x="699331" y="966780"/>
              <a:ext cx="2195361" cy="433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BMWTypeNext Light" charset="0"/>
                  <a:ea typeface="+mn-ea"/>
                  <a:cs typeface="+mn-cs"/>
                </a:rPr>
                <a:t>EM4 Performance</a:t>
              </a:r>
            </a:p>
          </p:txBody>
        </p:sp>
        <p:sp>
          <p:nvSpPr>
            <p:cNvPr id="63" name="object 9">
              <a:extLst>
                <a:ext uri="{FF2B5EF4-FFF2-40B4-BE49-F238E27FC236}">
                  <a16:creationId xmlns:a16="http://schemas.microsoft.com/office/drawing/2014/main" id="{B3E382A5-4E12-4CCC-4B37-BE53CE38FF7C}"/>
                </a:ext>
              </a:extLst>
            </p:cNvPr>
            <p:cNvSpPr txBox="1"/>
            <p:nvPr/>
          </p:nvSpPr>
          <p:spPr>
            <a:xfrm>
              <a:off x="494974" y="2121484"/>
              <a:ext cx="1752599" cy="1364284"/>
            </a:xfrm>
            <a:prstGeom prst="rect">
              <a:avLst/>
            </a:prstGeom>
          </p:spPr>
          <p:txBody>
            <a:bodyPr vert="horz" wrap="square" lIns="0" tIns="156210" rIns="0" bIns="0" rtlCol="0" anchor="t">
              <a:spAutoFit/>
            </a:bodyPr>
            <a:lstStyle/>
            <a:p>
              <a:pPr marL="0" marR="0" lvl="0" indent="0" algn="ctr" defTabSz="914400" rtl="0" eaLnBrk="1" fontAlgn="auto" latinLnBrk="0" hangingPunct="1">
                <a:lnSpc>
                  <a:spcPct val="100000"/>
                </a:lnSpc>
                <a:spcBef>
                  <a:spcPts val="123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BMWTypeNext Light" charset="0"/>
                  <a:ea typeface="+mn-ea"/>
                  <a:cs typeface="+mn-cs"/>
                </a:rPr>
                <a:t>EM4 CTR</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165" normalizeH="0" baseline="0" noProof="0">
                  <a:ln>
                    <a:noFill/>
                  </a:ln>
                  <a:solidFill>
                    <a:srgbClr val="0386E7"/>
                  </a:solidFill>
                  <a:effectLst/>
                  <a:uLnTx/>
                  <a:uFillTx/>
                  <a:latin typeface="BMWTypeNext Light" charset="0"/>
                  <a:ea typeface="+mn-ea"/>
                  <a:cs typeface="Trebuchet MS"/>
                </a:rPr>
                <a:t>+1.4x</a:t>
              </a:r>
              <a:endParaRPr kumimoji="0" lang="en-US" sz="3600" b="0" i="0" u="none" strike="noStrike" kern="1200" cap="none" spc="0" normalizeH="0" baseline="0" noProof="0">
                <a:ln>
                  <a:noFill/>
                </a:ln>
                <a:solidFill>
                  <a:srgbClr val="0386E7"/>
                </a:solidFill>
                <a:effectLst/>
                <a:uLnTx/>
                <a:uFillTx/>
                <a:latin typeface="BMWTypeNext Light" charset="0"/>
                <a:ea typeface="+mn-ea"/>
                <a:cs typeface="Trebuchet MS"/>
              </a:endParaRP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0" normalizeH="0" baseline="0" noProof="0">
                  <a:ln>
                    <a:noFill/>
                  </a:ln>
                  <a:solidFill>
                    <a:prstClr val="black"/>
                  </a:solidFill>
                  <a:effectLst/>
                  <a:uLnTx/>
                  <a:uFillTx/>
                  <a:latin typeface="BMWTypeNext Light" charset="0"/>
                  <a:ea typeface="+mn-ea"/>
                  <a:cs typeface="Traditional Arabic"/>
                </a:rPr>
                <a:t>Higher ‘24 SSE Agg </a:t>
              </a:r>
              <a:r>
                <a:rPr kumimoji="0" lang="en-US" sz="1000" b="0" i="0" u="none" strike="noStrike" kern="1200" cap="none" spc="-70" normalizeH="0" baseline="0" noProof="0">
                  <a:ln>
                    <a:noFill/>
                  </a:ln>
                  <a:solidFill>
                    <a:prstClr val="black"/>
                  </a:solidFill>
                  <a:effectLst/>
                  <a:uLnTx/>
                  <a:uFillTx/>
                  <a:latin typeface="BMWTypeNext Light" charset="0"/>
                  <a:ea typeface="+mn-ea"/>
                  <a:cs typeface="Traditional Arabic"/>
                </a:rPr>
                <a:t> </a:t>
              </a: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5" normalizeH="0" baseline="0" noProof="0">
                  <a:ln>
                    <a:noFill/>
                  </a:ln>
                  <a:solidFill>
                    <a:prstClr val="black"/>
                  </a:solidFill>
                  <a:effectLst/>
                  <a:uLnTx/>
                  <a:uFillTx/>
                  <a:latin typeface="BMWTypeNext Light" charset="0"/>
                  <a:ea typeface="+mn-ea"/>
                  <a:cs typeface="Traditional Arabic"/>
                </a:rPr>
                <a:t>(</a:t>
              </a:r>
              <a:r>
                <a:rPr kumimoji="0" lang="en-US" sz="1000" b="1" i="0" u="none" strike="noStrike" kern="1200" cap="none" spc="5" normalizeH="0" baseline="0" noProof="0">
                  <a:ln>
                    <a:noFill/>
                  </a:ln>
                  <a:solidFill>
                    <a:prstClr val="black"/>
                  </a:solidFill>
                  <a:effectLst/>
                  <a:uLnTx/>
                  <a:uFillTx/>
                  <a:latin typeface="BMWTypeNext Light" charset="0"/>
                  <a:ea typeface="+mn-ea"/>
                  <a:cs typeface="Traditional Arabic"/>
                </a:rPr>
                <a:t>0.89</a:t>
              </a:r>
              <a:r>
                <a:rPr kumimoji="0" lang="en-US" sz="1000" b="1" i="0" u="none" strike="noStrike" kern="1200" cap="none" spc="10" normalizeH="0" baseline="0" noProof="0">
                  <a:ln>
                    <a:noFill/>
                  </a:ln>
                  <a:solidFill>
                    <a:prstClr val="black"/>
                  </a:solidFill>
                  <a:effectLst/>
                  <a:uLnTx/>
                  <a:uFillTx/>
                  <a:latin typeface="BMWTypeNext Light" charset="0"/>
                  <a:ea typeface="+mn-ea"/>
                  <a:cs typeface="Traditional Arabic"/>
                </a:rPr>
                <a:t>%</a:t>
              </a:r>
              <a:r>
                <a:rPr kumimoji="0" lang="en-US" sz="1000" b="1" i="0" u="none" strike="noStrike" kern="1200" cap="none" spc="-65" normalizeH="0" baseline="0" noProof="0">
                  <a:ln>
                    <a:noFill/>
                  </a:ln>
                  <a:solidFill>
                    <a:prstClr val="black"/>
                  </a:solidFill>
                  <a:effectLst/>
                  <a:uLnTx/>
                  <a:uFillTx/>
                  <a:latin typeface="BMWTypeNext Light" charset="0"/>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charset="0"/>
                  <a:ea typeface="+mn-ea"/>
                  <a:cs typeface="Traditional Arabic"/>
                </a:rPr>
                <a:t>v</a:t>
              </a:r>
              <a:r>
                <a:rPr kumimoji="0" lang="en-US" sz="1000" b="1" i="0" u="none" strike="noStrike" kern="1200" cap="none" spc="-75" normalizeH="0" baseline="0" noProof="0">
                  <a:ln>
                    <a:noFill/>
                  </a:ln>
                  <a:solidFill>
                    <a:prstClr val="black"/>
                  </a:solidFill>
                  <a:effectLst/>
                  <a:uLnTx/>
                  <a:uFillTx/>
                  <a:latin typeface="BMWTypeNext Light" charset="0"/>
                  <a:ea typeface="+mn-ea"/>
                  <a:cs typeface="Traditional Arabic"/>
                </a:rPr>
                <a:t>s</a:t>
              </a:r>
              <a:r>
                <a:rPr kumimoji="0" lang="en-US" sz="1000" b="1" i="0" u="none" strike="noStrike" kern="1200" cap="none" spc="-30" normalizeH="0" baseline="0" noProof="0">
                  <a:ln>
                    <a:noFill/>
                  </a:ln>
                  <a:solidFill>
                    <a:prstClr val="black"/>
                  </a:solidFill>
                  <a:effectLst/>
                  <a:uLnTx/>
                  <a:uFillTx/>
                  <a:latin typeface="BMWTypeNext Light" charset="0"/>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charset="0"/>
                  <a:ea typeface="+mn-ea"/>
                  <a:cs typeface="Traditional Arabic"/>
                </a:rPr>
                <a:t>0.63</a:t>
              </a:r>
              <a:r>
                <a:rPr kumimoji="0" lang="en-US" sz="1000" b="1" i="0" u="none" strike="noStrike" kern="1200" cap="none" spc="-15" normalizeH="0" baseline="0" noProof="0">
                  <a:ln>
                    <a:noFill/>
                  </a:ln>
                  <a:solidFill>
                    <a:prstClr val="black"/>
                  </a:solidFill>
                  <a:effectLst/>
                  <a:uLnTx/>
                  <a:uFillTx/>
                  <a:latin typeface="BMWTypeNext Light" charset="0"/>
                  <a:ea typeface="+mn-ea"/>
                  <a:cs typeface="Traditional Arabic"/>
                </a:rPr>
                <a:t>%</a:t>
              </a:r>
              <a:r>
                <a:rPr kumimoji="0" lang="en-US" sz="1000" b="0" i="0" u="none" strike="noStrike" kern="1200" cap="none" spc="-40" normalizeH="0" baseline="0" noProof="0">
                  <a:ln>
                    <a:noFill/>
                  </a:ln>
                  <a:solidFill>
                    <a:prstClr val="black"/>
                  </a:solidFill>
                  <a:effectLst/>
                  <a:uLnTx/>
                  <a:uFillTx/>
                  <a:latin typeface="BMWTypeNext Light" charset="0"/>
                  <a:ea typeface="+mn-ea"/>
                  <a:cs typeface="Traditional Arabic"/>
                </a:rPr>
                <a:t>)</a:t>
              </a:r>
              <a:endParaRPr kumimoji="0" lang="en-US" sz="1800" b="0" i="0" u="none" strike="noStrike" kern="1200" cap="none" spc="0" normalizeH="0" baseline="0" noProof="0">
                <a:ln>
                  <a:noFill/>
                </a:ln>
                <a:solidFill>
                  <a:prstClr val="black"/>
                </a:solidFill>
                <a:effectLst/>
                <a:uLnTx/>
                <a:uFillTx/>
                <a:latin typeface="BMWTypeNext Light" charset="0"/>
                <a:ea typeface="+mn-ea"/>
                <a:cs typeface="+mn-cs"/>
              </a:endParaRPr>
            </a:p>
          </p:txBody>
        </p:sp>
      </p:grpSp>
      <p:grpSp>
        <p:nvGrpSpPr>
          <p:cNvPr id="88" name="Group 87">
            <a:extLst>
              <a:ext uri="{FF2B5EF4-FFF2-40B4-BE49-F238E27FC236}">
                <a16:creationId xmlns:a16="http://schemas.microsoft.com/office/drawing/2014/main" id="{EE46D3F5-4B5B-A7AC-1607-BC7175169433}"/>
              </a:ext>
            </a:extLst>
          </p:cNvPr>
          <p:cNvGrpSpPr/>
          <p:nvPr/>
        </p:nvGrpSpPr>
        <p:grpSpPr>
          <a:xfrm>
            <a:off x="431673" y="3898444"/>
            <a:ext cx="5431530" cy="2561251"/>
            <a:chOff x="431673" y="3887934"/>
            <a:chExt cx="5431530" cy="2561251"/>
          </a:xfrm>
        </p:grpSpPr>
        <p:sp>
          <p:nvSpPr>
            <p:cNvPr id="14" name="Rectangle 13">
              <a:extLst>
                <a:ext uri="{FF2B5EF4-FFF2-40B4-BE49-F238E27FC236}">
                  <a16:creationId xmlns:a16="http://schemas.microsoft.com/office/drawing/2014/main" id="{08A5F755-F70D-4AA1-250E-06CC452B4E34}"/>
                </a:ext>
              </a:extLst>
            </p:cNvPr>
            <p:cNvSpPr/>
            <p:nvPr/>
          </p:nvSpPr>
          <p:spPr>
            <a:xfrm>
              <a:off x="431673" y="4096355"/>
              <a:ext cx="5431530" cy="23528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32" name="Title 1">
              <a:extLst>
                <a:ext uri="{FF2B5EF4-FFF2-40B4-BE49-F238E27FC236}">
                  <a16:creationId xmlns:a16="http://schemas.microsoft.com/office/drawing/2014/main" id="{CE45CE93-61FC-D414-9350-EBD5F9CC41C4}"/>
                </a:ext>
              </a:extLst>
            </p:cNvPr>
            <p:cNvSpPr txBox="1">
              <a:spLocks/>
            </p:cNvSpPr>
            <p:nvPr/>
          </p:nvSpPr>
          <p:spPr>
            <a:xfrm>
              <a:off x="528018" y="4642211"/>
              <a:ext cx="5221419" cy="48549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700" b="1" i="0" u="none" strike="noStrike" kern="1200" cap="none" spc="0" normalizeH="0" baseline="0" noProof="0">
                  <a:ln>
                    <a:noFill/>
                  </a:ln>
                  <a:solidFill>
                    <a:prstClr val="black"/>
                  </a:solidFill>
                  <a:effectLst/>
                  <a:uLnTx/>
                  <a:uFillTx/>
                  <a:latin typeface="BMWTypeNext Light" charset="0"/>
                  <a:ea typeface="+mj-ea"/>
                  <a:cs typeface="+mj-cs"/>
                </a:rPr>
                <a:t>EV sees higher CTR</a:t>
              </a:r>
              <a:r>
                <a:rPr kumimoji="0" lang="en-US" sz="1700" b="0" i="0" u="none" strike="noStrike" kern="1200" cap="none" spc="0" normalizeH="0" baseline="0" noProof="0">
                  <a:ln>
                    <a:noFill/>
                  </a:ln>
                  <a:solidFill>
                    <a:prstClr val="black"/>
                  </a:solidFill>
                  <a:effectLst/>
                  <a:uLnTx/>
                  <a:uFillTx/>
                  <a:latin typeface="BMWTypeNext Light" charset="0"/>
                  <a:ea typeface="+mj-ea"/>
                  <a:cs typeface="+mj-cs"/>
                </a:rPr>
                <a:t> across all audiences, </a:t>
              </a:r>
              <a:r>
                <a:rPr kumimoji="0" lang="en-US" sz="1700" b="1" i="0" u="none" strike="noStrike" kern="1200" cap="none" spc="0" normalizeH="0" baseline="0" noProof="0">
                  <a:ln>
                    <a:noFill/>
                  </a:ln>
                  <a:solidFill>
                    <a:prstClr val="black"/>
                  </a:solidFill>
                  <a:effectLst/>
                  <a:uLnTx/>
                  <a:uFillTx/>
                  <a:latin typeface="BMWTypeNext Light" charset="0"/>
                  <a:ea typeface="+mj-ea"/>
                  <a:cs typeface="+mj-cs"/>
                </a:rPr>
                <a:t>especially amongst In-market and Lead audience segments</a:t>
              </a:r>
              <a:r>
                <a:rPr kumimoji="0" lang="en-US" sz="1700" b="0" i="0" u="none" strike="noStrike" kern="1200" cap="none" spc="0" normalizeH="0" baseline="0" noProof="0">
                  <a:ln>
                    <a:noFill/>
                  </a:ln>
                  <a:solidFill>
                    <a:prstClr val="black"/>
                  </a:solidFill>
                  <a:effectLst/>
                  <a:uLnTx/>
                  <a:uFillTx/>
                  <a:latin typeface="BMWTypeNext Light"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MWTypeNext Light"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BMWTypeNext Light" charset="0"/>
                <a:ea typeface="+mj-ea"/>
                <a:cs typeface="+mj-cs"/>
              </a:endParaRPr>
            </a:p>
          </p:txBody>
        </p:sp>
        <p:sp>
          <p:nvSpPr>
            <p:cNvPr id="56" name="Rounded Rectangle 4">
              <a:extLst>
                <a:ext uri="{FF2B5EF4-FFF2-40B4-BE49-F238E27FC236}">
                  <a16:creationId xmlns:a16="http://schemas.microsoft.com/office/drawing/2014/main" id="{35038CCC-9142-45FE-B137-F186423919C3}"/>
                </a:ext>
              </a:extLst>
            </p:cNvPr>
            <p:cNvSpPr/>
            <p:nvPr/>
          </p:nvSpPr>
          <p:spPr>
            <a:xfrm>
              <a:off x="671228" y="3887934"/>
              <a:ext cx="2195361" cy="4330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BMWTypeNext Light" charset="0"/>
                  <a:ea typeface="+mn-ea"/>
                  <a:cs typeface="+mn-cs"/>
                </a:rPr>
                <a:t>EV Growth</a:t>
              </a:r>
            </a:p>
          </p:txBody>
        </p:sp>
      </p:grpSp>
      <p:sp>
        <p:nvSpPr>
          <p:cNvPr id="4" name="object 9">
            <a:extLst>
              <a:ext uri="{FF2B5EF4-FFF2-40B4-BE49-F238E27FC236}">
                <a16:creationId xmlns:a16="http://schemas.microsoft.com/office/drawing/2014/main" id="{E0E20B56-DC26-0F25-1C1A-1A7867B68D37}"/>
              </a:ext>
            </a:extLst>
          </p:cNvPr>
          <p:cNvSpPr txBox="1"/>
          <p:nvPr/>
        </p:nvSpPr>
        <p:spPr>
          <a:xfrm>
            <a:off x="2407195" y="2212895"/>
            <a:ext cx="1534221" cy="1364284"/>
          </a:xfrm>
          <a:prstGeom prst="rect">
            <a:avLst/>
          </a:prstGeom>
        </p:spPr>
        <p:txBody>
          <a:bodyPr vert="horz" wrap="square" lIns="0" tIns="156210" rIns="0" bIns="0" rtlCol="0" anchor="t">
            <a:spAutoFit/>
          </a:bodyPr>
          <a:lstStyle/>
          <a:p>
            <a:pPr marL="0" marR="0" lvl="0" indent="0" algn="ctr" defTabSz="914400" rtl="0" eaLnBrk="1" fontAlgn="auto" latinLnBrk="0" hangingPunct="1">
              <a:lnSpc>
                <a:spcPct val="100000"/>
              </a:lnSpc>
              <a:spcBef>
                <a:spcPts val="123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BMWTypeNext Light" charset="0"/>
                <a:ea typeface="+mn-ea"/>
                <a:cs typeface="+mn-cs"/>
              </a:rPr>
              <a:t>EM4 Unsub Rate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165" normalizeH="0" baseline="0" noProof="0">
                <a:ln>
                  <a:noFill/>
                </a:ln>
                <a:solidFill>
                  <a:srgbClr val="0386E7"/>
                </a:solidFill>
                <a:effectLst/>
                <a:uLnTx/>
                <a:uFillTx/>
                <a:latin typeface="BMWTypeNext Light" charset="0"/>
                <a:ea typeface="+mn-ea"/>
                <a:cs typeface="Trebuchet MS"/>
              </a:rPr>
              <a:t>-8x</a:t>
            </a:r>
            <a:endParaRPr kumimoji="0" lang="en-US" sz="3600" b="0" i="0" u="none" strike="noStrike" kern="1200" cap="none" spc="0" normalizeH="0" baseline="0" noProof="0">
              <a:ln>
                <a:noFill/>
              </a:ln>
              <a:solidFill>
                <a:srgbClr val="0386E7"/>
              </a:solidFill>
              <a:effectLst/>
              <a:uLnTx/>
              <a:uFillTx/>
              <a:latin typeface="BMWTypeNext Light" charset="0"/>
              <a:ea typeface="+mn-ea"/>
              <a:cs typeface="Trebuchet MS"/>
            </a:endParaRP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0" normalizeH="0" baseline="0" noProof="0">
                <a:ln>
                  <a:noFill/>
                </a:ln>
                <a:solidFill>
                  <a:prstClr val="black"/>
                </a:solidFill>
                <a:effectLst/>
                <a:uLnTx/>
                <a:uFillTx/>
                <a:latin typeface="BMWTypeNext Light" charset="0"/>
                <a:ea typeface="+mn-ea"/>
                <a:cs typeface="Traditional Arabic"/>
              </a:rPr>
              <a:t>Lower ‘24 SSE Agg </a:t>
            </a:r>
            <a:r>
              <a:rPr kumimoji="0" lang="en-US" sz="1000" b="0" i="0" u="none" strike="noStrike" kern="1200" cap="none" spc="-70" normalizeH="0" baseline="0" noProof="0">
                <a:ln>
                  <a:noFill/>
                </a:ln>
                <a:solidFill>
                  <a:prstClr val="black"/>
                </a:solidFill>
                <a:effectLst/>
                <a:uLnTx/>
                <a:uFillTx/>
                <a:latin typeface="BMWTypeNext Light" charset="0"/>
                <a:ea typeface="+mn-ea"/>
                <a:cs typeface="Traditional Arabic"/>
              </a:rPr>
              <a:t> </a:t>
            </a: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5" normalizeH="0" baseline="0" noProof="0">
                <a:ln>
                  <a:noFill/>
                </a:ln>
                <a:solidFill>
                  <a:prstClr val="black"/>
                </a:solidFill>
                <a:effectLst/>
                <a:uLnTx/>
                <a:uFillTx/>
                <a:latin typeface="BMWTypeNext Light" charset="0"/>
                <a:ea typeface="+mn-ea"/>
                <a:cs typeface="Traditional Arabic"/>
              </a:rPr>
              <a:t>(</a:t>
            </a:r>
            <a:r>
              <a:rPr kumimoji="0" lang="en-US" sz="1000" b="1" i="0" u="none" strike="noStrike" kern="1200" cap="none" spc="5" normalizeH="0" baseline="0" noProof="0">
                <a:ln>
                  <a:noFill/>
                </a:ln>
                <a:solidFill>
                  <a:prstClr val="black"/>
                </a:solidFill>
                <a:effectLst/>
                <a:uLnTx/>
                <a:uFillTx/>
                <a:latin typeface="BMWTypeNext Light" charset="0"/>
                <a:ea typeface="+mn-ea"/>
                <a:cs typeface="Traditional Arabic"/>
              </a:rPr>
              <a:t>0.02</a:t>
            </a:r>
            <a:r>
              <a:rPr kumimoji="0" lang="en-US" sz="1000" b="1" i="0" u="none" strike="noStrike" kern="1200" cap="none" spc="10" normalizeH="0" baseline="0" noProof="0">
                <a:ln>
                  <a:noFill/>
                </a:ln>
                <a:solidFill>
                  <a:prstClr val="black"/>
                </a:solidFill>
                <a:effectLst/>
                <a:uLnTx/>
                <a:uFillTx/>
                <a:latin typeface="BMWTypeNext Light" charset="0"/>
                <a:ea typeface="+mn-ea"/>
                <a:cs typeface="Traditional Arabic"/>
              </a:rPr>
              <a:t>%</a:t>
            </a:r>
            <a:r>
              <a:rPr kumimoji="0" lang="en-US" sz="1000" b="1" i="0" u="none" strike="noStrike" kern="1200" cap="none" spc="-65" normalizeH="0" baseline="0" noProof="0">
                <a:ln>
                  <a:noFill/>
                </a:ln>
                <a:solidFill>
                  <a:prstClr val="black"/>
                </a:solidFill>
                <a:effectLst/>
                <a:uLnTx/>
                <a:uFillTx/>
                <a:latin typeface="BMWTypeNext Light" charset="0"/>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charset="0"/>
                <a:ea typeface="+mn-ea"/>
                <a:cs typeface="Traditional Arabic"/>
              </a:rPr>
              <a:t>v</a:t>
            </a:r>
            <a:r>
              <a:rPr kumimoji="0" lang="en-US" sz="1000" b="1" i="0" u="none" strike="noStrike" kern="1200" cap="none" spc="-75" normalizeH="0" baseline="0" noProof="0">
                <a:ln>
                  <a:noFill/>
                </a:ln>
                <a:solidFill>
                  <a:prstClr val="black"/>
                </a:solidFill>
                <a:effectLst/>
                <a:uLnTx/>
                <a:uFillTx/>
                <a:latin typeface="BMWTypeNext Light" charset="0"/>
                <a:ea typeface="+mn-ea"/>
                <a:cs typeface="Traditional Arabic"/>
              </a:rPr>
              <a:t>s</a:t>
            </a:r>
            <a:r>
              <a:rPr kumimoji="0" lang="en-US" sz="1000" b="1" i="0" u="none" strike="noStrike" kern="1200" cap="none" spc="-30" normalizeH="0" baseline="0" noProof="0">
                <a:ln>
                  <a:noFill/>
                </a:ln>
                <a:solidFill>
                  <a:prstClr val="black"/>
                </a:solidFill>
                <a:effectLst/>
                <a:uLnTx/>
                <a:uFillTx/>
                <a:latin typeface="BMWTypeNext Light" charset="0"/>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charset="0"/>
                <a:ea typeface="+mn-ea"/>
                <a:cs typeface="Traditional Arabic"/>
              </a:rPr>
              <a:t>0</a:t>
            </a:r>
            <a:r>
              <a:rPr kumimoji="0" lang="en-US" sz="1000" b="1" i="0" u="none" strike="noStrike" kern="1200" cap="none" spc="35" normalizeH="0" baseline="0" noProof="0">
                <a:ln>
                  <a:noFill/>
                </a:ln>
                <a:solidFill>
                  <a:prstClr val="black"/>
                </a:solidFill>
                <a:effectLst/>
                <a:uLnTx/>
                <a:uFillTx/>
                <a:latin typeface="BMWTypeNext Light" charset="0"/>
                <a:ea typeface="+mn-ea"/>
                <a:cs typeface="Traditional Arabic"/>
              </a:rPr>
              <a:t>.16</a:t>
            </a:r>
            <a:r>
              <a:rPr kumimoji="0" lang="en-US" sz="1000" b="1" i="0" u="none" strike="noStrike" kern="1200" cap="none" spc="-15" normalizeH="0" baseline="0" noProof="0">
                <a:ln>
                  <a:noFill/>
                </a:ln>
                <a:solidFill>
                  <a:prstClr val="black"/>
                </a:solidFill>
                <a:effectLst/>
                <a:uLnTx/>
                <a:uFillTx/>
                <a:latin typeface="BMWTypeNext Light" charset="0"/>
                <a:ea typeface="+mn-ea"/>
                <a:cs typeface="Traditional Arabic"/>
              </a:rPr>
              <a:t>%</a:t>
            </a:r>
            <a:r>
              <a:rPr kumimoji="0" lang="en-US" sz="1000" b="0" i="0" u="none" strike="noStrike" kern="1200" cap="none" spc="-40" normalizeH="0" baseline="0" noProof="0">
                <a:ln>
                  <a:noFill/>
                </a:ln>
                <a:solidFill>
                  <a:prstClr val="black"/>
                </a:solidFill>
                <a:effectLst/>
                <a:uLnTx/>
                <a:uFillTx/>
                <a:latin typeface="BMWTypeNext Light" charset="0"/>
                <a:ea typeface="+mn-ea"/>
                <a:cs typeface="Traditional Arabic"/>
              </a:rPr>
              <a:t>)</a:t>
            </a:r>
            <a:endParaRPr kumimoji="0" lang="en-US" sz="1800" b="0" i="0" u="none" strike="noStrike" kern="1200" cap="none" spc="0" normalizeH="0" baseline="0" noProof="0">
              <a:ln>
                <a:noFill/>
              </a:ln>
              <a:solidFill>
                <a:prstClr val="black"/>
              </a:solidFill>
              <a:effectLst/>
              <a:uLnTx/>
              <a:uFillTx/>
              <a:latin typeface="BMWTypeNext Light" charset="0"/>
              <a:ea typeface="+mn-ea"/>
              <a:cs typeface="+mn-cs"/>
            </a:endParaRPr>
          </a:p>
        </p:txBody>
      </p:sp>
      <p:sp>
        <p:nvSpPr>
          <p:cNvPr id="5" name="object 9">
            <a:extLst>
              <a:ext uri="{FF2B5EF4-FFF2-40B4-BE49-F238E27FC236}">
                <a16:creationId xmlns:a16="http://schemas.microsoft.com/office/drawing/2014/main" id="{4FF1D3B8-7879-C18D-5657-FC1FC68DCF32}"/>
              </a:ext>
            </a:extLst>
          </p:cNvPr>
          <p:cNvSpPr txBox="1"/>
          <p:nvPr/>
        </p:nvSpPr>
        <p:spPr>
          <a:xfrm>
            <a:off x="4179805" y="2232145"/>
            <a:ext cx="1550764" cy="1336263"/>
          </a:xfrm>
          <a:prstGeom prst="rect">
            <a:avLst/>
          </a:prstGeom>
        </p:spPr>
        <p:txBody>
          <a:bodyPr vert="horz" wrap="square" lIns="0" tIns="156210" rIns="0" bIns="0" rtlCol="0" anchor="t">
            <a:spAutoFit/>
          </a:bodyPr>
          <a:lstStyle/>
          <a:p>
            <a:pPr marL="0" marR="0" lvl="0" indent="0" algn="ctr" defTabSz="914400" rtl="0" eaLnBrk="1" fontAlgn="auto" latinLnBrk="0" hangingPunct="1">
              <a:lnSpc>
                <a:spcPct val="100000"/>
              </a:lnSpc>
              <a:spcBef>
                <a:spcPts val="123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BMWTypeNext Light" charset="0"/>
                <a:ea typeface="+mn-ea"/>
                <a:cs typeface="+mn-cs"/>
              </a:rPr>
              <a:t>EM4 Leads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165" normalizeH="0" baseline="0" noProof="0">
                <a:ln>
                  <a:noFill/>
                </a:ln>
                <a:solidFill>
                  <a:srgbClr val="0386E7"/>
                </a:solidFill>
                <a:effectLst/>
                <a:uLnTx/>
                <a:uFillTx/>
                <a:latin typeface="BMWTypeNext Light" charset="0"/>
                <a:ea typeface="+mn-ea"/>
                <a:cs typeface="Trebuchet MS"/>
              </a:rPr>
              <a:t>11.1k</a:t>
            </a:r>
            <a:endParaRPr kumimoji="0" lang="en-US" sz="3600" b="0" i="0" u="none" strike="noStrike" kern="1200" cap="none" spc="0" normalizeH="0" baseline="0" noProof="0">
              <a:ln>
                <a:noFill/>
              </a:ln>
              <a:solidFill>
                <a:srgbClr val="0386E7"/>
              </a:solidFill>
              <a:effectLst/>
              <a:uLnTx/>
              <a:uFillTx/>
              <a:latin typeface="BMWTypeNext Light" charset="0"/>
              <a:ea typeface="+mn-ea"/>
              <a:cs typeface="Trebuchet MS"/>
            </a:endParaRP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0" normalizeH="0" baseline="0" noProof="0">
                <a:ln>
                  <a:noFill/>
                </a:ln>
                <a:solidFill>
                  <a:prstClr val="black"/>
                </a:solidFill>
                <a:effectLst/>
                <a:uLnTx/>
                <a:uFillTx/>
                <a:latin typeface="BMWTypeNext Light" charset="0"/>
                <a:ea typeface="+mn-ea"/>
                <a:cs typeface="Traditional Arabic"/>
              </a:rPr>
              <a:t>2</a:t>
            </a:r>
            <a:r>
              <a:rPr kumimoji="0" lang="en-US" sz="1000" b="0" i="0" u="none" strike="noStrike" kern="1200" cap="none" spc="10" normalizeH="0" baseline="30000" noProof="0">
                <a:ln>
                  <a:noFill/>
                </a:ln>
                <a:solidFill>
                  <a:prstClr val="black"/>
                </a:solidFill>
                <a:effectLst/>
                <a:uLnTx/>
                <a:uFillTx/>
                <a:latin typeface="BMWTypeNext Light" charset="0"/>
                <a:ea typeface="+mn-ea"/>
                <a:cs typeface="Traditional Arabic"/>
              </a:rPr>
              <a:t>nd</a:t>
            </a:r>
            <a:r>
              <a:rPr kumimoji="0" lang="en-US" sz="1000" b="0" i="0" u="none" strike="noStrike" kern="1200" cap="none" spc="10" normalizeH="0" baseline="0" noProof="0">
                <a:ln>
                  <a:noFill/>
                </a:ln>
                <a:solidFill>
                  <a:prstClr val="black"/>
                </a:solidFill>
                <a:effectLst/>
                <a:uLnTx/>
                <a:uFillTx/>
                <a:latin typeface="BMWTypeNext Light" charset="0"/>
                <a:ea typeface="+mn-ea"/>
                <a:cs typeface="Traditional Arabic"/>
              </a:rPr>
              <a:t> Highest per EV touchpoint </a:t>
            </a:r>
            <a:r>
              <a:rPr kumimoji="0" lang="en-US" sz="1000" b="0" i="0" u="none" strike="noStrike" kern="1200" cap="none" spc="-70" normalizeH="0" baseline="0" noProof="0">
                <a:ln>
                  <a:noFill/>
                </a:ln>
                <a:solidFill>
                  <a:prstClr val="black"/>
                </a:solidFill>
                <a:effectLst/>
                <a:uLnTx/>
                <a:uFillTx/>
                <a:latin typeface="BMWTypeNext Light" charset="0"/>
                <a:ea typeface="+mn-ea"/>
                <a:cs typeface="Traditional Arabic"/>
              </a:rPr>
              <a:t> </a:t>
            </a:r>
          </a:p>
        </p:txBody>
      </p:sp>
      <p:sp>
        <p:nvSpPr>
          <p:cNvPr id="6" name="object 9">
            <a:extLst>
              <a:ext uri="{FF2B5EF4-FFF2-40B4-BE49-F238E27FC236}">
                <a16:creationId xmlns:a16="http://schemas.microsoft.com/office/drawing/2014/main" id="{A9366E30-C666-1088-B84B-9AEB284B7E0B}"/>
              </a:ext>
            </a:extLst>
          </p:cNvPr>
          <p:cNvSpPr txBox="1"/>
          <p:nvPr/>
        </p:nvSpPr>
        <p:spPr>
          <a:xfrm>
            <a:off x="2369133" y="5041820"/>
            <a:ext cx="1534221" cy="1364284"/>
          </a:xfrm>
          <a:prstGeom prst="rect">
            <a:avLst/>
          </a:prstGeom>
        </p:spPr>
        <p:txBody>
          <a:bodyPr vert="horz" wrap="square" lIns="0" tIns="156210" rIns="0" bIns="0" rtlCol="0" anchor="t">
            <a:spAutoFit/>
          </a:bodyPr>
          <a:lstStyle/>
          <a:p>
            <a:pPr marL="0" marR="0" lvl="0" indent="0" algn="ctr" defTabSz="914400" rtl="0" eaLnBrk="1" fontAlgn="auto" latinLnBrk="0" hangingPunct="1">
              <a:lnSpc>
                <a:spcPct val="100000"/>
              </a:lnSpc>
              <a:spcBef>
                <a:spcPts val="123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BMWTypeNext Light" charset="0"/>
                <a:ea typeface="+mn-ea"/>
                <a:cs typeface="+mn-cs"/>
              </a:rPr>
              <a:t>In-market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165" normalizeH="0" baseline="0" noProof="0">
                <a:ln>
                  <a:noFill/>
                </a:ln>
                <a:solidFill>
                  <a:srgbClr val="0386E7"/>
                </a:solidFill>
                <a:effectLst/>
                <a:uLnTx/>
                <a:uFillTx/>
                <a:latin typeface="BMWTypeNext Light"/>
                <a:ea typeface="+mn-ea"/>
                <a:cs typeface="Trebuchet MS"/>
              </a:rPr>
              <a:t>21x</a:t>
            </a:r>
            <a:endParaRPr kumimoji="0" lang="en-US" sz="3600" b="0" i="0" u="none" strike="noStrike" kern="1200" cap="none" spc="0" normalizeH="0" baseline="0" noProof="0">
              <a:ln>
                <a:noFill/>
              </a:ln>
              <a:solidFill>
                <a:srgbClr val="0386E7"/>
              </a:solidFill>
              <a:effectLst/>
              <a:uLnTx/>
              <a:uFillTx/>
              <a:latin typeface="BMWTypeNext Light" charset="0"/>
              <a:ea typeface="+mn-ea"/>
              <a:cs typeface="Trebuchet MS"/>
            </a:endParaRP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0" normalizeH="0" baseline="0" noProof="0">
                <a:ln>
                  <a:noFill/>
                </a:ln>
                <a:solidFill>
                  <a:prstClr val="black"/>
                </a:solidFill>
                <a:effectLst/>
                <a:uLnTx/>
                <a:uFillTx/>
                <a:latin typeface="BMWTypeNext Light"/>
                <a:ea typeface="+mn-ea"/>
                <a:cs typeface="Traditional Arabic"/>
              </a:rPr>
              <a:t>Higher CTR YoY </a:t>
            </a:r>
            <a:r>
              <a:rPr kumimoji="0" lang="en-US" sz="1000" b="0" i="0" u="none" strike="noStrike" kern="1200" cap="none" spc="-70" normalizeH="0" baseline="0" noProof="0">
                <a:ln>
                  <a:noFill/>
                </a:ln>
                <a:solidFill>
                  <a:prstClr val="black"/>
                </a:solidFill>
                <a:effectLst/>
                <a:uLnTx/>
                <a:uFillTx/>
                <a:latin typeface="BMWTypeNext Light"/>
                <a:ea typeface="+mn-ea"/>
                <a:cs typeface="Traditional Arabic"/>
              </a:rPr>
              <a:t> </a:t>
            </a: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5" normalizeH="0" baseline="0" noProof="0">
                <a:ln>
                  <a:noFill/>
                </a:ln>
                <a:solidFill>
                  <a:prstClr val="black"/>
                </a:solidFill>
                <a:effectLst/>
                <a:uLnTx/>
                <a:uFillTx/>
                <a:latin typeface="BMWTypeNext Light"/>
                <a:ea typeface="+mn-ea"/>
                <a:cs typeface="Traditional Arabic"/>
              </a:rPr>
              <a:t>(</a:t>
            </a:r>
            <a:r>
              <a:rPr kumimoji="0" lang="en-US" sz="1000" b="1" i="0" u="none" strike="noStrike" kern="1200" cap="none" spc="5" normalizeH="0" baseline="0" noProof="0">
                <a:ln>
                  <a:noFill/>
                </a:ln>
                <a:solidFill>
                  <a:prstClr val="black"/>
                </a:solidFill>
                <a:effectLst/>
                <a:uLnTx/>
                <a:uFillTx/>
                <a:latin typeface="BMWTypeNext Light"/>
                <a:ea typeface="+mn-ea"/>
                <a:cs typeface="Traditional Arabic"/>
              </a:rPr>
              <a:t>0.63</a:t>
            </a:r>
            <a:r>
              <a:rPr kumimoji="0" lang="en-US" sz="1000" b="1" i="0" u="none" strike="noStrike" kern="1200" cap="none" spc="10" normalizeH="0" baseline="0" noProof="0">
                <a:ln>
                  <a:noFill/>
                </a:ln>
                <a:solidFill>
                  <a:prstClr val="black"/>
                </a:solidFill>
                <a:effectLst/>
                <a:uLnTx/>
                <a:uFillTx/>
                <a:latin typeface="BMWTypeNext Light"/>
                <a:ea typeface="+mn-ea"/>
                <a:cs typeface="Traditional Arabic"/>
              </a:rPr>
              <a:t>%</a:t>
            </a:r>
            <a:r>
              <a:rPr kumimoji="0" lang="en-US" sz="1000" b="1" i="0" u="none" strike="noStrike" kern="1200" cap="none" spc="-65" normalizeH="0" baseline="0" noProof="0">
                <a:ln>
                  <a:noFill/>
                </a:ln>
                <a:solidFill>
                  <a:prstClr val="black"/>
                </a:solidFill>
                <a:effectLst/>
                <a:uLnTx/>
                <a:uFillTx/>
                <a:latin typeface="BMWTypeNext Light"/>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a:ea typeface="+mn-ea"/>
                <a:cs typeface="Traditional Arabic"/>
              </a:rPr>
              <a:t>v</a:t>
            </a:r>
            <a:r>
              <a:rPr kumimoji="0" lang="en-US" sz="1000" b="1" i="0" u="none" strike="noStrike" kern="1200" cap="none" spc="-75" normalizeH="0" baseline="0" noProof="0">
                <a:ln>
                  <a:noFill/>
                </a:ln>
                <a:solidFill>
                  <a:prstClr val="black"/>
                </a:solidFill>
                <a:effectLst/>
                <a:uLnTx/>
                <a:uFillTx/>
                <a:latin typeface="BMWTypeNext Light"/>
                <a:ea typeface="+mn-ea"/>
                <a:cs typeface="Traditional Arabic"/>
              </a:rPr>
              <a:t>s</a:t>
            </a:r>
            <a:r>
              <a:rPr kumimoji="0" lang="en-US" sz="1000" b="1" i="0" u="none" strike="noStrike" kern="1200" cap="none" spc="-30" normalizeH="0" baseline="0" noProof="0">
                <a:ln>
                  <a:noFill/>
                </a:ln>
                <a:solidFill>
                  <a:prstClr val="black"/>
                </a:solidFill>
                <a:effectLst/>
                <a:uLnTx/>
                <a:uFillTx/>
                <a:latin typeface="BMWTypeNext Light"/>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a:ea typeface="+mn-ea"/>
                <a:cs typeface="Traditional Arabic"/>
              </a:rPr>
              <a:t>0</a:t>
            </a:r>
            <a:r>
              <a:rPr kumimoji="0" lang="en-US" sz="1000" b="1" i="0" u="none" strike="noStrike" kern="1200" cap="none" spc="35" normalizeH="0" baseline="0" noProof="0">
                <a:ln>
                  <a:noFill/>
                </a:ln>
                <a:solidFill>
                  <a:prstClr val="black"/>
                </a:solidFill>
                <a:effectLst/>
                <a:uLnTx/>
                <a:uFillTx/>
                <a:latin typeface="BMWTypeNext Light"/>
                <a:ea typeface="+mn-ea"/>
                <a:cs typeface="Traditional Arabic"/>
              </a:rPr>
              <a:t>.03</a:t>
            </a:r>
            <a:r>
              <a:rPr kumimoji="0" lang="en-US" sz="1000" b="1" i="0" u="none" strike="noStrike" kern="1200" cap="none" spc="-15" normalizeH="0" baseline="0" noProof="0">
                <a:ln>
                  <a:noFill/>
                </a:ln>
                <a:solidFill>
                  <a:prstClr val="black"/>
                </a:solidFill>
                <a:effectLst/>
                <a:uLnTx/>
                <a:uFillTx/>
                <a:latin typeface="BMWTypeNext Light"/>
                <a:ea typeface="+mn-ea"/>
                <a:cs typeface="Traditional Arabic"/>
              </a:rPr>
              <a:t>%</a:t>
            </a:r>
            <a:r>
              <a:rPr kumimoji="0" lang="en-US" sz="1000" b="0" i="0" u="none" strike="noStrike" kern="1200" cap="none" spc="-40" normalizeH="0" baseline="0" noProof="0">
                <a:ln>
                  <a:noFill/>
                </a:ln>
                <a:solidFill>
                  <a:prstClr val="black"/>
                </a:solidFill>
                <a:effectLst/>
                <a:uLnTx/>
                <a:uFillTx/>
                <a:latin typeface="BMWTypeNext Light"/>
                <a:ea typeface="+mn-ea"/>
                <a:cs typeface="Traditional Arabic"/>
              </a:rPr>
              <a:t>)</a:t>
            </a:r>
            <a:endParaRPr kumimoji="0" lang="en-US" sz="1800" b="0" i="0" u="none" strike="noStrike" kern="1200" cap="none" spc="0" normalizeH="0" baseline="0" noProof="0">
              <a:ln>
                <a:noFill/>
              </a:ln>
              <a:solidFill>
                <a:prstClr val="black"/>
              </a:solidFill>
              <a:effectLst/>
              <a:uLnTx/>
              <a:uFillTx/>
              <a:latin typeface="BMWTypeNext Light"/>
              <a:ea typeface="+mn-ea"/>
              <a:cs typeface="+mn-cs"/>
            </a:endParaRPr>
          </a:p>
        </p:txBody>
      </p:sp>
      <p:sp>
        <p:nvSpPr>
          <p:cNvPr id="8" name="object 9">
            <a:extLst>
              <a:ext uri="{FF2B5EF4-FFF2-40B4-BE49-F238E27FC236}">
                <a16:creationId xmlns:a16="http://schemas.microsoft.com/office/drawing/2014/main" id="{C7A30509-E400-5DE1-CB56-DEC2385C2D17}"/>
              </a:ext>
            </a:extLst>
          </p:cNvPr>
          <p:cNvSpPr txBox="1"/>
          <p:nvPr/>
        </p:nvSpPr>
        <p:spPr>
          <a:xfrm>
            <a:off x="4107896" y="5041820"/>
            <a:ext cx="1550764" cy="1364284"/>
          </a:xfrm>
          <a:prstGeom prst="rect">
            <a:avLst/>
          </a:prstGeom>
        </p:spPr>
        <p:txBody>
          <a:bodyPr vert="horz" wrap="square" lIns="0" tIns="156210" rIns="0" bIns="0" rtlCol="0" anchor="t">
            <a:spAutoFit/>
          </a:bodyPr>
          <a:lstStyle/>
          <a:p>
            <a:pPr marL="0" marR="0" lvl="0" indent="0" algn="ctr" defTabSz="914400" rtl="0" eaLnBrk="1" fontAlgn="auto" latinLnBrk="0" hangingPunct="1">
              <a:lnSpc>
                <a:spcPct val="100000"/>
              </a:lnSpc>
              <a:spcBef>
                <a:spcPts val="123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BMWTypeNext Light"/>
                <a:ea typeface="+mn-ea"/>
                <a:cs typeface="+mn-cs"/>
              </a:rPr>
              <a:t>Lead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165" normalizeH="0" baseline="0" noProof="0">
                <a:ln>
                  <a:noFill/>
                </a:ln>
                <a:solidFill>
                  <a:srgbClr val="0386E7"/>
                </a:solidFill>
                <a:effectLst/>
                <a:uLnTx/>
                <a:uFillTx/>
                <a:latin typeface="BMWTypeNext Light"/>
                <a:ea typeface="+mn-ea"/>
                <a:cs typeface="Trebuchet MS"/>
              </a:rPr>
              <a:t>4x</a:t>
            </a:r>
            <a:endParaRPr kumimoji="0" lang="en-US" sz="3600" b="0" i="0" u="none" strike="noStrike" kern="1200" cap="none" spc="0" normalizeH="0" baseline="0" noProof="0">
              <a:ln>
                <a:noFill/>
              </a:ln>
              <a:solidFill>
                <a:srgbClr val="0386E7"/>
              </a:solidFill>
              <a:effectLst/>
              <a:uLnTx/>
              <a:uFillTx/>
              <a:latin typeface="BMWTypeNext Light" charset="0"/>
              <a:ea typeface="+mn-ea"/>
              <a:cs typeface="Trebuchet MS"/>
            </a:endParaRP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0" normalizeH="0" baseline="0" noProof="0">
                <a:ln>
                  <a:noFill/>
                </a:ln>
                <a:solidFill>
                  <a:prstClr val="black"/>
                </a:solidFill>
                <a:effectLst/>
                <a:uLnTx/>
                <a:uFillTx/>
                <a:latin typeface="BMWTypeNext Light"/>
                <a:ea typeface="+mn-ea"/>
                <a:cs typeface="Traditional Arabic"/>
              </a:rPr>
              <a:t>Higher CTR YoY </a:t>
            </a:r>
            <a:r>
              <a:rPr kumimoji="0" lang="en-US" sz="1000" b="0" i="0" u="none" strike="noStrike" kern="1200" cap="none" spc="-70" normalizeH="0" baseline="0" noProof="0">
                <a:ln>
                  <a:noFill/>
                </a:ln>
                <a:solidFill>
                  <a:prstClr val="black"/>
                </a:solidFill>
                <a:effectLst/>
                <a:uLnTx/>
                <a:uFillTx/>
                <a:latin typeface="BMWTypeNext Light"/>
                <a:ea typeface="+mn-ea"/>
                <a:cs typeface="Traditional Arabic"/>
              </a:rPr>
              <a:t> </a:t>
            </a: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5" normalizeH="0" baseline="0" noProof="0">
                <a:ln>
                  <a:noFill/>
                </a:ln>
                <a:solidFill>
                  <a:prstClr val="black"/>
                </a:solidFill>
                <a:effectLst/>
                <a:uLnTx/>
                <a:uFillTx/>
                <a:latin typeface="BMWTypeNext Light"/>
                <a:ea typeface="+mn-ea"/>
                <a:cs typeface="Traditional Arabic"/>
              </a:rPr>
              <a:t>(</a:t>
            </a:r>
            <a:r>
              <a:rPr kumimoji="0" lang="en-US" sz="1000" b="1" i="0" u="none" strike="noStrike" kern="1200" cap="none" spc="-15" normalizeH="0" baseline="0" noProof="0">
                <a:ln>
                  <a:noFill/>
                </a:ln>
                <a:solidFill>
                  <a:prstClr val="black"/>
                </a:solidFill>
                <a:effectLst/>
                <a:uLnTx/>
                <a:uFillTx/>
                <a:latin typeface="BMWTypeNext Light"/>
                <a:ea typeface="+mn-ea"/>
                <a:cs typeface="Traditional Arabic"/>
              </a:rPr>
              <a:t>1.13</a:t>
            </a:r>
            <a:r>
              <a:rPr kumimoji="0" lang="en-US" sz="1000" b="1" i="0" u="none" strike="noStrike" kern="1200" cap="none" spc="10" normalizeH="0" baseline="0" noProof="0">
                <a:ln>
                  <a:noFill/>
                </a:ln>
                <a:solidFill>
                  <a:prstClr val="black"/>
                </a:solidFill>
                <a:effectLst/>
                <a:uLnTx/>
                <a:uFillTx/>
                <a:latin typeface="BMWTypeNext Light"/>
                <a:ea typeface="+mn-ea"/>
                <a:cs typeface="Traditional Arabic"/>
              </a:rPr>
              <a:t>%</a:t>
            </a:r>
            <a:r>
              <a:rPr kumimoji="0" lang="en-US" sz="1000" b="1" i="0" u="none" strike="noStrike" kern="1200" cap="none" spc="-65" normalizeH="0" baseline="0" noProof="0">
                <a:ln>
                  <a:noFill/>
                </a:ln>
                <a:solidFill>
                  <a:prstClr val="black"/>
                </a:solidFill>
                <a:effectLst/>
                <a:uLnTx/>
                <a:uFillTx/>
                <a:latin typeface="BMWTypeNext Light"/>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a:ea typeface="+mn-ea"/>
                <a:cs typeface="Traditional Arabic"/>
              </a:rPr>
              <a:t>v</a:t>
            </a:r>
            <a:r>
              <a:rPr kumimoji="0" lang="en-US" sz="1000" b="1" i="0" u="none" strike="noStrike" kern="1200" cap="none" spc="-75" normalizeH="0" baseline="0" noProof="0">
                <a:ln>
                  <a:noFill/>
                </a:ln>
                <a:solidFill>
                  <a:prstClr val="black"/>
                </a:solidFill>
                <a:effectLst/>
                <a:uLnTx/>
                <a:uFillTx/>
                <a:latin typeface="BMWTypeNext Light"/>
                <a:ea typeface="+mn-ea"/>
                <a:cs typeface="Traditional Arabic"/>
              </a:rPr>
              <a:t>s</a:t>
            </a:r>
            <a:r>
              <a:rPr kumimoji="0" lang="en-US" sz="1000" b="1" i="0" u="none" strike="noStrike" kern="1200" cap="none" spc="-30" normalizeH="0" baseline="0" noProof="0">
                <a:ln>
                  <a:noFill/>
                </a:ln>
                <a:solidFill>
                  <a:prstClr val="black"/>
                </a:solidFill>
                <a:effectLst/>
                <a:uLnTx/>
                <a:uFillTx/>
                <a:latin typeface="BMWTypeNext Light"/>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a:ea typeface="+mn-ea"/>
                <a:cs typeface="Traditional Arabic"/>
              </a:rPr>
              <a:t>0</a:t>
            </a:r>
            <a:r>
              <a:rPr kumimoji="0" lang="en-US" sz="1000" b="1" i="0" u="none" strike="noStrike" kern="1200" cap="none" spc="35" normalizeH="0" baseline="0" noProof="0">
                <a:ln>
                  <a:noFill/>
                </a:ln>
                <a:solidFill>
                  <a:prstClr val="black"/>
                </a:solidFill>
                <a:effectLst/>
                <a:uLnTx/>
                <a:uFillTx/>
                <a:latin typeface="BMWTypeNext Light"/>
                <a:ea typeface="+mn-ea"/>
                <a:cs typeface="Traditional Arabic"/>
              </a:rPr>
              <a:t>.28</a:t>
            </a:r>
            <a:r>
              <a:rPr kumimoji="0" lang="en-US" sz="1000" b="1" i="0" u="none" strike="noStrike" kern="1200" cap="none" spc="-15" normalizeH="0" baseline="0" noProof="0">
                <a:ln>
                  <a:noFill/>
                </a:ln>
                <a:solidFill>
                  <a:prstClr val="black"/>
                </a:solidFill>
                <a:effectLst/>
                <a:uLnTx/>
                <a:uFillTx/>
                <a:latin typeface="BMWTypeNext Light"/>
                <a:ea typeface="+mn-ea"/>
                <a:cs typeface="Traditional Arabic"/>
              </a:rPr>
              <a:t>%</a:t>
            </a:r>
            <a:r>
              <a:rPr kumimoji="0" lang="en-US" sz="1000" b="0" i="0" u="none" strike="noStrike" kern="1200" cap="none" spc="-40" normalizeH="0" baseline="0" noProof="0">
                <a:ln>
                  <a:noFill/>
                </a:ln>
                <a:solidFill>
                  <a:prstClr val="black"/>
                </a:solidFill>
                <a:effectLst/>
                <a:uLnTx/>
                <a:uFillTx/>
                <a:latin typeface="BMWTypeNext Light"/>
                <a:ea typeface="+mn-ea"/>
                <a:cs typeface="Traditional Arabic"/>
              </a:rPr>
              <a:t>)</a:t>
            </a:r>
            <a:endParaRPr kumimoji="0" lang="en-US" sz="1800" b="0" i="0" u="none" strike="noStrike" kern="1200" cap="none" spc="0" normalizeH="0" baseline="0" noProof="0">
              <a:ln>
                <a:noFill/>
              </a:ln>
              <a:solidFill>
                <a:prstClr val="black"/>
              </a:solidFill>
              <a:effectLst/>
              <a:uLnTx/>
              <a:uFillTx/>
              <a:latin typeface="BMWTypeNext Light"/>
              <a:ea typeface="+mn-ea"/>
              <a:cs typeface="+mn-cs"/>
            </a:endParaRPr>
          </a:p>
        </p:txBody>
      </p:sp>
      <p:sp>
        <p:nvSpPr>
          <p:cNvPr id="9" name="object 9">
            <a:extLst>
              <a:ext uri="{FF2B5EF4-FFF2-40B4-BE49-F238E27FC236}">
                <a16:creationId xmlns:a16="http://schemas.microsoft.com/office/drawing/2014/main" id="{A5EEC988-98F1-3E8F-E64A-756DB0E8043C}"/>
              </a:ext>
            </a:extLst>
          </p:cNvPr>
          <p:cNvSpPr txBox="1"/>
          <p:nvPr/>
        </p:nvSpPr>
        <p:spPr>
          <a:xfrm>
            <a:off x="604162" y="5021833"/>
            <a:ext cx="1534221" cy="1364284"/>
          </a:xfrm>
          <a:prstGeom prst="rect">
            <a:avLst/>
          </a:prstGeom>
        </p:spPr>
        <p:txBody>
          <a:bodyPr vert="horz" wrap="square" lIns="0" tIns="156210" rIns="0" bIns="0" rtlCol="0" anchor="t">
            <a:spAutoFit/>
          </a:bodyPr>
          <a:lstStyle/>
          <a:p>
            <a:pPr marL="0" marR="0" lvl="0" indent="0" algn="ctr" defTabSz="914400" rtl="0" eaLnBrk="1" fontAlgn="auto" latinLnBrk="0" hangingPunct="1">
              <a:lnSpc>
                <a:spcPct val="100000"/>
              </a:lnSpc>
              <a:spcBef>
                <a:spcPts val="123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BMWTypeNext Light" charset="0"/>
                <a:ea typeface="+mn-ea"/>
                <a:cs typeface="+mn-cs"/>
              </a:rPr>
              <a:t>EV aggregate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165" normalizeH="0" baseline="0" noProof="0">
                <a:ln>
                  <a:noFill/>
                </a:ln>
                <a:solidFill>
                  <a:srgbClr val="0386E7"/>
                </a:solidFill>
                <a:effectLst/>
                <a:uLnTx/>
                <a:uFillTx/>
                <a:latin typeface="BMWTypeNext Light"/>
                <a:ea typeface="+mn-ea"/>
                <a:cs typeface="Trebuchet MS"/>
              </a:rPr>
              <a:t>3x</a:t>
            </a:r>
            <a:endParaRPr kumimoji="0" lang="en-US" sz="3600" b="0" i="0" u="none" strike="noStrike" kern="1200" cap="none" spc="0" normalizeH="0" baseline="0" noProof="0">
              <a:ln>
                <a:noFill/>
              </a:ln>
              <a:solidFill>
                <a:srgbClr val="0386E7"/>
              </a:solidFill>
              <a:effectLst/>
              <a:uLnTx/>
              <a:uFillTx/>
              <a:latin typeface="BMWTypeNext Light" charset="0"/>
              <a:ea typeface="+mn-ea"/>
              <a:cs typeface="Trebuchet MS"/>
            </a:endParaRP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0" normalizeH="0" baseline="0" noProof="0">
                <a:ln>
                  <a:noFill/>
                </a:ln>
                <a:solidFill>
                  <a:prstClr val="black"/>
                </a:solidFill>
                <a:effectLst/>
                <a:uLnTx/>
                <a:uFillTx/>
                <a:latin typeface="BMWTypeNext Light"/>
                <a:ea typeface="+mn-ea"/>
                <a:cs typeface="Traditional Arabic"/>
              </a:rPr>
              <a:t>Higher CTR YoY </a:t>
            </a:r>
            <a:r>
              <a:rPr kumimoji="0" lang="en-US" sz="1000" b="0" i="0" u="none" strike="noStrike" kern="1200" cap="none" spc="-70" normalizeH="0" baseline="0" noProof="0">
                <a:ln>
                  <a:noFill/>
                </a:ln>
                <a:solidFill>
                  <a:prstClr val="black"/>
                </a:solidFill>
                <a:effectLst/>
                <a:uLnTx/>
                <a:uFillTx/>
                <a:latin typeface="BMWTypeNext Light"/>
                <a:ea typeface="+mn-ea"/>
                <a:cs typeface="Traditional Arabic"/>
              </a:rPr>
              <a:t> </a:t>
            </a:r>
          </a:p>
          <a:p>
            <a:pPr marL="0" marR="5080" lvl="0" indent="0" algn="ctr" defTabSz="914400" rtl="0" eaLnBrk="1" fontAlgn="auto" latinLnBrk="0" hangingPunct="1">
              <a:lnSpc>
                <a:spcPct val="101800"/>
              </a:lnSpc>
              <a:spcBef>
                <a:spcPts val="204"/>
              </a:spcBef>
              <a:spcAft>
                <a:spcPts val="0"/>
              </a:spcAft>
              <a:buClrTx/>
              <a:buSzTx/>
              <a:buFontTx/>
              <a:buNone/>
              <a:tabLst/>
              <a:defRPr/>
            </a:pPr>
            <a:r>
              <a:rPr kumimoji="0" lang="en-US" sz="1000" b="0" i="0" u="none" strike="noStrike" kern="1200" cap="none" spc="-15" normalizeH="0" baseline="0" noProof="0">
                <a:ln>
                  <a:noFill/>
                </a:ln>
                <a:solidFill>
                  <a:prstClr val="black"/>
                </a:solidFill>
                <a:effectLst/>
                <a:uLnTx/>
                <a:uFillTx/>
                <a:latin typeface="BMWTypeNext Light"/>
                <a:ea typeface="+mn-ea"/>
                <a:cs typeface="Traditional Arabic"/>
              </a:rPr>
              <a:t>(</a:t>
            </a:r>
            <a:r>
              <a:rPr kumimoji="0" lang="en-US" sz="1000" b="1" i="0" u="none" strike="noStrike" kern="1200" cap="none" spc="5" normalizeH="0" baseline="0" noProof="0">
                <a:ln>
                  <a:noFill/>
                </a:ln>
                <a:solidFill>
                  <a:prstClr val="black"/>
                </a:solidFill>
                <a:effectLst/>
                <a:uLnTx/>
                <a:uFillTx/>
                <a:latin typeface="BMWTypeNext Light"/>
                <a:ea typeface="+mn-ea"/>
                <a:cs typeface="Traditional Arabic"/>
              </a:rPr>
              <a:t>0.69</a:t>
            </a:r>
            <a:r>
              <a:rPr kumimoji="0" lang="en-US" sz="1000" b="1" i="0" u="none" strike="noStrike" kern="1200" cap="none" spc="10" normalizeH="0" baseline="0" noProof="0">
                <a:ln>
                  <a:noFill/>
                </a:ln>
                <a:solidFill>
                  <a:prstClr val="black"/>
                </a:solidFill>
                <a:effectLst/>
                <a:uLnTx/>
                <a:uFillTx/>
                <a:latin typeface="BMWTypeNext Light"/>
                <a:ea typeface="+mn-ea"/>
                <a:cs typeface="Traditional Arabic"/>
              </a:rPr>
              <a:t>%</a:t>
            </a:r>
            <a:r>
              <a:rPr kumimoji="0" lang="en-US" sz="1000" b="1" i="0" u="none" strike="noStrike" kern="1200" cap="none" spc="-65" normalizeH="0" baseline="0" noProof="0">
                <a:ln>
                  <a:noFill/>
                </a:ln>
                <a:solidFill>
                  <a:prstClr val="black"/>
                </a:solidFill>
                <a:effectLst/>
                <a:uLnTx/>
                <a:uFillTx/>
                <a:latin typeface="BMWTypeNext Light"/>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a:ea typeface="+mn-ea"/>
                <a:cs typeface="Traditional Arabic"/>
              </a:rPr>
              <a:t>v</a:t>
            </a:r>
            <a:r>
              <a:rPr kumimoji="0" lang="en-US" sz="1000" b="1" i="0" u="none" strike="noStrike" kern="1200" cap="none" spc="-75" normalizeH="0" baseline="0" noProof="0">
                <a:ln>
                  <a:noFill/>
                </a:ln>
                <a:solidFill>
                  <a:prstClr val="black"/>
                </a:solidFill>
                <a:effectLst/>
                <a:uLnTx/>
                <a:uFillTx/>
                <a:latin typeface="BMWTypeNext Light"/>
                <a:ea typeface="+mn-ea"/>
                <a:cs typeface="Traditional Arabic"/>
              </a:rPr>
              <a:t>s</a:t>
            </a:r>
            <a:r>
              <a:rPr kumimoji="0" lang="en-US" sz="1000" b="1" i="0" u="none" strike="noStrike" kern="1200" cap="none" spc="-30" normalizeH="0" baseline="0" noProof="0">
                <a:ln>
                  <a:noFill/>
                </a:ln>
                <a:solidFill>
                  <a:prstClr val="black"/>
                </a:solidFill>
                <a:effectLst/>
                <a:uLnTx/>
                <a:uFillTx/>
                <a:latin typeface="BMWTypeNext Light"/>
                <a:ea typeface="+mn-ea"/>
                <a:cs typeface="Traditional Arabic"/>
              </a:rPr>
              <a:t> </a:t>
            </a:r>
            <a:r>
              <a:rPr kumimoji="0" lang="en-US" sz="1000" b="1" i="0" u="none" strike="noStrike" kern="1200" cap="none" spc="5" normalizeH="0" baseline="0" noProof="0">
                <a:ln>
                  <a:noFill/>
                </a:ln>
                <a:solidFill>
                  <a:prstClr val="black"/>
                </a:solidFill>
                <a:effectLst/>
                <a:uLnTx/>
                <a:uFillTx/>
                <a:latin typeface="BMWTypeNext Light"/>
                <a:ea typeface="+mn-ea"/>
                <a:cs typeface="Traditional Arabic"/>
              </a:rPr>
              <a:t>0.23</a:t>
            </a:r>
            <a:r>
              <a:rPr kumimoji="0" lang="en-US" sz="1000" b="1" i="0" u="none" strike="noStrike" kern="1200" cap="none" spc="-15" normalizeH="0" baseline="0" noProof="0">
                <a:ln>
                  <a:noFill/>
                </a:ln>
                <a:solidFill>
                  <a:prstClr val="black"/>
                </a:solidFill>
                <a:effectLst/>
                <a:uLnTx/>
                <a:uFillTx/>
                <a:latin typeface="BMWTypeNext Light"/>
                <a:ea typeface="+mn-ea"/>
                <a:cs typeface="Traditional Arabic"/>
              </a:rPr>
              <a:t>%</a:t>
            </a:r>
            <a:r>
              <a:rPr kumimoji="0" lang="en-US" sz="1000" b="0" i="0" u="none" strike="noStrike" kern="1200" cap="none" spc="-40" normalizeH="0" baseline="0" noProof="0">
                <a:ln>
                  <a:noFill/>
                </a:ln>
                <a:solidFill>
                  <a:prstClr val="black"/>
                </a:solidFill>
                <a:effectLst/>
                <a:uLnTx/>
                <a:uFillTx/>
                <a:latin typeface="BMWTypeNext Light"/>
                <a:ea typeface="+mn-ea"/>
                <a:cs typeface="Traditional Arabic"/>
              </a:rPr>
              <a:t>)</a:t>
            </a:r>
            <a:endParaRPr kumimoji="0" lang="en-US" sz="1800" b="0" i="0" u="none" strike="noStrike" kern="1200" cap="none" spc="0" normalizeH="0" baseline="0" noProof="0">
              <a:ln>
                <a:noFill/>
              </a:ln>
              <a:solidFill>
                <a:prstClr val="black"/>
              </a:solidFill>
              <a:effectLst/>
              <a:uLnTx/>
              <a:uFillTx/>
              <a:latin typeface="BMWTypeNext Light"/>
              <a:ea typeface="+mn-ea"/>
              <a:cs typeface="+mn-cs"/>
            </a:endParaRPr>
          </a:p>
        </p:txBody>
      </p:sp>
      <p:pic>
        <p:nvPicPr>
          <p:cNvPr id="15" name="Picture 14">
            <a:extLst>
              <a:ext uri="{FF2B5EF4-FFF2-40B4-BE49-F238E27FC236}">
                <a16:creationId xmlns:a16="http://schemas.microsoft.com/office/drawing/2014/main" id="{368E0B7D-CFC3-4E3A-2D07-C746A96B55B0}"/>
              </a:ext>
            </a:extLst>
          </p:cNvPr>
          <p:cNvPicPr>
            <a:picLocks noChangeAspect="1"/>
          </p:cNvPicPr>
          <p:nvPr/>
        </p:nvPicPr>
        <p:blipFill>
          <a:blip r:embed="rId3"/>
          <a:stretch>
            <a:fillRect/>
          </a:stretch>
        </p:blipFill>
        <p:spPr>
          <a:xfrm>
            <a:off x="5899690" y="1177759"/>
            <a:ext cx="3101910" cy="5286096"/>
          </a:xfrm>
          <a:prstGeom prst="rect">
            <a:avLst/>
          </a:prstGeom>
        </p:spPr>
      </p:pic>
      <p:pic>
        <p:nvPicPr>
          <p:cNvPr id="20" name="Picture 19">
            <a:extLst>
              <a:ext uri="{FF2B5EF4-FFF2-40B4-BE49-F238E27FC236}">
                <a16:creationId xmlns:a16="http://schemas.microsoft.com/office/drawing/2014/main" id="{204E016E-84FB-30C2-1D5B-7A8A83CC8278}"/>
              </a:ext>
            </a:extLst>
          </p:cNvPr>
          <p:cNvPicPr>
            <a:picLocks noChangeAspect="1"/>
          </p:cNvPicPr>
          <p:nvPr/>
        </p:nvPicPr>
        <p:blipFill>
          <a:blip r:embed="rId4"/>
          <a:stretch>
            <a:fillRect/>
          </a:stretch>
        </p:blipFill>
        <p:spPr>
          <a:xfrm>
            <a:off x="9034924" y="1177759"/>
            <a:ext cx="3137277" cy="5286096"/>
          </a:xfrm>
          <a:prstGeom prst="rect">
            <a:avLst/>
          </a:prstGeom>
        </p:spPr>
      </p:pic>
    </p:spTree>
    <p:extLst>
      <p:ext uri="{BB962C8B-B14F-4D97-AF65-F5344CB8AC3E}">
        <p14:creationId xmlns:p14="http://schemas.microsoft.com/office/powerpoint/2010/main" val="1302972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0359-1C58-360D-0F98-469548F095DE}"/>
              </a:ext>
            </a:extLst>
          </p:cNvPr>
          <p:cNvSpPr>
            <a:spLocks noGrp="1"/>
          </p:cNvSpPr>
          <p:nvPr>
            <p:ph type="title"/>
          </p:nvPr>
        </p:nvSpPr>
        <p:spPr>
          <a:xfrm>
            <a:off x="431128" y="346384"/>
            <a:ext cx="11326805" cy="394495"/>
          </a:xfrm>
        </p:spPr>
        <p:txBody>
          <a:bodyPr/>
          <a:lstStyle/>
          <a:p>
            <a:r>
              <a:rPr lang="en-US"/>
              <a:t>SSE CAMPAIGN SUMMARY AND Next steps</a:t>
            </a:r>
          </a:p>
        </p:txBody>
      </p:sp>
      <p:sp>
        <p:nvSpPr>
          <p:cNvPr id="4" name="Slide Number Placeholder 3">
            <a:extLst>
              <a:ext uri="{FF2B5EF4-FFF2-40B4-BE49-F238E27FC236}">
                <a16:creationId xmlns:a16="http://schemas.microsoft.com/office/drawing/2014/main" id="{3CB54813-4B08-A936-3ACE-29DE2741AB5A}"/>
              </a:ext>
            </a:extLst>
          </p:cNvPr>
          <p:cNvSpPr>
            <a:spLocks noGrp="1"/>
          </p:cNvSpPr>
          <p:nvPr>
            <p:ph type="sldNum" sz="quarter" idx="12"/>
          </p:nvPr>
        </p:nvSpPr>
        <p:spPr/>
        <p:txBody>
          <a:bodyPr/>
          <a:lstStyle/>
          <a:p>
            <a:r>
              <a:rPr lang="de-DE"/>
              <a:t>Page </a:t>
            </a:r>
            <a:fld id="{B40DB7FE-DB37-4DD8-AAB3-38BC687BCDF8}" type="slidenum">
              <a:rPr lang="de-DE" smtClean="0"/>
              <a:pPr/>
              <a:t>16</a:t>
            </a:fld>
            <a:endParaRPr lang="de-DE"/>
          </a:p>
        </p:txBody>
      </p:sp>
      <p:graphicFrame>
        <p:nvGraphicFramePr>
          <p:cNvPr id="15" name="Table 14">
            <a:extLst>
              <a:ext uri="{FF2B5EF4-FFF2-40B4-BE49-F238E27FC236}">
                <a16:creationId xmlns:a16="http://schemas.microsoft.com/office/drawing/2014/main" id="{C1179E2C-D09D-53D0-9CE8-1EDB798209FC}"/>
              </a:ext>
            </a:extLst>
          </p:cNvPr>
          <p:cNvGraphicFramePr>
            <a:graphicFrameLocks noGrp="1"/>
          </p:cNvGraphicFramePr>
          <p:nvPr>
            <p:extLst>
              <p:ext uri="{D42A27DB-BD31-4B8C-83A1-F6EECF244321}">
                <p14:modId xmlns:p14="http://schemas.microsoft.com/office/powerpoint/2010/main" val="3098278991"/>
              </p:ext>
            </p:extLst>
          </p:nvPr>
        </p:nvGraphicFramePr>
        <p:xfrm>
          <a:off x="431136" y="1795415"/>
          <a:ext cx="11326805" cy="4735872"/>
        </p:xfrm>
        <a:graphic>
          <a:graphicData uri="http://schemas.openxmlformats.org/drawingml/2006/table">
            <a:tbl>
              <a:tblPr firstRow="1" bandRow="1">
                <a:tableStyleId>{5C22544A-7EE6-4342-B048-85BDC9FD1C3A}</a:tableStyleId>
              </a:tblPr>
              <a:tblGrid>
                <a:gridCol w="1095685">
                  <a:extLst>
                    <a:ext uri="{9D8B030D-6E8A-4147-A177-3AD203B41FA5}">
                      <a16:colId xmlns:a16="http://schemas.microsoft.com/office/drawing/2014/main" val="1323285639"/>
                    </a:ext>
                  </a:extLst>
                </a:gridCol>
                <a:gridCol w="2046224">
                  <a:extLst>
                    <a:ext uri="{9D8B030D-6E8A-4147-A177-3AD203B41FA5}">
                      <a16:colId xmlns:a16="http://schemas.microsoft.com/office/drawing/2014/main" val="12060848"/>
                    </a:ext>
                  </a:extLst>
                </a:gridCol>
                <a:gridCol w="2046224">
                  <a:extLst>
                    <a:ext uri="{9D8B030D-6E8A-4147-A177-3AD203B41FA5}">
                      <a16:colId xmlns:a16="http://schemas.microsoft.com/office/drawing/2014/main" val="769277841"/>
                    </a:ext>
                  </a:extLst>
                </a:gridCol>
                <a:gridCol w="2046224">
                  <a:extLst>
                    <a:ext uri="{9D8B030D-6E8A-4147-A177-3AD203B41FA5}">
                      <a16:colId xmlns:a16="http://schemas.microsoft.com/office/drawing/2014/main" val="2384810222"/>
                    </a:ext>
                  </a:extLst>
                </a:gridCol>
                <a:gridCol w="2046224">
                  <a:extLst>
                    <a:ext uri="{9D8B030D-6E8A-4147-A177-3AD203B41FA5}">
                      <a16:colId xmlns:a16="http://schemas.microsoft.com/office/drawing/2014/main" val="2487994609"/>
                    </a:ext>
                  </a:extLst>
                </a:gridCol>
                <a:gridCol w="2046224">
                  <a:extLst>
                    <a:ext uri="{9D8B030D-6E8A-4147-A177-3AD203B41FA5}">
                      <a16:colId xmlns:a16="http://schemas.microsoft.com/office/drawing/2014/main" val="1406260426"/>
                    </a:ext>
                  </a:extLst>
                </a:gridCol>
              </a:tblGrid>
              <a:tr h="371005">
                <a:tc>
                  <a:txBody>
                    <a:bodyPr/>
                    <a:lstStyle/>
                    <a:p>
                      <a:endParaRPr lang="en-US" sz="1100"/>
                    </a:p>
                  </a:txBody>
                  <a:tcPr/>
                </a:tc>
                <a:tc>
                  <a:txBody>
                    <a:bodyPr/>
                    <a:lstStyle/>
                    <a:p>
                      <a:pPr algn="ctr"/>
                      <a:r>
                        <a:rPr lang="en-US" sz="1100"/>
                        <a:t>Aug 1 – Aug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Aug 5 – Aug 11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Aug 12 – Aug 18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Aug 19 – Aug 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Aug 26 – Sept 3</a:t>
                      </a:r>
                    </a:p>
                  </a:txBody>
                  <a:tcPr anchor="ctr"/>
                </a:tc>
                <a:extLst>
                  <a:ext uri="{0D108BD9-81ED-4DB2-BD59-A6C34878D82A}">
                    <a16:rowId xmlns:a16="http://schemas.microsoft.com/office/drawing/2014/main" val="1067548048"/>
                  </a:ext>
                </a:extLst>
              </a:tr>
              <a:tr h="934999">
                <a:tc>
                  <a:txBody>
                    <a:bodyPr/>
                    <a:lstStyle/>
                    <a:p>
                      <a:pPr algn="ctr"/>
                      <a:r>
                        <a:rPr lang="en-US" sz="1100"/>
                        <a:t>Paid Social</a:t>
                      </a:r>
                    </a:p>
                  </a:txBody>
                  <a:tcPr anchor="ct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188178896"/>
                  </a:ext>
                </a:extLst>
              </a:tr>
              <a:tr h="730752">
                <a:tc>
                  <a:txBody>
                    <a:bodyPr/>
                    <a:lstStyle/>
                    <a:p>
                      <a:pPr algn="ctr"/>
                      <a:r>
                        <a:rPr lang="en-US" sz="1100"/>
                        <a:t>Paid Search</a:t>
                      </a:r>
                    </a:p>
                  </a:txBody>
                  <a:tcPr anchor="ct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2305968369"/>
                  </a:ext>
                </a:extLst>
              </a:tr>
              <a:tr h="738524">
                <a:tc>
                  <a:txBody>
                    <a:bodyPr/>
                    <a:lstStyle/>
                    <a:p>
                      <a:pPr algn="ctr"/>
                      <a:r>
                        <a:rPr lang="en-US" sz="1100"/>
                        <a:t>Direct Partnerships</a:t>
                      </a:r>
                    </a:p>
                  </a:txBody>
                  <a:tcPr anchor="ct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627164171"/>
                  </a:ext>
                </a:extLst>
              </a:tr>
              <a:tr h="738524">
                <a:tc>
                  <a:txBody>
                    <a:bodyPr/>
                    <a:lstStyle/>
                    <a:p>
                      <a:pPr algn="ctr"/>
                      <a:r>
                        <a:rPr lang="en-US" sz="1100"/>
                        <a:t>Media (General)</a:t>
                      </a:r>
                    </a:p>
                  </a:txBody>
                  <a:tcPr anchor="ct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2729431392"/>
                  </a:ext>
                </a:extLst>
              </a:tr>
              <a:tr h="738524">
                <a:tc>
                  <a:txBody>
                    <a:bodyPr/>
                    <a:lstStyle/>
                    <a:p>
                      <a:pPr algn="ctr"/>
                      <a:r>
                        <a:rPr lang="en-US" sz="1100"/>
                        <a:t>CRM</a:t>
                      </a:r>
                    </a:p>
                  </a:txBody>
                  <a:tcPr anchor="ct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2482875203"/>
                  </a:ext>
                </a:extLst>
              </a:tr>
              <a:tr h="483544">
                <a:tc>
                  <a:txBody>
                    <a:bodyPr/>
                    <a:lstStyle/>
                    <a:p>
                      <a:pPr algn="ctr"/>
                      <a:r>
                        <a:rPr lang="en-US" sz="1100"/>
                        <a:t>Organic Social</a:t>
                      </a:r>
                    </a:p>
                  </a:txBody>
                  <a:tcPr anchor="ct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347587218"/>
                  </a:ext>
                </a:extLst>
              </a:tr>
            </a:tbl>
          </a:graphicData>
        </a:graphic>
      </p:graphicFrame>
      <p:sp>
        <p:nvSpPr>
          <p:cNvPr id="5" name="Arrow: Pentagon 4">
            <a:extLst>
              <a:ext uri="{FF2B5EF4-FFF2-40B4-BE49-F238E27FC236}">
                <a16:creationId xmlns:a16="http://schemas.microsoft.com/office/drawing/2014/main" id="{A371598A-B361-DA9D-001C-7EEF667BBE25}"/>
              </a:ext>
            </a:extLst>
          </p:cNvPr>
          <p:cNvSpPr/>
          <p:nvPr/>
        </p:nvSpPr>
        <p:spPr>
          <a:xfrm>
            <a:off x="1591467" y="3165709"/>
            <a:ext cx="6044883" cy="20648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t>T2: Optimizing PMAX by shifting to improved conversion goals to drive higher lead volume (8/1)</a:t>
            </a:r>
          </a:p>
        </p:txBody>
      </p:sp>
      <p:sp>
        <p:nvSpPr>
          <p:cNvPr id="7" name="Arrow: Pentagon 6">
            <a:extLst>
              <a:ext uri="{FF2B5EF4-FFF2-40B4-BE49-F238E27FC236}">
                <a16:creationId xmlns:a16="http://schemas.microsoft.com/office/drawing/2014/main" id="{42799591-EE21-8A79-8AB2-C9B4FCE1533A}"/>
              </a:ext>
            </a:extLst>
          </p:cNvPr>
          <p:cNvSpPr/>
          <p:nvPr/>
        </p:nvSpPr>
        <p:spPr>
          <a:xfrm>
            <a:off x="1591465" y="3603011"/>
            <a:ext cx="10109994" cy="166554"/>
          </a:xfrm>
          <a:prstGeom prst="homePlate">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t>T1: Brand Core SSE Ads (Confirmed &amp; Deployed)</a:t>
            </a:r>
            <a:endParaRPr lang="en-US"/>
          </a:p>
        </p:txBody>
      </p:sp>
      <p:sp>
        <p:nvSpPr>
          <p:cNvPr id="8" name="Arrow: Pentagon 7">
            <a:extLst>
              <a:ext uri="{FF2B5EF4-FFF2-40B4-BE49-F238E27FC236}">
                <a16:creationId xmlns:a16="http://schemas.microsoft.com/office/drawing/2014/main" id="{0AEB086C-4B21-0F2E-9185-EBD098282D3C}"/>
              </a:ext>
            </a:extLst>
          </p:cNvPr>
          <p:cNvSpPr/>
          <p:nvPr/>
        </p:nvSpPr>
        <p:spPr>
          <a:xfrm>
            <a:off x="3952559" y="3881754"/>
            <a:ext cx="7692861" cy="19365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t>T1: Shifted Amazon weight to spend more against display placements</a:t>
            </a:r>
            <a:endParaRPr lang="en-US"/>
          </a:p>
        </p:txBody>
      </p:sp>
      <p:sp>
        <p:nvSpPr>
          <p:cNvPr id="9" name="Arrow: Pentagon 8">
            <a:extLst>
              <a:ext uri="{FF2B5EF4-FFF2-40B4-BE49-F238E27FC236}">
                <a16:creationId xmlns:a16="http://schemas.microsoft.com/office/drawing/2014/main" id="{1F6098C6-5BE3-24C7-D314-7F5E745C4DAF}"/>
              </a:ext>
            </a:extLst>
          </p:cNvPr>
          <p:cNvSpPr/>
          <p:nvPr/>
        </p:nvSpPr>
        <p:spPr>
          <a:xfrm>
            <a:off x="1591465" y="4625734"/>
            <a:ext cx="10053964" cy="1858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t>Creative swap 8/1</a:t>
            </a:r>
            <a:endParaRPr lang="en-US"/>
          </a:p>
        </p:txBody>
      </p:sp>
      <p:sp>
        <p:nvSpPr>
          <p:cNvPr id="12" name="Arrow: Pentagon 11">
            <a:extLst>
              <a:ext uri="{FF2B5EF4-FFF2-40B4-BE49-F238E27FC236}">
                <a16:creationId xmlns:a16="http://schemas.microsoft.com/office/drawing/2014/main" id="{C565DFCF-5112-A16E-1383-AE8FDFE6A1F5}"/>
              </a:ext>
            </a:extLst>
          </p:cNvPr>
          <p:cNvSpPr/>
          <p:nvPr/>
        </p:nvSpPr>
        <p:spPr>
          <a:xfrm>
            <a:off x="1591466" y="5358178"/>
            <a:ext cx="4013993" cy="2875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900"/>
              <a:t>EM3 planned deployment on 8/6 (Prospects &amp; Owners)</a:t>
            </a:r>
            <a:endParaRPr lang="en-US"/>
          </a:p>
          <a:p>
            <a:pPr marL="171450" indent="-171450">
              <a:buFont typeface="Arial"/>
              <a:buChar char="•"/>
            </a:pPr>
            <a:r>
              <a:rPr lang="en-US" sz="900"/>
              <a:t>CTA Copy Test in progress across EM1, EM2, EM3</a:t>
            </a:r>
            <a:endParaRPr lang="en-US"/>
          </a:p>
        </p:txBody>
      </p:sp>
      <p:sp>
        <p:nvSpPr>
          <p:cNvPr id="10" name="Arrow: Pentagon 9">
            <a:extLst>
              <a:ext uri="{FF2B5EF4-FFF2-40B4-BE49-F238E27FC236}">
                <a16:creationId xmlns:a16="http://schemas.microsoft.com/office/drawing/2014/main" id="{389E223D-4F0F-875A-3D1C-EAB739975EF9}"/>
              </a:ext>
            </a:extLst>
          </p:cNvPr>
          <p:cNvSpPr/>
          <p:nvPr/>
        </p:nvSpPr>
        <p:spPr>
          <a:xfrm>
            <a:off x="1591465" y="3392836"/>
            <a:ext cx="4013994" cy="1858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ea typeface="+mn-lt"/>
                <a:cs typeface="+mn-lt"/>
              </a:rPr>
              <a:t>T1 + T2: Sitelink expansion to increase SSE awareness (8/1) </a:t>
            </a:r>
            <a:endParaRPr lang="en-US"/>
          </a:p>
        </p:txBody>
      </p:sp>
      <p:sp>
        <p:nvSpPr>
          <p:cNvPr id="13" name="Arrow: Pentagon 10">
            <a:extLst>
              <a:ext uri="{FF2B5EF4-FFF2-40B4-BE49-F238E27FC236}">
                <a16:creationId xmlns:a16="http://schemas.microsoft.com/office/drawing/2014/main" id="{FA8E6A0C-EC3D-1483-8435-4AD5B084A3CE}"/>
              </a:ext>
            </a:extLst>
          </p:cNvPr>
          <p:cNvSpPr/>
          <p:nvPr/>
        </p:nvSpPr>
        <p:spPr>
          <a:xfrm>
            <a:off x="5493173" y="2627526"/>
            <a:ext cx="6152257" cy="1858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t>T1: TikTok creator content launched in paid</a:t>
            </a:r>
            <a:endParaRPr lang="en-US" sz="900">
              <a:solidFill>
                <a:srgbClr val="000000"/>
              </a:solidFill>
            </a:endParaRPr>
          </a:p>
        </p:txBody>
      </p:sp>
      <p:sp>
        <p:nvSpPr>
          <p:cNvPr id="14" name="Footer Placeholder 2">
            <a:extLst>
              <a:ext uri="{FF2B5EF4-FFF2-40B4-BE49-F238E27FC236}">
                <a16:creationId xmlns:a16="http://schemas.microsoft.com/office/drawing/2014/main" id="{CF192EB5-3B73-4FA5-77BF-983B9EF686C8}"/>
              </a:ext>
            </a:extLst>
          </p:cNvPr>
          <p:cNvSpPr txBox="1">
            <a:spLocks/>
          </p:cNvSpPr>
          <p:nvPr/>
        </p:nvSpPr>
        <p:spPr>
          <a:xfrm>
            <a:off x="431136" y="672499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#4</a:t>
            </a:r>
            <a:endParaRPr lang="de-DE">
              <a:solidFill>
                <a:prstClr val="black"/>
              </a:solidFill>
              <a:latin typeface="BMWTypeNext Light" pitchFamily="2" charset="0"/>
            </a:endParaRPr>
          </a:p>
        </p:txBody>
      </p:sp>
      <p:sp>
        <p:nvSpPr>
          <p:cNvPr id="6" name="Arrow: Pentagon 5">
            <a:extLst>
              <a:ext uri="{FF2B5EF4-FFF2-40B4-BE49-F238E27FC236}">
                <a16:creationId xmlns:a16="http://schemas.microsoft.com/office/drawing/2014/main" id="{5D8E2ED4-FC6A-250C-4BA7-38CF67BC072E}"/>
              </a:ext>
            </a:extLst>
          </p:cNvPr>
          <p:cNvSpPr/>
          <p:nvPr/>
        </p:nvSpPr>
        <p:spPr>
          <a:xfrm>
            <a:off x="7687465" y="3400508"/>
            <a:ext cx="4013994" cy="1858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ea typeface="+mn-lt"/>
                <a:cs typeface="+mn-lt"/>
              </a:rPr>
              <a:t>T1 + T2 Sitelinks: Review existing deployment &amp; possible expansion.</a:t>
            </a:r>
            <a:endParaRPr lang="en-US"/>
          </a:p>
        </p:txBody>
      </p:sp>
      <p:sp>
        <p:nvSpPr>
          <p:cNvPr id="16" name="Arrow: Pentagon 15">
            <a:extLst>
              <a:ext uri="{FF2B5EF4-FFF2-40B4-BE49-F238E27FC236}">
                <a16:creationId xmlns:a16="http://schemas.microsoft.com/office/drawing/2014/main" id="{49BDEEEF-73F1-4603-97F9-ADA023F38988}"/>
              </a:ext>
            </a:extLst>
          </p:cNvPr>
          <p:cNvSpPr/>
          <p:nvPr/>
        </p:nvSpPr>
        <p:spPr>
          <a:xfrm>
            <a:off x="9780103" y="3133290"/>
            <a:ext cx="1921355" cy="22541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800"/>
              <a:t>Review T2 PMAX Optimizations &gt; Adding Conversion Values</a:t>
            </a:r>
          </a:p>
        </p:txBody>
      </p:sp>
      <p:cxnSp>
        <p:nvCxnSpPr>
          <p:cNvPr id="20" name="Straight Arrow Connector 19">
            <a:extLst>
              <a:ext uri="{FF2B5EF4-FFF2-40B4-BE49-F238E27FC236}">
                <a16:creationId xmlns:a16="http://schemas.microsoft.com/office/drawing/2014/main" id="{3134CFD0-C9A2-4A60-D22C-CDFB84F6D2BA}"/>
              </a:ext>
            </a:extLst>
          </p:cNvPr>
          <p:cNvCxnSpPr>
            <a:cxnSpLocks/>
          </p:cNvCxnSpPr>
          <p:nvPr/>
        </p:nvCxnSpPr>
        <p:spPr>
          <a:xfrm flipV="1">
            <a:off x="9711014" y="1542804"/>
            <a:ext cx="0" cy="270137"/>
          </a:xfrm>
          <a:prstGeom prst="straightConnector1">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B9F92D-A36F-8381-77E8-A8DB242293F2}"/>
              </a:ext>
            </a:extLst>
          </p:cNvPr>
          <p:cNvSpPr txBox="1"/>
          <p:nvPr/>
        </p:nvSpPr>
        <p:spPr>
          <a:xfrm>
            <a:off x="9488202" y="1274563"/>
            <a:ext cx="65138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accent1"/>
                </a:solidFill>
                <a:effectLst/>
                <a:uLnTx/>
                <a:uFillTx/>
                <a:latin typeface="BMWTypeNext Light" pitchFamily="2" charset="0"/>
                <a:ea typeface="+mn-ea"/>
                <a:cs typeface="+mn-cs"/>
              </a:rPr>
              <a:t>8/25</a:t>
            </a:r>
          </a:p>
        </p:txBody>
      </p:sp>
      <p:sp>
        <p:nvSpPr>
          <p:cNvPr id="22" name="TextBox 21">
            <a:extLst>
              <a:ext uri="{FF2B5EF4-FFF2-40B4-BE49-F238E27FC236}">
                <a16:creationId xmlns:a16="http://schemas.microsoft.com/office/drawing/2014/main" id="{06EA41AA-1242-8866-2752-7745DA42238D}"/>
              </a:ext>
            </a:extLst>
          </p:cNvPr>
          <p:cNvSpPr txBox="1"/>
          <p:nvPr/>
        </p:nvSpPr>
        <p:spPr>
          <a:xfrm>
            <a:off x="9570552" y="1117427"/>
            <a:ext cx="1263170" cy="215444"/>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defTabSz="457200">
              <a:defRPr/>
            </a:pPr>
            <a:r>
              <a:rPr lang="en-US" sz="800" b="1">
                <a:solidFill>
                  <a:schemeClr val="accent1"/>
                </a:solidFill>
                <a:latin typeface="BMWTypeNext Light"/>
              </a:rPr>
              <a:t>WE ARE HERE</a:t>
            </a:r>
            <a:endParaRPr lang="en-US" sz="800" b="1">
              <a:solidFill>
                <a:schemeClr val="accent1"/>
              </a:solidFill>
            </a:endParaRPr>
          </a:p>
        </p:txBody>
      </p:sp>
      <p:sp>
        <p:nvSpPr>
          <p:cNvPr id="23" name="Arrow: Pentagon 10">
            <a:extLst>
              <a:ext uri="{FF2B5EF4-FFF2-40B4-BE49-F238E27FC236}">
                <a16:creationId xmlns:a16="http://schemas.microsoft.com/office/drawing/2014/main" id="{00A55FAE-D06A-0185-3472-991BAC36389E}"/>
              </a:ext>
            </a:extLst>
          </p:cNvPr>
          <p:cNvSpPr/>
          <p:nvPr/>
        </p:nvSpPr>
        <p:spPr>
          <a:xfrm>
            <a:off x="4955187" y="2437808"/>
            <a:ext cx="4056383" cy="16351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solidFill>
                  <a:schemeClr val="bg1"/>
                </a:solidFill>
              </a:rPr>
              <a:t>T1: Paid social support switched to i4 and </a:t>
            </a:r>
            <a:r>
              <a:rPr lang="en-US" sz="900" err="1">
                <a:solidFill>
                  <a:schemeClr val="bg1"/>
                </a:solidFill>
              </a:rPr>
              <a:t>iX</a:t>
            </a:r>
            <a:r>
              <a:rPr lang="en-US" sz="900">
                <a:solidFill>
                  <a:schemeClr val="bg1"/>
                </a:solidFill>
              </a:rPr>
              <a:t> only (Stop Sale)</a:t>
            </a:r>
          </a:p>
        </p:txBody>
      </p:sp>
      <p:sp>
        <p:nvSpPr>
          <p:cNvPr id="24" name="Arrow: Pentagon 10">
            <a:extLst>
              <a:ext uri="{FF2B5EF4-FFF2-40B4-BE49-F238E27FC236}">
                <a16:creationId xmlns:a16="http://schemas.microsoft.com/office/drawing/2014/main" id="{ACE24B62-E82F-99F0-387E-778F698DFBB7}"/>
              </a:ext>
            </a:extLst>
          </p:cNvPr>
          <p:cNvSpPr/>
          <p:nvPr/>
        </p:nvSpPr>
        <p:spPr>
          <a:xfrm>
            <a:off x="2846168" y="2232637"/>
            <a:ext cx="2109019" cy="31734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solidFill>
                  <a:schemeClr val="bg1"/>
                </a:solidFill>
              </a:rPr>
              <a:t>T1: Increased support against iX in consideration (decreased i4) </a:t>
            </a:r>
          </a:p>
        </p:txBody>
      </p:sp>
      <p:sp>
        <p:nvSpPr>
          <p:cNvPr id="25" name="Arrow: Pentagon 8">
            <a:extLst>
              <a:ext uri="{FF2B5EF4-FFF2-40B4-BE49-F238E27FC236}">
                <a16:creationId xmlns:a16="http://schemas.microsoft.com/office/drawing/2014/main" id="{4FE1CBB5-F027-3CA9-2283-8CAC22F08C0E}"/>
              </a:ext>
            </a:extLst>
          </p:cNvPr>
          <p:cNvSpPr/>
          <p:nvPr/>
        </p:nvSpPr>
        <p:spPr>
          <a:xfrm>
            <a:off x="5025195" y="4835763"/>
            <a:ext cx="6620225" cy="18589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t>Stop Sale Changes: Across T1 and T2 (slide 10)</a:t>
            </a:r>
            <a:endParaRPr lang="en-US"/>
          </a:p>
        </p:txBody>
      </p:sp>
      <p:sp>
        <p:nvSpPr>
          <p:cNvPr id="28" name="Arrow: Pentagon 10">
            <a:extLst>
              <a:ext uri="{FF2B5EF4-FFF2-40B4-BE49-F238E27FC236}">
                <a16:creationId xmlns:a16="http://schemas.microsoft.com/office/drawing/2014/main" id="{BD2A2526-1B75-8C12-FFF3-90BCAFB1072E}"/>
              </a:ext>
            </a:extLst>
          </p:cNvPr>
          <p:cNvSpPr/>
          <p:nvPr/>
        </p:nvSpPr>
        <p:spPr>
          <a:xfrm>
            <a:off x="6519620" y="2200987"/>
            <a:ext cx="5125801" cy="16822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solidFill>
                  <a:schemeClr val="bg1"/>
                </a:solidFill>
              </a:rPr>
              <a:t>T1: Heavy-up in Conversion with new A+ shopping campaigns (i4, </a:t>
            </a:r>
            <a:r>
              <a:rPr lang="en-US" sz="900" err="1">
                <a:solidFill>
                  <a:schemeClr val="bg1"/>
                </a:solidFill>
              </a:rPr>
              <a:t>iX</a:t>
            </a:r>
            <a:r>
              <a:rPr lang="en-US" sz="900">
                <a:solidFill>
                  <a:schemeClr val="bg1"/>
                </a:solidFill>
              </a:rPr>
              <a:t>)</a:t>
            </a:r>
          </a:p>
        </p:txBody>
      </p:sp>
      <p:sp>
        <p:nvSpPr>
          <p:cNvPr id="17" name="Arrow: Pentagon 16">
            <a:extLst>
              <a:ext uri="{FF2B5EF4-FFF2-40B4-BE49-F238E27FC236}">
                <a16:creationId xmlns:a16="http://schemas.microsoft.com/office/drawing/2014/main" id="{4DDD13AA-BEB9-E6E1-5824-11D6AD75D3B6}"/>
              </a:ext>
            </a:extLst>
          </p:cNvPr>
          <p:cNvSpPr/>
          <p:nvPr/>
        </p:nvSpPr>
        <p:spPr>
          <a:xfrm>
            <a:off x="5673666" y="5359961"/>
            <a:ext cx="6016068" cy="423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900" err="1"/>
              <a:t>Winback</a:t>
            </a:r>
            <a:r>
              <a:rPr lang="en-US" sz="900"/>
              <a:t> &amp; Conquest: EM5 planned deployment on 8/20</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900" b="0" i="0" u="none" strike="noStrike" kern="1200" cap="none" spc="0" normalizeH="0" baseline="0" noProof="0" err="1">
                <a:ln>
                  <a:noFill/>
                </a:ln>
                <a:solidFill>
                  <a:prstClr val="white"/>
                </a:solidFill>
                <a:effectLst/>
                <a:uLnTx/>
                <a:uFillTx/>
                <a:latin typeface="BMWTypeNext Light"/>
                <a:ea typeface="+mn-ea"/>
                <a:cs typeface="+mn-cs"/>
              </a:rPr>
              <a:t>Winback</a:t>
            </a:r>
            <a:r>
              <a:rPr kumimoji="0" lang="en-US" sz="900" b="0" i="0" u="none" strike="noStrike" kern="1200" cap="none" spc="0" normalizeH="0" baseline="0" noProof="0">
                <a:ln>
                  <a:noFill/>
                </a:ln>
                <a:solidFill>
                  <a:prstClr val="white"/>
                </a:solidFill>
                <a:effectLst/>
                <a:uLnTx/>
                <a:uFillTx/>
                <a:latin typeface="BMWTypeNext Light"/>
                <a:ea typeface="+mn-ea"/>
                <a:cs typeface="+mn-cs"/>
              </a:rPr>
              <a:t> &amp; Conquest: EM6 planned deployment on 8/27</a:t>
            </a:r>
          </a:p>
          <a:p>
            <a:pPr marL="171450" indent="-171450">
              <a:buFont typeface="Arial"/>
              <a:buChar char="•"/>
              <a:defRPr/>
            </a:pPr>
            <a:r>
              <a:rPr lang="en-US" sz="900"/>
              <a:t>Prospects &amp; Owners: EM4 planned deployment on 8/28 </a:t>
            </a:r>
          </a:p>
        </p:txBody>
      </p:sp>
      <p:sp>
        <p:nvSpPr>
          <p:cNvPr id="3" name="Arrow: Pentagon 11">
            <a:extLst>
              <a:ext uri="{FF2B5EF4-FFF2-40B4-BE49-F238E27FC236}">
                <a16:creationId xmlns:a16="http://schemas.microsoft.com/office/drawing/2014/main" id="{BB6CC3D4-4DD5-4482-C2FA-B787BDDEE811}"/>
              </a:ext>
            </a:extLst>
          </p:cNvPr>
          <p:cNvSpPr/>
          <p:nvPr/>
        </p:nvSpPr>
        <p:spPr>
          <a:xfrm>
            <a:off x="5673666" y="6103245"/>
            <a:ext cx="4013993" cy="2875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900"/>
              <a:t>Organic social: posted IX carousel on 8/14</a:t>
            </a:r>
            <a:endParaRPr lang="en-US"/>
          </a:p>
          <a:p>
            <a:pPr marL="171450" indent="-171450">
              <a:buFont typeface="Arial"/>
              <a:buChar char="•"/>
            </a:pPr>
            <a:r>
              <a:rPr lang="en-US" sz="900"/>
              <a:t>Organic social: posted X5 carousel on 8/21</a:t>
            </a:r>
          </a:p>
        </p:txBody>
      </p:sp>
      <p:sp>
        <p:nvSpPr>
          <p:cNvPr id="19" name="TextBox 18">
            <a:extLst>
              <a:ext uri="{FF2B5EF4-FFF2-40B4-BE49-F238E27FC236}">
                <a16:creationId xmlns:a16="http://schemas.microsoft.com/office/drawing/2014/main" id="{6A7FBFBA-7711-5389-ADCD-F5F53A657B63}"/>
              </a:ext>
            </a:extLst>
          </p:cNvPr>
          <p:cNvSpPr txBox="1"/>
          <p:nvPr/>
        </p:nvSpPr>
        <p:spPr>
          <a:xfrm>
            <a:off x="422947" y="837277"/>
            <a:ext cx="7779751" cy="769441"/>
          </a:xfrm>
          <a:prstGeom prst="rect">
            <a:avLst/>
          </a:prstGeom>
          <a:noFill/>
        </p:spPr>
        <p:txBody>
          <a:bodyPr wrap="square">
            <a:spAutoFit/>
          </a:bodyPr>
          <a:lstStyle/>
          <a:p>
            <a:pPr marL="171450" indent="-171450" algn="l">
              <a:buFont typeface="Arial" panose="020B0604020202020204" pitchFamily="34" charset="0"/>
              <a:buChar char="•"/>
            </a:pPr>
            <a:r>
              <a:rPr kumimoji="0" lang="en-US" sz="1100" b="1" i="0" u="none" strike="noStrike" kern="1200" cap="none" spc="0" normalizeH="0" baseline="0">
                <a:ln>
                  <a:noFill/>
                </a:ln>
                <a:solidFill>
                  <a:srgbClr val="000000"/>
                </a:solidFill>
                <a:effectLst/>
                <a:uLnTx/>
                <a:uFillTx/>
                <a:latin typeface="BMWTypeNext Light"/>
                <a:ea typeface="+mn-ea"/>
                <a:cs typeface="+mn-cs"/>
              </a:rPr>
              <a:t>SSE remains effective at driving awareness:</a:t>
            </a:r>
            <a:r>
              <a:rPr lang="en-US" sz="1100" b="1">
                <a:solidFill>
                  <a:srgbClr val="000000"/>
                </a:solidFill>
                <a:latin typeface="BMWTypeNext Light"/>
              </a:rPr>
              <a:t> </a:t>
            </a:r>
            <a:r>
              <a:rPr lang="en-US" sz="1100">
                <a:solidFill>
                  <a:srgbClr val="000000"/>
                </a:solidFill>
                <a:latin typeface="BMWTypeNext Light"/>
              </a:rPr>
              <a:t>continue with awareness efforts.</a:t>
            </a:r>
            <a:endParaRPr kumimoji="0" lang="en-US" sz="1100" i="0" u="none" strike="noStrike" kern="1200" cap="none" spc="0" normalizeH="0" baseline="0">
              <a:ln>
                <a:noFill/>
              </a:ln>
              <a:solidFill>
                <a:srgbClr val="000000"/>
              </a:solidFill>
              <a:effectLst/>
              <a:uLnTx/>
              <a:uFillTx/>
              <a:latin typeface="BMWTypeNext Light"/>
              <a:ea typeface="+mn-ea"/>
              <a:cs typeface="+mn-cs"/>
            </a:endParaRPr>
          </a:p>
          <a:p>
            <a:pPr marL="171450" indent="-171450" algn="l">
              <a:buFont typeface="Arial" panose="020B0604020202020204" pitchFamily="34" charset="0"/>
              <a:buChar char="•"/>
            </a:pPr>
            <a:r>
              <a:rPr lang="en-US" sz="1100" b="1">
                <a:solidFill>
                  <a:srgbClr val="000000"/>
                </a:solidFill>
                <a:latin typeface="BMWTypeNext Light"/>
              </a:rPr>
              <a:t>Lead rates for campaign models have increased:</a:t>
            </a:r>
            <a:r>
              <a:rPr lang="en-US" sz="1100">
                <a:solidFill>
                  <a:srgbClr val="000000"/>
                </a:solidFill>
                <a:latin typeface="BMWTypeNext Light"/>
              </a:rPr>
              <a:t> focus on email deployments and lease offers to drive leads.</a:t>
            </a:r>
            <a:endParaRPr kumimoji="0" lang="en-US" sz="1100" i="0" u="none" strike="noStrike" kern="1200" cap="none" spc="0" normalizeH="0" baseline="0">
              <a:ln>
                <a:noFill/>
              </a:ln>
              <a:solidFill>
                <a:srgbClr val="000000"/>
              </a:solidFill>
              <a:effectLst/>
              <a:uLnTx/>
              <a:uFillTx/>
              <a:latin typeface="BMWTypeNext Light"/>
              <a:ea typeface="+mn-ea"/>
              <a:cs typeface="+mn-cs"/>
            </a:endParaRPr>
          </a:p>
          <a:p>
            <a:pPr marL="171450" indent="-171450" algn="l">
              <a:buFont typeface="Arial" panose="020B0604020202020204" pitchFamily="34" charset="0"/>
              <a:buChar char="•"/>
            </a:pPr>
            <a:r>
              <a:rPr lang="en-US" sz="1100" b="1">
                <a:solidFill>
                  <a:srgbClr val="000000"/>
                </a:solidFill>
                <a:latin typeface="BMWTypeNext Light"/>
              </a:rPr>
              <a:t>Paid Search leads are seeing improvement but are down year-over-year: </a:t>
            </a:r>
            <a:r>
              <a:rPr lang="en-US" sz="1100">
                <a:solidFill>
                  <a:srgbClr val="000000"/>
                </a:solidFill>
                <a:latin typeface="BMWTypeNext Light"/>
              </a:rPr>
              <a:t>reviewing T2 PMAX strategy.</a:t>
            </a:r>
            <a:endParaRPr kumimoji="0" lang="en-US" sz="1100" i="0" u="none" strike="noStrike" kern="1200" cap="none" spc="0" normalizeH="0" baseline="0">
              <a:ln>
                <a:noFill/>
              </a:ln>
              <a:solidFill>
                <a:srgbClr val="000000"/>
              </a:solidFill>
              <a:effectLst/>
              <a:uLnTx/>
              <a:uFillTx/>
              <a:latin typeface="BMWTypeNext Light"/>
              <a:ea typeface="+mn-ea"/>
              <a:cs typeface="+mn-cs"/>
            </a:endParaRPr>
          </a:p>
          <a:p>
            <a:pPr marL="171450" indent="-171450" algn="l">
              <a:buFont typeface="Arial" panose="020B0604020202020204" pitchFamily="34" charset="0"/>
              <a:buChar char="•"/>
            </a:pPr>
            <a:r>
              <a:rPr kumimoji="0" lang="en-US" sz="1100" b="1" i="0" u="none" strike="noStrike" kern="1200" cap="none" spc="0" normalizeH="0" baseline="0">
                <a:ln>
                  <a:noFill/>
                </a:ln>
                <a:solidFill>
                  <a:srgbClr val="000000"/>
                </a:solidFill>
                <a:effectLst/>
                <a:uLnTx/>
                <a:uFillTx/>
                <a:latin typeface="BMWTypeNext Light"/>
                <a:ea typeface="+mn-ea"/>
                <a:cs typeface="+mn-cs"/>
              </a:rPr>
              <a:t>Leads site-wide continue to increase report-over-report</a:t>
            </a:r>
            <a:r>
              <a:rPr lang="en-US" sz="1100" b="1">
                <a:solidFill>
                  <a:srgbClr val="000000"/>
                </a:solidFill>
                <a:latin typeface="BMWTypeNext Light"/>
              </a:rPr>
              <a:t>: </a:t>
            </a:r>
            <a:r>
              <a:rPr lang="en-US" sz="1100">
                <a:solidFill>
                  <a:srgbClr val="000000"/>
                </a:solidFill>
                <a:latin typeface="BMWTypeNext Light"/>
              </a:rPr>
              <a:t>continue halo effect analysis.</a:t>
            </a:r>
            <a:endParaRPr kumimoji="0" lang="en-US" sz="1100" i="0" u="none" strike="noStrike" kern="1200" cap="none" spc="0" normalizeH="0" baseline="0" noProof="0">
              <a:ln>
                <a:noFill/>
              </a:ln>
              <a:solidFill>
                <a:srgbClr val="000000"/>
              </a:solidFill>
              <a:effectLst/>
              <a:uLnTx/>
              <a:uFillTx/>
              <a:latin typeface="BMWTypeNext Light"/>
              <a:ea typeface="+mn-ea"/>
              <a:cs typeface="+mn-cs"/>
            </a:endParaRPr>
          </a:p>
        </p:txBody>
      </p:sp>
      <p:sp>
        <p:nvSpPr>
          <p:cNvPr id="11" name="Arrow: Pentagon 10">
            <a:extLst>
              <a:ext uri="{FF2B5EF4-FFF2-40B4-BE49-F238E27FC236}">
                <a16:creationId xmlns:a16="http://schemas.microsoft.com/office/drawing/2014/main" id="{31373010-43C3-0B04-06C0-9A2823EBCB6F}"/>
              </a:ext>
            </a:extLst>
          </p:cNvPr>
          <p:cNvSpPr/>
          <p:nvPr/>
        </p:nvSpPr>
        <p:spPr>
          <a:xfrm>
            <a:off x="9022458" y="2411051"/>
            <a:ext cx="2622961" cy="20800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700">
                <a:solidFill>
                  <a:schemeClr val="bg1"/>
                </a:solidFill>
              </a:rPr>
              <a:t>T1+T2 paid social launched X3 creative. Rotation updated to i4, iX, X3</a:t>
            </a:r>
          </a:p>
        </p:txBody>
      </p:sp>
      <p:sp>
        <p:nvSpPr>
          <p:cNvPr id="18" name="Arrow: Pentagon 10">
            <a:extLst>
              <a:ext uri="{FF2B5EF4-FFF2-40B4-BE49-F238E27FC236}">
                <a16:creationId xmlns:a16="http://schemas.microsoft.com/office/drawing/2014/main" id="{FF2C0761-9AE1-450A-CDEE-9021CDE0976E}"/>
              </a:ext>
            </a:extLst>
          </p:cNvPr>
          <p:cNvSpPr/>
          <p:nvPr/>
        </p:nvSpPr>
        <p:spPr>
          <a:xfrm>
            <a:off x="9780103" y="2855025"/>
            <a:ext cx="1909631" cy="20800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700">
                <a:solidFill>
                  <a:schemeClr val="bg1"/>
                </a:solidFill>
              </a:rPr>
              <a:t>T1 Budget shift from Awareness to consideration.  </a:t>
            </a:r>
          </a:p>
        </p:txBody>
      </p:sp>
    </p:spTree>
    <p:extLst>
      <p:ext uri="{BB962C8B-B14F-4D97-AF65-F5344CB8AC3E}">
        <p14:creationId xmlns:p14="http://schemas.microsoft.com/office/powerpoint/2010/main" val="4014671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uple of cars parked in the desert&#10;&#10;Description automatically generated">
            <a:extLst>
              <a:ext uri="{FF2B5EF4-FFF2-40B4-BE49-F238E27FC236}">
                <a16:creationId xmlns:a16="http://schemas.microsoft.com/office/drawing/2014/main" id="{781C08AF-CDBF-BA97-AF79-6A4EE3213EC3}"/>
              </a:ext>
            </a:extLst>
          </p:cNvPr>
          <p:cNvPicPr>
            <a:picLocks noChangeAspect="1"/>
          </p:cNvPicPr>
          <p:nvPr/>
        </p:nvPicPr>
        <p:blipFill rotWithShape="1">
          <a:blip r:embed="rId3">
            <a:extLst>
              <a:ext uri="{28A0092B-C50C-407E-A947-70E740481C1C}">
                <a14:useLocalDpi xmlns:a14="http://schemas.microsoft.com/office/drawing/2010/main" val="0"/>
              </a:ext>
            </a:extLst>
          </a:blip>
          <a:srcRect l="7144" t="20982" r="5409" b="9828"/>
          <a:stretch/>
        </p:blipFill>
        <p:spPr>
          <a:xfrm>
            <a:off x="0" y="0"/>
            <a:ext cx="12296608" cy="6858000"/>
          </a:xfrm>
          <a:prstGeom prst="rect">
            <a:avLst/>
          </a:prstGeom>
        </p:spPr>
      </p:pic>
      <p:sp>
        <p:nvSpPr>
          <p:cNvPr id="12" name="TextBox 11">
            <a:extLst>
              <a:ext uri="{FF2B5EF4-FFF2-40B4-BE49-F238E27FC236}">
                <a16:creationId xmlns:a16="http://schemas.microsoft.com/office/drawing/2014/main" id="{9AD3D9D0-2428-6E68-CF2D-F31E5FC999B0}"/>
              </a:ext>
            </a:extLst>
          </p:cNvPr>
          <p:cNvSpPr txBox="1"/>
          <p:nvPr/>
        </p:nvSpPr>
        <p:spPr>
          <a:xfrm>
            <a:off x="10033389" y="6504869"/>
            <a:ext cx="1644648" cy="184666"/>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90B401-F358-DC43-9B13-7EB981A2FDFD}" type="slidenum">
              <a:rPr kumimoji="0" lang="en-US" sz="600" u="none" strike="noStrike" kern="1200" cap="none" spc="0" normalizeH="0" baseline="0" noProof="0" smtClean="0">
                <a:ln>
                  <a:noFill/>
                </a:ln>
                <a:solidFill>
                  <a:schemeClr val="tx1">
                    <a:lumMod val="50000"/>
                    <a:lumOff val="50000"/>
                  </a:schemeClr>
                </a:solidFill>
                <a:effectLst/>
                <a:uLnTx/>
                <a:uFillTx/>
                <a:latin typeface="BMWTypeNext Ligh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600" u="none" strike="noStrike" kern="1200" cap="none" spc="0" normalizeH="0" baseline="0" noProof="0">
              <a:ln>
                <a:noFill/>
              </a:ln>
              <a:solidFill>
                <a:schemeClr val="tx1">
                  <a:lumMod val="50000"/>
                  <a:lumOff val="50000"/>
                </a:schemeClr>
              </a:solidFill>
              <a:effectLst/>
              <a:uLnTx/>
              <a:uFillTx/>
              <a:latin typeface="BMWTypeNext Light" pitchFamily="2" charset="0"/>
            </a:endParaRPr>
          </a:p>
        </p:txBody>
      </p:sp>
      <p:grpSp>
        <p:nvGrpSpPr>
          <p:cNvPr id="2" name="Gruppieren 3">
            <a:extLst>
              <a:ext uri="{FF2B5EF4-FFF2-40B4-BE49-F238E27FC236}">
                <a16:creationId xmlns:a16="http://schemas.microsoft.com/office/drawing/2014/main" id="{78ED9B37-B4D6-E4DD-F540-7C3A1D3FFC15}"/>
              </a:ext>
            </a:extLst>
          </p:cNvPr>
          <p:cNvGrpSpPr/>
          <p:nvPr/>
        </p:nvGrpSpPr>
        <p:grpSpPr>
          <a:xfrm>
            <a:off x="460800" y="5027578"/>
            <a:ext cx="11297813" cy="1426310"/>
            <a:chOff x="460800" y="461501"/>
            <a:chExt cx="11297813" cy="1426310"/>
          </a:xfrm>
        </p:grpSpPr>
        <p:sp>
          <p:nvSpPr>
            <p:cNvPr id="4" name="Textfeld 4">
              <a:extLst>
                <a:ext uri="{FF2B5EF4-FFF2-40B4-BE49-F238E27FC236}">
                  <a16:creationId xmlns:a16="http://schemas.microsoft.com/office/drawing/2014/main" id="{8FDFFD13-2B6B-92AF-664D-A2700819B458}"/>
                </a:ext>
              </a:extLst>
            </p:cNvPr>
            <p:cNvSpPr txBox="1"/>
            <p:nvPr/>
          </p:nvSpPr>
          <p:spPr>
            <a:xfrm>
              <a:off x="1818000" y="516596"/>
              <a:ext cx="9940613" cy="926921"/>
            </a:xfrm>
            <a:prstGeom prst="rect">
              <a:avLst/>
            </a:prstGeom>
            <a:noFill/>
          </p:spPr>
          <p:txBody>
            <a:bodyPr wrap="square" lIns="0" tIns="0" rIns="0" bIns="0" rtlCol="0" anchor="ctr">
              <a:noAutofit/>
            </a:bodyPr>
            <a:lstStyle/>
            <a:p>
              <a:pPr>
                <a:lnSpc>
                  <a:spcPct val="85000"/>
                </a:lnSpc>
              </a:pPr>
              <a:r>
                <a:rPr lang="de-DE" sz="4000" cap="all" spc="10">
                  <a:solidFill>
                    <a:schemeClr val="bg1"/>
                  </a:solidFill>
                  <a:ea typeface="+mj-ea"/>
                  <a:cs typeface="+mj-cs"/>
                </a:rPr>
                <a:t>APPENDIX.</a:t>
              </a:r>
              <a:endParaRPr lang="en-US">
                <a:solidFill>
                  <a:schemeClr val="bg1"/>
                </a:solidFill>
                <a:ea typeface="+mj-ea"/>
                <a:cs typeface="+mj-cs"/>
              </a:endParaRPr>
            </a:p>
          </p:txBody>
        </p:sp>
        <p:pic>
          <p:nvPicPr>
            <p:cNvPr id="6" name="Grafik 5">
              <a:extLst>
                <a:ext uri="{FF2B5EF4-FFF2-40B4-BE49-F238E27FC236}">
                  <a16:creationId xmlns:a16="http://schemas.microsoft.com/office/drawing/2014/main" id="{4357ADB7-0901-4056-67C3-D514390081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800" y="461501"/>
              <a:ext cx="921600" cy="921600"/>
            </a:xfrm>
            <a:prstGeom prst="rect">
              <a:avLst/>
            </a:prstGeom>
          </p:spPr>
        </p:pic>
        <p:sp>
          <p:nvSpPr>
            <p:cNvPr id="7" name="Textfeld 6">
              <a:extLst>
                <a:ext uri="{FF2B5EF4-FFF2-40B4-BE49-F238E27FC236}">
                  <a16:creationId xmlns:a16="http://schemas.microsoft.com/office/drawing/2014/main" id="{9B7CCFAC-6DD9-F2FE-3F35-866AC3F73F55}"/>
                </a:ext>
              </a:extLst>
            </p:cNvPr>
            <p:cNvSpPr txBox="1"/>
            <p:nvPr/>
          </p:nvSpPr>
          <p:spPr>
            <a:xfrm>
              <a:off x="1836018" y="1474899"/>
              <a:ext cx="9922595" cy="412912"/>
            </a:xfrm>
            <a:prstGeom prst="rect">
              <a:avLst/>
            </a:prstGeom>
            <a:noFill/>
          </p:spPr>
          <p:txBody>
            <a:bodyPr wrap="square" lIns="0" tIns="0" rIns="0" bIns="0" rtlCol="0" anchor="t">
              <a:noAutofit/>
            </a:bodyPr>
            <a:lstStyle/>
            <a:p>
              <a:pPr>
                <a:lnSpc>
                  <a:spcPct val="107000"/>
                </a:lnSpc>
              </a:pPr>
              <a:endParaRPr lang="de-DE" sz="2300" cap="all" spc="10">
                <a:solidFill>
                  <a:schemeClr val="bg1"/>
                </a:solidFill>
              </a:endParaRPr>
            </a:p>
          </p:txBody>
        </p:sp>
      </p:grpSp>
    </p:spTree>
    <p:extLst>
      <p:ext uri="{BB962C8B-B14F-4D97-AF65-F5344CB8AC3E}">
        <p14:creationId xmlns:p14="http://schemas.microsoft.com/office/powerpoint/2010/main" val="364803933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9D0473-565C-26D4-DD51-FA689F1EA550}"/>
              </a:ext>
            </a:extLst>
          </p:cNvPr>
          <p:cNvSpPr>
            <a:spLocks noGrp="1"/>
          </p:cNvSpPr>
          <p:nvPr>
            <p:ph type="sldNum" sz="quarter" idx="14"/>
          </p:nvPr>
        </p:nvSpPr>
        <p:spPr>
          <a:xfrm>
            <a:off x="10762938" y="6529686"/>
            <a:ext cx="950696" cy="160338"/>
          </a:xfrm>
        </p:spPr>
        <p:txBody>
          <a:bodyPr/>
          <a:lstStyle/>
          <a:p>
            <a:r>
              <a:rPr lang="en-US" noProof="0"/>
              <a:t>Page </a:t>
            </a:r>
            <a:fld id="{AA807A42-CF27-4B84-8583-18EBE418342E}" type="slidenum">
              <a:rPr lang="en-US" noProof="0" smtClean="0"/>
              <a:pPr/>
              <a:t>18</a:t>
            </a:fld>
            <a:endParaRPr lang="en-US" noProof="0"/>
          </a:p>
        </p:txBody>
      </p:sp>
      <p:sp>
        <p:nvSpPr>
          <p:cNvPr id="4" name="Title 1">
            <a:extLst>
              <a:ext uri="{FF2B5EF4-FFF2-40B4-BE49-F238E27FC236}">
                <a16:creationId xmlns:a16="http://schemas.microsoft.com/office/drawing/2014/main" id="{3660FC29-35A7-7954-1456-7AFD8EC15631}"/>
              </a:ext>
            </a:extLst>
          </p:cNvPr>
          <p:cNvSpPr txBox="1">
            <a:spLocks/>
          </p:cNvSpPr>
          <p:nvPr/>
        </p:nvSpPr>
        <p:spPr>
          <a:xfrm>
            <a:off x="431800" y="269969"/>
            <a:ext cx="11326813" cy="796830"/>
          </a:xfrm>
          <a:prstGeom prst="rect">
            <a:avLst/>
          </a:prstGeom>
        </p:spPr>
        <p:txBody>
          <a:bodyPr vert="horz" lIns="0" tIns="0" rIns="0" bIns="0" rtlCol="0" anchor="t" anchorCtr="0">
            <a:noAutofit/>
          </a:bodyPr>
          <a:lstStyle>
            <a:lvl1pPr algn="l" defTabSz="914400" rtl="0" eaLnBrk="1" latinLnBrk="0" hangingPunct="1">
              <a:lnSpc>
                <a:spcPts val="2700"/>
              </a:lnSpc>
              <a:spcBef>
                <a:spcPct val="0"/>
              </a:spcBef>
              <a:buNone/>
              <a:defRPr sz="2400" b="0" i="0" kern="1200" cap="all" spc="10" baseline="0">
                <a:solidFill>
                  <a:schemeClr val="tx2"/>
                </a:solidFill>
                <a:latin typeface="BMWTypeNext Light" pitchFamily="2" charset="0"/>
                <a:ea typeface="+mj-ea"/>
                <a:cs typeface="+mj-cs"/>
              </a:defRPr>
            </a:lvl1pPr>
          </a:lstStyle>
          <a:p>
            <a:r>
              <a:rPr lang="en-US" b="1">
                <a:latin typeface="BMWTypeNext Thin"/>
              </a:rPr>
              <a:t>BMW USA.</a:t>
            </a:r>
          </a:p>
          <a:p>
            <a:r>
              <a:rPr lang="en-US" b="1">
                <a:latin typeface="BMWTypeNext Thin"/>
              </a:rPr>
              <a:t>KPI GLOSSARY.</a:t>
            </a:r>
          </a:p>
        </p:txBody>
      </p:sp>
      <p:cxnSp>
        <p:nvCxnSpPr>
          <p:cNvPr id="6" name="Straight Connector 5">
            <a:extLst>
              <a:ext uri="{FF2B5EF4-FFF2-40B4-BE49-F238E27FC236}">
                <a16:creationId xmlns:a16="http://schemas.microsoft.com/office/drawing/2014/main" id="{4D866C04-8046-BD8F-C6F4-C85C8C6B1B26}"/>
              </a:ext>
            </a:extLst>
          </p:cNvPr>
          <p:cNvCxnSpPr>
            <a:cxnSpLocks/>
          </p:cNvCxnSpPr>
          <p:nvPr/>
        </p:nvCxnSpPr>
        <p:spPr>
          <a:xfrm>
            <a:off x="0" y="126459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A47C49-23F7-61E3-F7FC-0A7C7D437776}"/>
              </a:ext>
            </a:extLst>
          </p:cNvPr>
          <p:cNvCxnSpPr>
            <a:cxnSpLocks/>
          </p:cNvCxnSpPr>
          <p:nvPr/>
        </p:nvCxnSpPr>
        <p:spPr>
          <a:xfrm>
            <a:off x="0" y="426720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7D68B3-410B-6429-026C-D36933C1A815}"/>
              </a:ext>
            </a:extLst>
          </p:cNvPr>
          <p:cNvSpPr txBox="1"/>
          <p:nvPr/>
        </p:nvSpPr>
        <p:spPr>
          <a:xfrm>
            <a:off x="431800" y="1462394"/>
            <a:ext cx="5647987" cy="2677656"/>
          </a:xfrm>
          <a:prstGeom prst="rect">
            <a:avLst/>
          </a:prstGeom>
          <a:noFill/>
        </p:spPr>
        <p:txBody>
          <a:bodyPr wrap="square" rtlCol="0">
            <a:spAutoFit/>
          </a:bodyPr>
          <a:lstStyle/>
          <a:p>
            <a:r>
              <a:rPr lang="en-US" sz="1200" b="1">
                <a:latin typeface="BMWTypeNext Bold" pitchFamily="2" charset="0"/>
              </a:rPr>
              <a:t>Media KPI Definitions:</a:t>
            </a:r>
          </a:p>
          <a:p>
            <a:endParaRPr lang="en-CA" sz="1200">
              <a:latin typeface="BMWTypeNext Light" pitchFamily="2" charset="0"/>
            </a:endParaRPr>
          </a:p>
          <a:p>
            <a:pPr marL="171450" indent="-171450">
              <a:buFont typeface="Arial" panose="020B0604020202020204" pitchFamily="34" charset="0"/>
              <a:buChar char="•"/>
            </a:pPr>
            <a:r>
              <a:rPr lang="en-CA" sz="1200">
                <a:latin typeface="BMWTypeNext Light" pitchFamily="2" charset="0"/>
              </a:rPr>
              <a:t>Budget Pacing = Spend to date / Total estimated spend</a:t>
            </a:r>
          </a:p>
          <a:p>
            <a:pPr marL="171450" indent="-171450">
              <a:buFont typeface="Arial" panose="020B0604020202020204" pitchFamily="34" charset="0"/>
              <a:buChar char="•"/>
            </a:pPr>
            <a:r>
              <a:rPr lang="en-CA" sz="1200">
                <a:latin typeface="BMWTypeNext Light" pitchFamily="2" charset="0"/>
              </a:rPr>
              <a:t>VCR (Video Completion Rate %) = Videos Play at 100% / Impressions</a:t>
            </a:r>
          </a:p>
          <a:p>
            <a:pPr marL="171450" indent="-171450">
              <a:buFont typeface="Arial" panose="020B0604020202020204" pitchFamily="34" charset="0"/>
              <a:buChar char="•"/>
            </a:pPr>
            <a:r>
              <a:rPr lang="en-CA" sz="1200">
                <a:latin typeface="BMWTypeNext Light" pitchFamily="2" charset="0"/>
              </a:rPr>
              <a:t>CPV (Cost per Video Completion) = Spend/ Videos Play at 100% </a:t>
            </a:r>
          </a:p>
          <a:p>
            <a:pPr marL="171450" indent="-171450">
              <a:buFont typeface="Arial" panose="020B0604020202020204" pitchFamily="34" charset="0"/>
              <a:buChar char="•"/>
            </a:pPr>
            <a:r>
              <a:rPr lang="en-CA" sz="1200">
                <a:latin typeface="BMWTypeNext Light" pitchFamily="2" charset="0"/>
              </a:rPr>
              <a:t>CTR (Click Through Rate %) = Clicks / Impressions </a:t>
            </a:r>
          </a:p>
          <a:p>
            <a:pPr marL="171450" indent="-171450">
              <a:buFont typeface="Arial" panose="020B0604020202020204" pitchFamily="34" charset="0"/>
              <a:buChar char="•"/>
            </a:pPr>
            <a:r>
              <a:rPr lang="en-CA" sz="1200">
                <a:latin typeface="BMWTypeNext Light" pitchFamily="2" charset="0"/>
              </a:rPr>
              <a:t>CPC (Cost Per Click $) = Spend / Clicks</a:t>
            </a:r>
          </a:p>
          <a:p>
            <a:pPr marL="171450" indent="-171450">
              <a:buFont typeface="Arial" panose="020B0604020202020204" pitchFamily="34" charset="0"/>
              <a:buChar char="•"/>
            </a:pPr>
            <a:r>
              <a:rPr lang="en-CA" sz="1200">
                <a:latin typeface="BMWTypeNext Light" pitchFamily="2" charset="0"/>
              </a:rPr>
              <a:t>ACR (Action Rate %) =  Actions (from platforms) / Impressions </a:t>
            </a:r>
          </a:p>
          <a:p>
            <a:pPr marL="171450" indent="-171450">
              <a:buFont typeface="Arial" panose="020B0604020202020204" pitchFamily="34" charset="0"/>
              <a:buChar char="•"/>
            </a:pPr>
            <a:r>
              <a:rPr lang="en-CA" sz="1200">
                <a:latin typeface="BMWTypeNext Light" pitchFamily="2" charset="0"/>
              </a:rPr>
              <a:t>CPA (Cost Per Action $) = Spend / Actions (from platforms)</a:t>
            </a:r>
          </a:p>
          <a:p>
            <a:pPr marL="171450" indent="-171450">
              <a:buFont typeface="Arial" panose="020B0604020202020204" pitchFamily="34" charset="0"/>
              <a:buChar char="•"/>
            </a:pPr>
            <a:endParaRPr lang="en-CA" sz="1200">
              <a:latin typeface="BMWTypeNext Light" pitchFamily="2" charset="0"/>
            </a:endParaRPr>
          </a:p>
          <a:p>
            <a:pPr marL="171450" indent="-171450">
              <a:buFont typeface="Arial" panose="020B0604020202020204" pitchFamily="34" charset="0"/>
              <a:buChar char="•"/>
            </a:pPr>
            <a:endParaRPr lang="en-CA" sz="1200">
              <a:latin typeface="BMWTypeNext Light" pitchFamily="2" charset="0"/>
            </a:endParaRPr>
          </a:p>
          <a:p>
            <a:pPr marL="171450" indent="-171450">
              <a:buFont typeface="Arial" panose="020B0604020202020204" pitchFamily="34" charset="0"/>
              <a:buChar char="•"/>
            </a:pPr>
            <a:endParaRPr lang="en-US" sz="1200"/>
          </a:p>
          <a:p>
            <a:endParaRPr lang="en-US" sz="1200"/>
          </a:p>
          <a:p>
            <a:pPr marL="171450" indent="-171450">
              <a:buFont typeface="Arial" panose="020B0604020202020204" pitchFamily="34" charset="0"/>
              <a:buChar char="•"/>
            </a:pPr>
            <a:endParaRPr lang="en-US" sz="1200"/>
          </a:p>
        </p:txBody>
      </p:sp>
      <p:sp>
        <p:nvSpPr>
          <p:cNvPr id="11" name="TextBox 10">
            <a:extLst>
              <a:ext uri="{FF2B5EF4-FFF2-40B4-BE49-F238E27FC236}">
                <a16:creationId xmlns:a16="http://schemas.microsoft.com/office/drawing/2014/main" id="{CBBE74FA-C908-E155-74CD-0794D1701ED2}"/>
              </a:ext>
            </a:extLst>
          </p:cNvPr>
          <p:cNvSpPr txBox="1"/>
          <p:nvPr/>
        </p:nvSpPr>
        <p:spPr>
          <a:xfrm>
            <a:off x="431799" y="4464997"/>
            <a:ext cx="5647987" cy="2123658"/>
          </a:xfrm>
          <a:prstGeom prst="rect">
            <a:avLst/>
          </a:prstGeom>
          <a:noFill/>
        </p:spPr>
        <p:txBody>
          <a:bodyPr wrap="square" rtlCol="0">
            <a:spAutoFit/>
          </a:bodyPr>
          <a:lstStyle/>
          <a:p>
            <a:r>
              <a:rPr lang="en-US" sz="1200" b="1">
                <a:latin typeface="BMWTypeNext Bold" pitchFamily="2" charset="0"/>
              </a:rPr>
              <a:t>Data Sources and Benchmarks</a:t>
            </a:r>
          </a:p>
          <a:p>
            <a:endParaRPr lang="en-CA" sz="1200">
              <a:latin typeface="BMWTypeNext Light" pitchFamily="2" charset="0"/>
            </a:endParaRPr>
          </a:p>
          <a:p>
            <a:pPr marL="171450" indent="-171450">
              <a:buFont typeface="Arial" panose="020B0604020202020204" pitchFamily="34" charset="0"/>
              <a:buChar char="•"/>
            </a:pPr>
            <a:r>
              <a:rPr lang="en-CA" sz="1200">
                <a:latin typeface="BMWTypeNext Light" pitchFamily="2" charset="0"/>
              </a:rPr>
              <a:t>Source: Adobe Analytics, Platform Data, CRM Data</a:t>
            </a:r>
          </a:p>
          <a:p>
            <a:pPr marL="171450" indent="-171450">
              <a:buFont typeface="Arial" panose="020B0604020202020204" pitchFamily="34" charset="0"/>
              <a:buChar char="•"/>
            </a:pPr>
            <a:r>
              <a:rPr lang="en-CA" sz="1200">
                <a:latin typeface="BMWTypeNext Light" pitchFamily="2" charset="0"/>
              </a:rPr>
              <a:t>Benchmarks: Projections from Media Partners</a:t>
            </a:r>
          </a:p>
          <a:p>
            <a:pPr marL="171450" indent="-171450">
              <a:buFont typeface="Arial" panose="020B0604020202020204" pitchFamily="34" charset="0"/>
              <a:buChar char="•"/>
            </a:pPr>
            <a:r>
              <a:rPr lang="en-CA" sz="1200">
                <a:latin typeface="BMWTypeNext Light" pitchFamily="2" charset="0"/>
              </a:rPr>
              <a:t>Month Ahead Lead Projections: Tableau </a:t>
            </a:r>
          </a:p>
          <a:p>
            <a:pPr marL="628650" lvl="1" indent="-171450">
              <a:buFont typeface="Arial" panose="020B0604020202020204" pitchFamily="34" charset="0"/>
              <a:buChar char="•"/>
            </a:pPr>
            <a:endParaRPr lang="en-CA" sz="1200">
              <a:latin typeface="BMWTypeNext Light" pitchFamily="2" charset="0"/>
            </a:endParaRPr>
          </a:p>
          <a:p>
            <a:pPr marL="628650" lvl="1" indent="-171450">
              <a:buFont typeface="Arial" panose="020B0604020202020204" pitchFamily="34" charset="0"/>
              <a:buChar char="•"/>
            </a:pPr>
            <a:endParaRPr lang="en-CA" sz="1200">
              <a:latin typeface="BMWTypeNext Light" pitchFamily="2" charset="0"/>
            </a:endParaRPr>
          </a:p>
          <a:p>
            <a:pPr marL="171450" indent="-171450">
              <a:buFont typeface="Arial" panose="020B0604020202020204" pitchFamily="34" charset="0"/>
              <a:buChar char="•"/>
            </a:pPr>
            <a:endParaRPr lang="en-CA" sz="1200">
              <a:latin typeface="BMWTypeNext Light" pitchFamily="2" charset="0"/>
            </a:endParaRPr>
          </a:p>
          <a:p>
            <a:pPr marL="171450" indent="-171450">
              <a:buFont typeface="Arial" panose="020B0604020202020204" pitchFamily="34" charset="0"/>
              <a:buChar char="•"/>
            </a:pPr>
            <a:endParaRPr lang="en-US" sz="1200"/>
          </a:p>
          <a:p>
            <a:endParaRPr lang="en-US" sz="1200"/>
          </a:p>
          <a:p>
            <a:pPr marL="171450" indent="-171450">
              <a:buFont typeface="Arial" panose="020B0604020202020204" pitchFamily="34" charset="0"/>
              <a:buChar char="•"/>
            </a:pPr>
            <a:endParaRPr lang="en-US" sz="1200"/>
          </a:p>
        </p:txBody>
      </p:sp>
      <p:sp>
        <p:nvSpPr>
          <p:cNvPr id="5" name="TextBox 4">
            <a:extLst>
              <a:ext uri="{FF2B5EF4-FFF2-40B4-BE49-F238E27FC236}">
                <a16:creationId xmlns:a16="http://schemas.microsoft.com/office/drawing/2014/main" id="{5C78E0F4-49E2-621C-B379-A076638242D6}"/>
              </a:ext>
            </a:extLst>
          </p:cNvPr>
          <p:cNvSpPr txBox="1"/>
          <p:nvPr/>
        </p:nvSpPr>
        <p:spPr>
          <a:xfrm>
            <a:off x="6065647" y="1462394"/>
            <a:ext cx="5647987" cy="3785652"/>
          </a:xfrm>
          <a:prstGeom prst="rect">
            <a:avLst/>
          </a:prstGeom>
          <a:noFill/>
        </p:spPr>
        <p:txBody>
          <a:bodyPr wrap="square" rtlCol="0">
            <a:spAutoFit/>
          </a:bodyPr>
          <a:lstStyle/>
          <a:p>
            <a:r>
              <a:rPr lang="en-US" sz="1200" b="1">
                <a:latin typeface="BMWTypeNext Bold" pitchFamily="2" charset="0"/>
              </a:rPr>
              <a:t>Site KPI Definitions:</a:t>
            </a:r>
          </a:p>
          <a:p>
            <a:endParaRPr lang="en-CA" sz="1200">
              <a:latin typeface="BMWTypeNext Light" pitchFamily="2" charset="0"/>
            </a:endParaRPr>
          </a:p>
          <a:p>
            <a:pPr marL="171450" indent="-171450">
              <a:buFont typeface="Arial" panose="020B0604020202020204" pitchFamily="34" charset="0"/>
              <a:buChar char="•"/>
            </a:pPr>
            <a:r>
              <a:rPr lang="en-CA" sz="1200">
                <a:latin typeface="BMWTypeNext Light" pitchFamily="2" charset="0"/>
              </a:rPr>
              <a:t>IWV: Interacting Web Visit</a:t>
            </a:r>
          </a:p>
          <a:p>
            <a:pPr marL="171450" indent="-171450">
              <a:buFont typeface="Arial" panose="020B0604020202020204" pitchFamily="34" charset="0"/>
              <a:buChar char="•"/>
            </a:pPr>
            <a:r>
              <a:rPr lang="en-CA" sz="1200">
                <a:latin typeface="BMWTypeNext Light" pitchFamily="2" charset="0"/>
              </a:rPr>
              <a:t>IWVR: Interacting Web Visit Rate</a:t>
            </a:r>
          </a:p>
          <a:p>
            <a:pPr marL="171450" indent="-171450">
              <a:buFont typeface="Arial" panose="020B0604020202020204" pitchFamily="34" charset="0"/>
              <a:buChar char="•"/>
            </a:pPr>
            <a:r>
              <a:rPr lang="en-CA" sz="1200">
                <a:latin typeface="BMWTypeNext Light" pitchFamily="2" charset="0"/>
              </a:rPr>
              <a:t>IWVR = IWV / Visits</a:t>
            </a:r>
          </a:p>
          <a:p>
            <a:pPr marL="171450" indent="-171450">
              <a:buFont typeface="Arial" panose="020B0604020202020204" pitchFamily="34" charset="0"/>
              <a:buChar char="•"/>
            </a:pPr>
            <a:r>
              <a:rPr lang="en-CA" sz="1200">
                <a:latin typeface="BMWTypeNext Light" pitchFamily="2" charset="0"/>
              </a:rPr>
              <a:t>BYO Start Rate = BYO Starts / IWV</a:t>
            </a:r>
          </a:p>
          <a:p>
            <a:pPr marL="171450" indent="-171450">
              <a:buFont typeface="Arial" panose="020B0604020202020204" pitchFamily="34" charset="0"/>
              <a:buChar char="•"/>
            </a:pPr>
            <a:r>
              <a:rPr lang="en-CA" sz="1200">
                <a:latin typeface="BMWTypeNext Light" pitchFamily="2" charset="0"/>
              </a:rPr>
              <a:t>BYO Completion Rate = BYO Completes / BYO Starts</a:t>
            </a:r>
          </a:p>
          <a:p>
            <a:pPr marL="171450" indent="-171450">
              <a:buFont typeface="Arial" panose="020B0604020202020204" pitchFamily="34" charset="0"/>
              <a:buChar char="•"/>
            </a:pPr>
            <a:r>
              <a:rPr lang="en-CA" sz="1200">
                <a:latin typeface="BMWTypeNext Light" pitchFamily="2" charset="0"/>
              </a:rPr>
              <a:t>Inventory Search Rate = Inventory Search / IWV</a:t>
            </a:r>
          </a:p>
          <a:p>
            <a:pPr marL="171450" indent="-171450">
              <a:buFont typeface="Arial" panose="020B0604020202020204" pitchFamily="34" charset="0"/>
              <a:buChar char="•"/>
            </a:pPr>
            <a:r>
              <a:rPr lang="en-CA" sz="1200">
                <a:latin typeface="BMWTypeNext Light" pitchFamily="2" charset="0"/>
              </a:rPr>
              <a:t>Lead Submission Rate = Leads / IWV</a:t>
            </a:r>
          </a:p>
          <a:p>
            <a:pPr marL="171450" indent="-171450">
              <a:buFont typeface="Arial" panose="020B0604020202020204" pitchFamily="34" charset="0"/>
              <a:buChar char="•"/>
            </a:pPr>
            <a:endParaRPr lang="en-CA" sz="1200">
              <a:latin typeface="BMWTypeNext Light" pitchFamily="2" charset="0"/>
            </a:endParaRPr>
          </a:p>
          <a:p>
            <a:pPr marL="171450" indent="-171450">
              <a:buFont typeface="Arial" panose="020B0604020202020204" pitchFamily="34" charset="0"/>
              <a:buChar char="•"/>
            </a:pPr>
            <a:r>
              <a:rPr lang="en-CA" sz="1200">
                <a:latin typeface="BMWTypeNext Light" pitchFamily="2" charset="0"/>
              </a:rPr>
              <a:t>Campaign Segment Logic:</a:t>
            </a:r>
          </a:p>
          <a:p>
            <a:pPr marL="628650" lvl="1" indent="-171450">
              <a:buFont typeface="Arial" panose="020B0604020202020204" pitchFamily="34" charset="0"/>
              <a:buChar char="•"/>
            </a:pPr>
            <a:r>
              <a:rPr lang="en-CA" sz="1200">
                <a:latin typeface="BMWTypeNext Light" pitchFamily="2" charset="0"/>
              </a:rPr>
              <a:t>Traffic entering the campaign landing page</a:t>
            </a:r>
          </a:p>
          <a:p>
            <a:pPr marL="628650" lvl="1" indent="-171450">
              <a:buFont typeface="Arial" panose="020B0604020202020204" pitchFamily="34" charset="0"/>
              <a:buChar char="•"/>
            </a:pPr>
            <a:r>
              <a:rPr lang="en-CA" sz="1200">
                <a:latin typeface="BMWTypeNext Light" pitchFamily="2" charset="0"/>
              </a:rPr>
              <a:t>Traffic entering campaign vehicle PDPs from paid sources, which contain the tracking parameter “sse24” or through Paid Search.</a:t>
            </a:r>
          </a:p>
          <a:p>
            <a:pPr marL="628650" lvl="1" indent="-171450">
              <a:buFont typeface="Arial" panose="020B0604020202020204" pitchFamily="34" charset="0"/>
              <a:buChar char="•"/>
            </a:pPr>
            <a:r>
              <a:rPr lang="en-CA" sz="1200">
                <a:latin typeface="BMWTypeNext Light" pitchFamily="2" charset="0"/>
              </a:rPr>
              <a:t>Traffic entering campaign vehicle PDPs from organic sources. </a:t>
            </a:r>
          </a:p>
          <a:p>
            <a:pPr marL="171450" indent="-171450">
              <a:buFont typeface="Arial" panose="020B0604020202020204" pitchFamily="34" charset="0"/>
              <a:buChar char="•"/>
            </a:pPr>
            <a:endParaRPr lang="en-CA" sz="1200">
              <a:latin typeface="BMWTypeNext Light" pitchFamily="2" charset="0"/>
            </a:endParaRPr>
          </a:p>
          <a:p>
            <a:pPr marL="171450" indent="-171450">
              <a:buFont typeface="Arial" panose="020B0604020202020204" pitchFamily="34" charset="0"/>
              <a:buChar char="•"/>
            </a:pPr>
            <a:endParaRPr lang="en-CA" sz="1200">
              <a:latin typeface="BMWTypeNext Light" pitchFamily="2" charset="0"/>
            </a:endParaRPr>
          </a:p>
          <a:p>
            <a:pPr marL="171450" indent="-171450">
              <a:buFont typeface="Arial" panose="020B0604020202020204" pitchFamily="34" charset="0"/>
              <a:buChar char="•"/>
            </a:pPr>
            <a:endParaRPr lang="en-US" sz="1200"/>
          </a:p>
          <a:p>
            <a:endParaRPr lang="en-US" sz="1200"/>
          </a:p>
          <a:p>
            <a:pPr marL="171450" indent="-171450">
              <a:buFont typeface="Arial" panose="020B0604020202020204" pitchFamily="34" charset="0"/>
              <a:buChar char="•"/>
            </a:pPr>
            <a:endParaRPr lang="en-US" sz="1200"/>
          </a:p>
        </p:txBody>
      </p:sp>
      <p:sp>
        <p:nvSpPr>
          <p:cNvPr id="2" name="Footer Placeholder 2">
            <a:extLst>
              <a:ext uri="{FF2B5EF4-FFF2-40B4-BE49-F238E27FC236}">
                <a16:creationId xmlns:a16="http://schemas.microsoft.com/office/drawing/2014/main" id="{9A8B6E96-1810-B87C-AAD1-B4E2EC2605BE}"/>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2093037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ID" hidden="1">
            <a:extLst>
              <a:ext uri="{FF2B5EF4-FFF2-40B4-BE49-F238E27FC236}">
                <a16:creationId xmlns:a16="http://schemas.microsoft.com/office/drawing/2014/main" id="{1A6F5D88-914C-71AD-8690-BC740490AA07}"/>
              </a:ext>
            </a:extLst>
          </p:cNvPr>
          <p:cNvGrpSpPr>
            <a:grpSpLocks noGrp="1" noUngrp="1" noRot="1" noMove="1" noResize="1"/>
          </p:cNvGrpSpPr>
          <p:nvPr/>
        </p:nvGrpSpPr>
        <p:grpSpPr>
          <a:xfrm>
            <a:off x="506413" y="1"/>
            <a:ext cx="11179175" cy="6857999"/>
            <a:chOff x="508000" y="0"/>
            <a:chExt cx="11179175" cy="6857999"/>
          </a:xfrm>
        </p:grpSpPr>
        <p:sp>
          <p:nvSpPr>
            <p:cNvPr id="17" name="Rectangle 16">
              <a:extLst>
                <a:ext uri="{FF2B5EF4-FFF2-40B4-BE49-F238E27FC236}">
                  <a16:creationId xmlns:a16="http://schemas.microsoft.com/office/drawing/2014/main" id="{C784DFC3-1FA2-CECE-98FC-18BC14252DE8}"/>
                </a:ext>
              </a:extLst>
            </p:cNvPr>
            <p:cNvSpPr>
              <a:spLocks noGrp="1" noRot="1" noMove="1" noResize="1" noEditPoints="1" noAdjustHandles="1" noChangeArrowheads="1" noChangeShapeType="1"/>
            </p:cNvSpPr>
            <p:nvPr/>
          </p:nvSpPr>
          <p:spPr>
            <a:xfrm>
              <a:off x="508000"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52740F63-F553-E4D9-691C-5067D693C3BE}"/>
                </a:ext>
              </a:extLst>
            </p:cNvPr>
            <p:cNvSpPr>
              <a:spLocks noGrp="1" noRot="1" noMove="1" noResize="1" noEditPoints="1" noAdjustHandles="1" noChangeArrowheads="1" noChangeShapeType="1"/>
            </p:cNvSpPr>
            <p:nvPr/>
          </p:nvSpPr>
          <p:spPr>
            <a:xfrm>
              <a:off x="1460500"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BDAA9589-D6B2-03B8-2BF6-88A8CE52776A}"/>
                </a:ext>
              </a:extLst>
            </p:cNvPr>
            <p:cNvSpPr>
              <a:spLocks noGrp="1" noRot="1" noMove="1" noResize="1" noEditPoints="1" noAdjustHandles="1" noChangeArrowheads="1" noChangeShapeType="1"/>
            </p:cNvSpPr>
            <p:nvPr/>
          </p:nvSpPr>
          <p:spPr>
            <a:xfrm>
              <a:off x="2413000"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5E6FACC7-E37E-0010-98E6-26A51CAC3169}"/>
                </a:ext>
              </a:extLst>
            </p:cNvPr>
            <p:cNvSpPr>
              <a:spLocks noGrp="1" noRot="1" noMove="1" noResize="1" noEditPoints="1" noAdjustHandles="1" noChangeArrowheads="1" noChangeShapeType="1"/>
            </p:cNvSpPr>
            <p:nvPr/>
          </p:nvSpPr>
          <p:spPr>
            <a:xfrm>
              <a:off x="3365500"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C2F60CC4-A442-828D-4B66-154C2010F5ED}"/>
                </a:ext>
              </a:extLst>
            </p:cNvPr>
            <p:cNvSpPr>
              <a:spLocks noGrp="1" noRot="1" noMove="1" noResize="1" noEditPoints="1" noAdjustHandles="1" noChangeArrowheads="1" noChangeShapeType="1"/>
            </p:cNvSpPr>
            <p:nvPr/>
          </p:nvSpPr>
          <p:spPr>
            <a:xfrm>
              <a:off x="4314825"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4D1ED4B9-7B68-29DA-9F20-D68543485B3C}"/>
                </a:ext>
              </a:extLst>
            </p:cNvPr>
            <p:cNvSpPr>
              <a:spLocks noGrp="1" noRot="1" noMove="1" noResize="1" noEditPoints="1" noAdjustHandles="1" noChangeArrowheads="1" noChangeShapeType="1"/>
            </p:cNvSpPr>
            <p:nvPr/>
          </p:nvSpPr>
          <p:spPr>
            <a:xfrm>
              <a:off x="5267325"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Rectangle 22">
              <a:extLst>
                <a:ext uri="{FF2B5EF4-FFF2-40B4-BE49-F238E27FC236}">
                  <a16:creationId xmlns:a16="http://schemas.microsoft.com/office/drawing/2014/main" id="{3143CC79-26B3-5D2A-97FA-67DC33B857B1}"/>
                </a:ext>
              </a:extLst>
            </p:cNvPr>
            <p:cNvSpPr>
              <a:spLocks noGrp="1" noRot="1" noMove="1" noResize="1" noEditPoints="1" noAdjustHandles="1" noChangeArrowheads="1" noChangeShapeType="1"/>
            </p:cNvSpPr>
            <p:nvPr/>
          </p:nvSpPr>
          <p:spPr>
            <a:xfrm>
              <a:off x="6219825"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8E583D5B-E613-5D46-E588-0BAB1228475F}"/>
                </a:ext>
              </a:extLst>
            </p:cNvPr>
            <p:cNvSpPr>
              <a:spLocks noGrp="1" noRot="1" noMove="1" noResize="1" noEditPoints="1" noAdjustHandles="1" noChangeArrowheads="1" noChangeShapeType="1"/>
            </p:cNvSpPr>
            <p:nvPr/>
          </p:nvSpPr>
          <p:spPr>
            <a:xfrm>
              <a:off x="7172325"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Rectangle 25">
              <a:extLst>
                <a:ext uri="{FF2B5EF4-FFF2-40B4-BE49-F238E27FC236}">
                  <a16:creationId xmlns:a16="http://schemas.microsoft.com/office/drawing/2014/main" id="{62FF9095-A438-5299-A77D-824C1C320E0B}"/>
                </a:ext>
              </a:extLst>
            </p:cNvPr>
            <p:cNvSpPr>
              <a:spLocks noGrp="1" noRot="1" noMove="1" noResize="1" noEditPoints="1" noAdjustHandles="1" noChangeArrowheads="1" noChangeShapeType="1"/>
            </p:cNvSpPr>
            <p:nvPr/>
          </p:nvSpPr>
          <p:spPr>
            <a:xfrm>
              <a:off x="8128000"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28E40F40-9668-DF86-B6E1-582D2A7F2613}"/>
                </a:ext>
              </a:extLst>
            </p:cNvPr>
            <p:cNvSpPr>
              <a:spLocks noGrp="1" noRot="1" noMove="1" noResize="1" noEditPoints="1" noAdjustHandles="1" noChangeArrowheads="1" noChangeShapeType="1"/>
            </p:cNvSpPr>
            <p:nvPr/>
          </p:nvSpPr>
          <p:spPr>
            <a:xfrm>
              <a:off x="9080500"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6F46F336-B888-F073-86A2-A3D607AAFF34}"/>
                </a:ext>
              </a:extLst>
            </p:cNvPr>
            <p:cNvSpPr>
              <a:spLocks noGrp="1" noRot="1" noMove="1" noResize="1" noEditPoints="1" noAdjustHandles="1" noChangeArrowheads="1" noChangeShapeType="1"/>
            </p:cNvSpPr>
            <p:nvPr/>
          </p:nvSpPr>
          <p:spPr>
            <a:xfrm>
              <a:off x="10033000"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7D42B490-042E-28A1-4D46-C96244A3B48E}"/>
                </a:ext>
              </a:extLst>
            </p:cNvPr>
            <p:cNvSpPr>
              <a:spLocks noGrp="1" noRot="1" noMove="1" noResize="1" noEditPoints="1" noAdjustHandles="1" noChangeArrowheads="1" noChangeShapeType="1"/>
            </p:cNvSpPr>
            <p:nvPr/>
          </p:nvSpPr>
          <p:spPr>
            <a:xfrm>
              <a:off x="10988675" y="0"/>
              <a:ext cx="698500" cy="6857999"/>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6" name="Google Shape;875;p186">
            <a:extLst>
              <a:ext uri="{FF2B5EF4-FFF2-40B4-BE49-F238E27FC236}">
                <a16:creationId xmlns:a16="http://schemas.microsoft.com/office/drawing/2014/main" id="{126FCD7D-0C3F-9CAA-142A-D6BDDE08A5E6}"/>
              </a:ext>
            </a:extLst>
          </p:cNvPr>
          <p:cNvSpPr txBox="1"/>
          <p:nvPr/>
        </p:nvSpPr>
        <p:spPr>
          <a:xfrm>
            <a:off x="432598" y="347824"/>
            <a:ext cx="11326800" cy="796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90000"/>
              </a:lnSpc>
              <a:spcBef>
                <a:spcPts val="0"/>
              </a:spcBef>
              <a:spcAft>
                <a:spcPts val="0"/>
              </a:spcAft>
              <a:buClr>
                <a:srgbClr val="000000"/>
              </a:buClr>
              <a:buSzTx/>
              <a:buFont typeface="Arial"/>
              <a:buNone/>
              <a:tabLst/>
              <a:defRPr/>
            </a:pPr>
            <a:r>
              <a:rPr kumimoji="0" lang="en-US" sz="2400" b="0" i="0" u="none" strike="noStrike" kern="1200" cap="none" spc="0" normalizeH="0" baseline="0" noProof="0">
                <a:ln>
                  <a:noFill/>
                </a:ln>
                <a:solidFill>
                  <a:schemeClr val="tx1"/>
                </a:solidFill>
                <a:effectLst/>
                <a:uLnTx/>
                <a:uFillTx/>
                <a:latin typeface="BMWTypeNext Light"/>
                <a:cs typeface="Arial"/>
                <a:sym typeface="Muli"/>
              </a:rPr>
              <a:t>MEDIA SUPPORT FOR SSE LAUNCHED ON 7/2 ACROSS TIERS AND MEDIA CHANNELS.</a:t>
            </a:r>
          </a:p>
        </p:txBody>
      </p:sp>
      <p:cxnSp>
        <p:nvCxnSpPr>
          <p:cNvPr id="52" name="Straight Connector 51">
            <a:extLst>
              <a:ext uri="{FF2B5EF4-FFF2-40B4-BE49-F238E27FC236}">
                <a16:creationId xmlns:a16="http://schemas.microsoft.com/office/drawing/2014/main" id="{1CA21673-0D60-C739-66E5-694FA6120EF8}"/>
              </a:ext>
            </a:extLst>
          </p:cNvPr>
          <p:cNvCxnSpPr>
            <a:cxnSpLocks/>
          </p:cNvCxnSpPr>
          <p:nvPr/>
        </p:nvCxnSpPr>
        <p:spPr>
          <a:xfrm>
            <a:off x="3740454" y="1584595"/>
            <a:ext cx="4643718" cy="0"/>
          </a:xfrm>
          <a:prstGeom prst="line">
            <a:avLst/>
          </a:prstGeom>
          <a:ln w="28575">
            <a:solidFill>
              <a:srgbClr val="4472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3F40C47-4045-8E58-7205-1AAD6B555038}"/>
              </a:ext>
            </a:extLst>
          </p:cNvPr>
          <p:cNvSpPr>
            <a:spLocks noChangeAspect="1"/>
          </p:cNvSpPr>
          <p:nvPr/>
        </p:nvSpPr>
        <p:spPr>
          <a:xfrm>
            <a:off x="6474852" y="1548412"/>
            <a:ext cx="90000" cy="8980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Regular"/>
              <a:ea typeface="+mn-ea"/>
              <a:cs typeface="+mn-cs"/>
            </a:endParaRPr>
          </a:p>
        </p:txBody>
      </p:sp>
      <p:sp>
        <p:nvSpPr>
          <p:cNvPr id="54" name="TextBox 53">
            <a:extLst>
              <a:ext uri="{FF2B5EF4-FFF2-40B4-BE49-F238E27FC236}">
                <a16:creationId xmlns:a16="http://schemas.microsoft.com/office/drawing/2014/main" id="{E8A0DEE5-6850-DF01-AD2C-31148D15AA55}"/>
              </a:ext>
            </a:extLst>
          </p:cNvPr>
          <p:cNvSpPr txBox="1"/>
          <p:nvPr/>
        </p:nvSpPr>
        <p:spPr>
          <a:xfrm>
            <a:off x="6126514" y="1275397"/>
            <a:ext cx="787049" cy="230832"/>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BMWTypeNext Regular"/>
                <a:ea typeface="+mn-ea"/>
                <a:cs typeface="+mn-cs"/>
              </a:rPr>
              <a:t>AUG</a:t>
            </a:r>
            <a:r>
              <a:rPr lang="en-US" sz="900">
                <a:solidFill>
                  <a:prstClr val="black"/>
                </a:solidFill>
                <a:latin typeface="BMWTypeNext Regular"/>
              </a:rPr>
              <a:t> 11</a:t>
            </a:r>
            <a:endParaRPr kumimoji="0" lang="en-US" sz="900" b="0" i="0" u="none" strike="noStrike" kern="1200" cap="none" spc="0" normalizeH="0" baseline="0" noProof="0">
              <a:ln>
                <a:noFill/>
              </a:ln>
              <a:solidFill>
                <a:prstClr val="black"/>
              </a:solidFill>
              <a:effectLst/>
              <a:uLnTx/>
              <a:uFillTx/>
              <a:latin typeface="BMWTypeNext Regular"/>
              <a:ea typeface="+mn-ea"/>
              <a:cs typeface="+mn-cs"/>
            </a:endParaRPr>
          </a:p>
        </p:txBody>
      </p:sp>
      <p:sp>
        <p:nvSpPr>
          <p:cNvPr id="55" name="TextBox 54">
            <a:extLst>
              <a:ext uri="{FF2B5EF4-FFF2-40B4-BE49-F238E27FC236}">
                <a16:creationId xmlns:a16="http://schemas.microsoft.com/office/drawing/2014/main" id="{08C977F6-074A-5D43-42EF-1178D313EBFC}"/>
              </a:ext>
            </a:extLst>
          </p:cNvPr>
          <p:cNvSpPr txBox="1"/>
          <p:nvPr/>
        </p:nvSpPr>
        <p:spPr>
          <a:xfrm>
            <a:off x="6120107" y="1095196"/>
            <a:ext cx="796776" cy="230832"/>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B050"/>
                </a:solidFill>
                <a:effectLst/>
                <a:uLnTx/>
                <a:uFillTx/>
                <a:latin typeface="BMWTypeNext Bold"/>
                <a:ea typeface="+mn-ea"/>
                <a:cs typeface="+mn-cs"/>
              </a:rPr>
              <a:t>We're here</a:t>
            </a:r>
            <a:endParaRPr kumimoji="0" lang="en-US" sz="1800" b="1" i="0" u="none" strike="noStrike" kern="1200" cap="none" spc="0" normalizeH="0" baseline="0" noProof="0">
              <a:ln>
                <a:noFill/>
              </a:ln>
              <a:solidFill>
                <a:srgbClr val="00B050"/>
              </a:solidFill>
              <a:effectLst/>
              <a:uLnTx/>
              <a:uFillTx/>
              <a:latin typeface="BMWTypeNext Bold"/>
              <a:ea typeface="+mn-ea"/>
              <a:cs typeface="+mn-cs"/>
            </a:endParaRPr>
          </a:p>
        </p:txBody>
      </p:sp>
      <p:sp>
        <p:nvSpPr>
          <p:cNvPr id="3075" name="TextBox 3074">
            <a:extLst>
              <a:ext uri="{FF2B5EF4-FFF2-40B4-BE49-F238E27FC236}">
                <a16:creationId xmlns:a16="http://schemas.microsoft.com/office/drawing/2014/main" id="{FC59ADF4-6A0F-A245-3C24-0B1156F7170C}"/>
              </a:ext>
            </a:extLst>
          </p:cNvPr>
          <p:cNvSpPr txBox="1"/>
          <p:nvPr/>
        </p:nvSpPr>
        <p:spPr>
          <a:xfrm>
            <a:off x="3281614" y="1284679"/>
            <a:ext cx="917679" cy="230832"/>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BMWTypeNext Regular"/>
              </a:rPr>
              <a:t>JUL</a:t>
            </a:r>
            <a:r>
              <a:rPr kumimoji="0" lang="en-US" sz="900" b="0" i="0" u="none" strike="noStrike" kern="1200" cap="none" spc="0" normalizeH="0" baseline="0" noProof="0">
                <a:ln>
                  <a:noFill/>
                </a:ln>
                <a:solidFill>
                  <a:prstClr val="black"/>
                </a:solidFill>
                <a:effectLst/>
                <a:uLnTx/>
                <a:uFillTx/>
                <a:latin typeface="BMWTypeNext Regular"/>
                <a:ea typeface="+mn-ea"/>
                <a:cs typeface="+mn-cs"/>
              </a:rPr>
              <a:t> </a:t>
            </a:r>
            <a:r>
              <a:rPr lang="en-US" sz="900">
                <a:solidFill>
                  <a:prstClr val="black"/>
                </a:solidFill>
                <a:latin typeface="BMWTypeNext Regular"/>
              </a:rPr>
              <a:t>2</a:t>
            </a:r>
            <a:endParaRPr kumimoji="0" lang="en-US" sz="900" b="0" i="0" u="none" strike="noStrike" kern="1200" cap="none" spc="0" normalizeH="0" baseline="0" noProof="0">
              <a:ln>
                <a:noFill/>
              </a:ln>
              <a:solidFill>
                <a:prstClr val="black"/>
              </a:solidFill>
              <a:effectLst/>
              <a:uLnTx/>
              <a:uFillTx/>
              <a:latin typeface="BMWTypeNext Regular"/>
              <a:ea typeface="+mn-ea"/>
              <a:cs typeface="+mn-cs"/>
            </a:endParaRPr>
          </a:p>
        </p:txBody>
      </p:sp>
      <p:sp>
        <p:nvSpPr>
          <p:cNvPr id="3077" name="TextBox 3076">
            <a:extLst>
              <a:ext uri="{FF2B5EF4-FFF2-40B4-BE49-F238E27FC236}">
                <a16:creationId xmlns:a16="http://schemas.microsoft.com/office/drawing/2014/main" id="{2EFAC250-046A-6EB6-5EB2-6DE1C629AAB3}"/>
              </a:ext>
            </a:extLst>
          </p:cNvPr>
          <p:cNvSpPr txBox="1"/>
          <p:nvPr/>
        </p:nvSpPr>
        <p:spPr>
          <a:xfrm>
            <a:off x="7908290" y="1286706"/>
            <a:ext cx="1014698" cy="230832"/>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BMWTypeNext Regular"/>
                <a:ea typeface="+mn-ea"/>
                <a:cs typeface="+mn-cs"/>
              </a:rPr>
              <a:t>SEPT 3</a:t>
            </a:r>
            <a:endParaRPr kumimoji="0" lang="en-US" sz="1800" b="0" i="0" u="none" strike="noStrike" kern="1200" cap="none" spc="0" normalizeH="0" baseline="0" noProof="0">
              <a:ln>
                <a:noFill/>
              </a:ln>
              <a:solidFill>
                <a:prstClr val="black"/>
              </a:solidFill>
              <a:effectLst/>
              <a:uLnTx/>
              <a:uFillTx/>
              <a:latin typeface="BMWTypeNext Regular"/>
              <a:ea typeface="+mn-ea"/>
              <a:cs typeface="+mn-cs"/>
            </a:endParaRPr>
          </a:p>
        </p:txBody>
      </p:sp>
      <p:graphicFrame>
        <p:nvGraphicFramePr>
          <p:cNvPr id="5" name="Table 4">
            <a:extLst>
              <a:ext uri="{FF2B5EF4-FFF2-40B4-BE49-F238E27FC236}">
                <a16:creationId xmlns:a16="http://schemas.microsoft.com/office/drawing/2014/main" id="{4740E746-2C3E-9E42-DBAC-040DEDA6D9A7}"/>
              </a:ext>
            </a:extLst>
          </p:cNvPr>
          <p:cNvGraphicFramePr>
            <a:graphicFrameLocks noGrp="1"/>
          </p:cNvGraphicFramePr>
          <p:nvPr>
            <p:extLst>
              <p:ext uri="{D42A27DB-BD31-4B8C-83A1-F6EECF244321}">
                <p14:modId xmlns:p14="http://schemas.microsoft.com/office/powerpoint/2010/main" val="329042510"/>
              </p:ext>
            </p:extLst>
          </p:nvPr>
        </p:nvGraphicFramePr>
        <p:xfrm>
          <a:off x="432598" y="1768990"/>
          <a:ext cx="11326800" cy="4532720"/>
        </p:xfrm>
        <a:graphic>
          <a:graphicData uri="http://schemas.openxmlformats.org/drawingml/2006/table">
            <a:tbl>
              <a:tblPr firstRow="1" bandRow="1">
                <a:tableStyleId>{D27102A9-8310-4765-A935-A1911B00CA55}</a:tableStyleId>
              </a:tblPr>
              <a:tblGrid>
                <a:gridCol w="3349663">
                  <a:extLst>
                    <a:ext uri="{9D8B030D-6E8A-4147-A177-3AD203B41FA5}">
                      <a16:colId xmlns:a16="http://schemas.microsoft.com/office/drawing/2014/main" val="1784339727"/>
                    </a:ext>
                  </a:extLst>
                </a:gridCol>
                <a:gridCol w="7977137">
                  <a:extLst>
                    <a:ext uri="{9D8B030D-6E8A-4147-A177-3AD203B41FA5}">
                      <a16:colId xmlns:a16="http://schemas.microsoft.com/office/drawing/2014/main" val="634954135"/>
                    </a:ext>
                  </a:extLst>
                </a:gridCol>
              </a:tblGrid>
              <a:tr h="371525">
                <a:tc gridSpan="2">
                  <a:txBody>
                    <a:bodyPr/>
                    <a:lstStyle/>
                    <a:p>
                      <a:pPr algn="ctr"/>
                      <a:r>
                        <a:rPr lang="en-US" sz="1400" b="1" i="0">
                          <a:solidFill>
                            <a:schemeClr val="tx1"/>
                          </a:solidFill>
                          <a:latin typeface="BMWTypeNext Light" panose="020B0604020202020204" charset="0"/>
                          <a:cs typeface="BMWTypeNext Light" panose="020B0604020202020204" charset="0"/>
                        </a:rPr>
                        <a:t>SUMMER SALES EVENT CAMPAIGN 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b="0" i="0" kern="1200">
                        <a:solidFill>
                          <a:schemeClr val="tx1"/>
                        </a:solidFill>
                        <a:latin typeface="BMWTypeNext Light" panose="020B0604020202020204" charset="0"/>
                        <a:ea typeface="BMWGroupTN Condensed Light" pitchFamily="2" charset="0"/>
                        <a:cs typeface="BMWTypeNext Light"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736579"/>
                  </a:ext>
                </a:extLst>
              </a:tr>
              <a:tr h="557955">
                <a:tc>
                  <a:txBody>
                    <a:bodyPr/>
                    <a:lstStyle/>
                    <a:p>
                      <a:pPr algn="ctr"/>
                      <a:r>
                        <a:rPr lang="en-US" sz="1400" b="0" i="0">
                          <a:solidFill>
                            <a:schemeClr val="tx1"/>
                          </a:solidFill>
                          <a:latin typeface="BMWTypeNext Light" panose="020B0604020202020204" charset="0"/>
                          <a:cs typeface="BMWTypeNext Light" panose="020B0604020202020204" charset="0"/>
                        </a:rPr>
                        <a:t>Full Campaign Budget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latin typeface="BMWTypeNext Light" panose="020B0604020202020204" charset="0"/>
                          <a:ea typeface="BMWGroupTN Condensed Light" pitchFamily="2" charset="0"/>
                          <a:cs typeface="BMWTypeNext Light" panose="020B0604020202020204" charset="0"/>
                        </a:rPr>
                        <a:t>NATIONAL ($9,208,692)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tx1"/>
                          </a:solidFill>
                          <a:latin typeface="BMWTypeNext Light" panose="020B0604020202020204" charset="0"/>
                          <a:ea typeface="BMWGroupTN Condensed Light" pitchFamily="2" charset="0"/>
                          <a:cs typeface="BMWTypeNext Light" panose="020B0604020202020204" charset="0"/>
                        </a:rPr>
                        <a:t>T2 ($28,247,081) </a:t>
                      </a:r>
                    </a:p>
                    <a:p>
                      <a:pPr marL="0" marR="0" indent="0" algn="ctr" defTabSz="914400" rtl="0" eaLnBrk="1" fontAlgn="auto" latinLnBrk="0" hangingPunct="1">
                        <a:lnSpc>
                          <a:spcPct val="100000"/>
                        </a:lnSpc>
                        <a:spcBef>
                          <a:spcPts val="0"/>
                        </a:spcBef>
                        <a:spcAft>
                          <a:spcPts val="0"/>
                        </a:spcAft>
                        <a:buClrTx/>
                        <a:buSzTx/>
                        <a:buFontTx/>
                        <a:buNone/>
                        <a:tabLst/>
                        <a:defRPr/>
                      </a:pPr>
                      <a:r>
                        <a:rPr lang="en-US" sz="800" b="0" i="0" kern="1200">
                          <a:solidFill>
                            <a:schemeClr val="tx1"/>
                          </a:solidFill>
                          <a:latin typeface="BMWTypeNext Light" panose="020B0604020202020204" charset="0"/>
                          <a:ea typeface="BMWGroupTN Condensed Light" pitchFamily="2" charset="0"/>
                          <a:cs typeface="BMWTypeNext Light" panose="020B0604020202020204" charset="0"/>
                        </a:rPr>
                        <a:t>*T2 budget includes all July-August Core and EV Spend</a:t>
                      </a:r>
                    </a:p>
                    <a:p>
                      <a:pPr algn="ctr"/>
                      <a:r>
                        <a:rPr lang="en-US" sz="1400" b="0" i="0" kern="1200">
                          <a:solidFill>
                            <a:schemeClr val="tx1"/>
                          </a:solidFill>
                          <a:latin typeface="BMWTypeNext Light" panose="020B0604020202020204" charset="0"/>
                          <a:ea typeface="BMWGroupTN Condensed Light" pitchFamily="2" charset="0"/>
                          <a:cs typeface="BMWTypeNext Light" panose="020B0604020202020204" charset="0"/>
                        </a:rPr>
                        <a:t>Total ($37,455,774)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3409527"/>
                  </a:ext>
                </a:extLst>
              </a:tr>
              <a:tr h="375099">
                <a:tc>
                  <a:txBody>
                    <a:bodyPr/>
                    <a:lstStyle/>
                    <a:p>
                      <a:pPr algn="ctr"/>
                      <a:r>
                        <a:rPr lang="en-US" sz="1400" b="0" i="0">
                          <a:solidFill>
                            <a:schemeClr val="tx1"/>
                          </a:solidFill>
                          <a:latin typeface="BMWTypeNext Light" panose="020B0604020202020204" charset="0"/>
                          <a:cs typeface="BMWTypeNext Light" panose="020B0604020202020204" charset="0"/>
                        </a:rPr>
                        <a:t>Business Objective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latin typeface="BMWTypeNext Light" panose="020B0604020202020204" charset="0"/>
                          <a:ea typeface="BMWGroupTN Condensed Light" pitchFamily="2" charset="0"/>
                          <a:cs typeface="BMWTypeNext Light" panose="020B0604020202020204" charset="0"/>
                        </a:rPr>
                        <a:t>Drive towards SSE lead and sales targets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3221857"/>
                  </a:ext>
                </a:extLst>
              </a:tr>
              <a:tr h="375099">
                <a:tc>
                  <a:txBody>
                    <a:bodyPr/>
                    <a:lstStyle/>
                    <a:p>
                      <a:pPr algn="ctr"/>
                      <a:r>
                        <a:rPr lang="en-US" sz="1400" b="0" i="0">
                          <a:solidFill>
                            <a:schemeClr val="tx1"/>
                          </a:solidFill>
                          <a:latin typeface="BMWTypeNext Light" panose="020B0604020202020204" charset="0"/>
                          <a:cs typeface="BMWTypeNext Light" panose="020B0604020202020204" charset="0"/>
                        </a:rPr>
                        <a:t>Media Objective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latin typeface="BMWTypeNext Light" panose="020B0604020202020204" charset="0"/>
                          <a:ea typeface="BMWGroupTN Condensed Light" pitchFamily="2" charset="0"/>
                          <a:cs typeface="BMWTypeNext Light" panose="020B0604020202020204" charset="0"/>
                        </a:rPr>
                        <a:t>Drive awareness and consideration for SSE with new segmented Omni audience approach to move audiences down the funnel and deliver against performance goals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4908749"/>
                  </a:ext>
                </a:extLst>
              </a:tr>
              <a:tr h="395218">
                <a:tc>
                  <a:txBody>
                    <a:bodyPr/>
                    <a:lstStyle/>
                    <a:p>
                      <a:pPr algn="ctr"/>
                      <a:r>
                        <a:rPr lang="en-US" sz="1400" b="0" i="0">
                          <a:solidFill>
                            <a:schemeClr val="tx1"/>
                          </a:solidFill>
                          <a:latin typeface="BMWTypeNext Light" panose="020B0604020202020204" charset="0"/>
                          <a:cs typeface="BMWTypeNext Light" panose="020B0604020202020204" charset="0"/>
                        </a:rPr>
                        <a:t>Media KPI and Projections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a:solidFill>
                            <a:schemeClr val="tx1"/>
                          </a:solidFill>
                          <a:latin typeface="BMWTypeNext Light" panose="020B0604020202020204" charset="0"/>
                          <a:ea typeface="BMWGroupTN Condensed Light" pitchFamily="2" charset="0"/>
                          <a:cs typeface="BMWTypeNext Light" panose="020B0604020202020204" charset="0"/>
                        </a:rPr>
                        <a:t>KBAs + Leads</a:t>
                      </a:r>
                    </a:p>
                    <a:p>
                      <a:pPr algn="ctr"/>
                      <a:r>
                        <a:rPr lang="en-US" sz="1400" b="0" i="0">
                          <a:solidFill>
                            <a:schemeClr val="tx1"/>
                          </a:solidFill>
                          <a:latin typeface="BMWTypeNext Light" panose="020B0604020202020204" charset="0"/>
                          <a:ea typeface="BMWGroupTN Condensed Light" pitchFamily="2" charset="0"/>
                          <a:cs typeface="BMWTypeNext Light" panose="020B0604020202020204" charset="0"/>
                        </a:rPr>
                        <a:t>(+ Remarketable Reach to fuel lower funnel)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8687899"/>
                  </a:ext>
                </a:extLst>
              </a:tr>
              <a:tr h="395218">
                <a:tc>
                  <a:txBody>
                    <a:bodyPr/>
                    <a:lstStyle/>
                    <a:p>
                      <a:pPr algn="ctr"/>
                      <a:r>
                        <a:rPr lang="en-US" sz="1400" b="0" i="0">
                          <a:solidFill>
                            <a:schemeClr val="tx1"/>
                          </a:solidFill>
                          <a:latin typeface="BMWTypeNext Light" panose="020B0604020202020204" charset="0"/>
                          <a:cs typeface="BMWTypeNext Light" panose="020B0604020202020204" charset="0"/>
                        </a:rPr>
                        <a:t>Media Audiences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a:solidFill>
                            <a:schemeClr val="tx1"/>
                          </a:solidFill>
                          <a:latin typeface="BMWTypeNext Light" panose="020B0604020202020204" charset="0"/>
                          <a:ea typeface="BMWGroupTN Condensed Light" pitchFamily="2" charset="0"/>
                          <a:cs typeface="BMWTypeNext Light" panose="020B0604020202020204" charset="0"/>
                        </a:rPr>
                        <a:t>1PD Look-Alike, Omni (Owner Conquesting, Upgraders, In-Market, In-Market Conquesting)</a:t>
                      </a:r>
                    </a:p>
                    <a:p>
                      <a:pPr algn="ctr"/>
                      <a:r>
                        <a:rPr lang="en-US" sz="1400" b="0" i="0">
                          <a:solidFill>
                            <a:schemeClr val="tx1"/>
                          </a:solidFill>
                          <a:latin typeface="BMWTypeNext Light" panose="020B0604020202020204" charset="0"/>
                          <a:ea typeface="BMWGroupTN Condensed Light" pitchFamily="2" charset="0"/>
                          <a:cs typeface="BMWTypeNext Light" panose="020B0604020202020204" charset="0"/>
                        </a:rPr>
                        <a:t>Remarketing + Site Retargeting</a:t>
                      </a:r>
                    </a:p>
                    <a:p>
                      <a:pPr algn="ctr"/>
                      <a:r>
                        <a:rPr lang="en-US" sz="1400" b="0" i="0">
                          <a:solidFill>
                            <a:schemeClr val="tx1"/>
                          </a:solidFill>
                          <a:latin typeface="BMWTypeNext Light" panose="020B0604020202020204" charset="0"/>
                          <a:ea typeface="BMWGroupTN Condensed Light" pitchFamily="2" charset="0"/>
                          <a:cs typeface="BMWTypeNext Light" panose="020B0604020202020204" charset="0"/>
                        </a:rPr>
                        <a:t>BYOA (Social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427809"/>
                  </a:ext>
                </a:extLst>
              </a:tr>
              <a:tr h="395218">
                <a:tc>
                  <a:txBody>
                    <a:bodyPr/>
                    <a:lstStyle/>
                    <a:p>
                      <a:pPr algn="ctr"/>
                      <a:r>
                        <a:rPr lang="en-US" sz="1400" b="0" i="0">
                          <a:solidFill>
                            <a:schemeClr val="tx1"/>
                          </a:solidFill>
                          <a:latin typeface="BMWTypeNext Light" panose="020B0604020202020204" charset="0"/>
                          <a:cs typeface="BMWTypeNext Light" panose="020B0604020202020204" charset="0"/>
                        </a:rPr>
                        <a:t>Model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u="none" strike="noStrike" noProof="0">
                          <a:solidFill>
                            <a:schemeClr val="tx1"/>
                          </a:solidFill>
                          <a:latin typeface="BMWTypeNext Light" panose="020B0604020202020204" charset="0"/>
                          <a:ea typeface="BMWGroupTN Condensed Light" pitchFamily="2" charset="0"/>
                          <a:cs typeface="BMWTypeNext Light" panose="020B0604020202020204" charset="0"/>
                        </a:rPr>
                        <a:t>Awareness </a:t>
                      </a:r>
                      <a:r>
                        <a:rPr lang="en-US" sz="1400" b="0" i="0" u="none" strike="noStrike">
                          <a:solidFill>
                            <a:srgbClr val="000000"/>
                          </a:solidFill>
                          <a:effectLst/>
                          <a:highlight>
                            <a:srgbClr val="FFFFFF"/>
                          </a:highlight>
                          <a:latin typeface="BMWTypeNext Light" pitchFamily="2" charset="0"/>
                        </a:rPr>
                        <a:t>(60% EV [36% i4, 24% iX], 40% ICE)</a:t>
                      </a:r>
                      <a:endParaRPr lang="en-US" sz="1400" b="0" i="0" u="none" strike="noStrike" noProof="0">
                        <a:solidFill>
                          <a:schemeClr val="tx1"/>
                        </a:solidFill>
                        <a:latin typeface="BMWTypeNext Light" pitchFamily="2" charset="0"/>
                        <a:ea typeface="BMWGroupTN Condensed Light" pitchFamily="2" charset="0"/>
                        <a:cs typeface="BMWTypeNext Light" panose="020B0604020202020204" charset="0"/>
                      </a:endParaRPr>
                    </a:p>
                    <a:p>
                      <a:pPr lvl="0" algn="ctr">
                        <a:buNone/>
                      </a:pPr>
                      <a:r>
                        <a:rPr lang="en-US" sz="1400" b="0" i="0" u="none" strike="noStrike" noProof="0">
                          <a:solidFill>
                            <a:schemeClr val="tx1"/>
                          </a:solidFill>
                          <a:latin typeface="BMWTypeNext Light" panose="020B0604020202020204" charset="0"/>
                          <a:ea typeface="BMWGroupTN Condensed Light" pitchFamily="2" charset="0"/>
                          <a:cs typeface="BMWTypeNext Light" panose="020B0604020202020204" charset="0"/>
                        </a:rPr>
                        <a:t>Consideration (40% i4, 15% iX, 30% 5S, 15% X5)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8594481"/>
                  </a:ext>
                </a:extLst>
              </a:tr>
              <a:tr h="323227">
                <a:tc>
                  <a:txBody>
                    <a:bodyPr/>
                    <a:lstStyle/>
                    <a:p>
                      <a:pPr algn="ctr"/>
                      <a:r>
                        <a:rPr lang="en-US" sz="1400" b="0" i="0">
                          <a:solidFill>
                            <a:schemeClr val="tx1"/>
                          </a:solidFill>
                          <a:latin typeface="BMWTypeNext Light" panose="020B0604020202020204" charset="0"/>
                          <a:cs typeface="BMWTypeNext Light" panose="020B0604020202020204" charset="0"/>
                        </a:rPr>
                        <a:t>Paid Channels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a:solidFill>
                            <a:schemeClr val="tx1"/>
                          </a:solidFill>
                          <a:latin typeface="BMWTypeNext Light" panose="020B0604020202020204" charset="0"/>
                          <a:ea typeface="BMWGroupTN Condensed Light" pitchFamily="2" charset="0"/>
                          <a:cs typeface="BMWTypeNext Light" panose="020B0604020202020204" charset="0"/>
                        </a:rPr>
                        <a:t>Linear, CTV, OLV, OOH, Audio, Display, Social, Search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9089312"/>
                  </a:ext>
                </a:extLst>
              </a:tr>
              <a:tr h="323429">
                <a:tc>
                  <a:txBody>
                    <a:bodyPr/>
                    <a:lstStyle/>
                    <a:p>
                      <a:pPr algn="ctr"/>
                      <a:r>
                        <a:rPr lang="en-US" sz="1400" b="0" i="0">
                          <a:solidFill>
                            <a:schemeClr val="tx1"/>
                          </a:solidFill>
                          <a:latin typeface="BMWTypeNext Light" panose="020B0604020202020204" charset="0"/>
                          <a:cs typeface="BMWTypeNext Light" panose="020B0604020202020204" charset="0"/>
                        </a:rPr>
                        <a:t>Landing Page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a:solidFill>
                            <a:schemeClr val="tx1"/>
                          </a:solidFill>
                          <a:latin typeface="BMWTypeNext Light" panose="020B0604020202020204" charset="0"/>
                          <a:ea typeface="BMWGroupTN Condensed Light" pitchFamily="2" charset="0"/>
                          <a:cs typeface="BMWTypeNext Light" panose="020B0604020202020204" charset="0"/>
                        </a:rPr>
                        <a:t>SSE Landing Page, PDPs (all 4 models), BYO Studio</a:t>
                      </a:r>
                      <a:endParaRPr lang="en-US" sz="1400" b="0" i="0" u="none" strike="noStrike" noProof="0">
                        <a:solidFill>
                          <a:schemeClr val="tx1"/>
                        </a:solidFill>
                        <a:latin typeface="BMWTypeNext Light" panose="020B0604020202020204" charset="0"/>
                        <a:ea typeface="BMWGroupTN Condensed Light" pitchFamily="2" charset="0"/>
                        <a:cs typeface="BMWTypeNext Light"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3178987"/>
                  </a:ext>
                </a:extLst>
              </a:tr>
            </a:tbl>
          </a:graphicData>
        </a:graphic>
      </p:graphicFrame>
      <p:sp>
        <p:nvSpPr>
          <p:cNvPr id="9" name="Slide Number Placeholder 3">
            <a:extLst>
              <a:ext uri="{FF2B5EF4-FFF2-40B4-BE49-F238E27FC236}">
                <a16:creationId xmlns:a16="http://schemas.microsoft.com/office/drawing/2014/main" id="{8FCCC6B0-978F-459B-E3D9-76ED0CCAE56F}"/>
              </a:ext>
            </a:extLst>
          </p:cNvPr>
          <p:cNvSpPr txBox="1">
            <a:spLocks/>
          </p:cNvSpPr>
          <p:nvPr/>
        </p:nvSpPr>
        <p:spPr>
          <a:xfrm>
            <a:off x="9881118" y="6601626"/>
            <a:ext cx="1877495" cy="160338"/>
          </a:xfrm>
          <a:prstGeom prst="rect">
            <a:avLst/>
          </a:prstGeom>
        </p:spPr>
        <p:txBody>
          <a:bodyPr vert="horz" lIns="0" tIns="0" rIns="0" bIns="0" rtlCol="0" anchor="t" anchorCtr="0">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Page </a:t>
            </a:r>
            <a:fld id="{B40DB7FE-DB37-4DD8-AAB3-38BC687BCDF8}" type="slidenum">
              <a:rPr lang="de-DE" smtClean="0">
                <a:solidFill>
                  <a:prstClr val="black"/>
                </a:solidFill>
                <a:latin typeface="BMWTypeNext Light"/>
              </a:rPr>
              <a:pPr defTabSz="457200">
                <a:defRPr/>
              </a:pPr>
              <a:t>19</a:t>
            </a:fld>
            <a:endParaRPr lang="de-DE">
              <a:solidFill>
                <a:prstClr val="black"/>
              </a:solidFill>
              <a:latin typeface="BMWTypeNext Light"/>
            </a:endParaRPr>
          </a:p>
        </p:txBody>
      </p:sp>
      <p:sp>
        <p:nvSpPr>
          <p:cNvPr id="3" name="Footer Placeholder 2">
            <a:extLst>
              <a:ext uri="{FF2B5EF4-FFF2-40B4-BE49-F238E27FC236}">
                <a16:creationId xmlns:a16="http://schemas.microsoft.com/office/drawing/2014/main" id="{61A163C7-E6F6-0D99-5293-653767B00A40}"/>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239945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2ABE718-92C0-34D2-A9A0-42E920818346}"/>
              </a:ext>
            </a:extLst>
          </p:cNvPr>
          <p:cNvSpPr txBox="1"/>
          <p:nvPr/>
        </p:nvSpPr>
        <p:spPr>
          <a:xfrm>
            <a:off x="8250477" y="1710819"/>
            <a:ext cx="745764"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1100">
                <a:solidFill>
                  <a:prstClr val="black"/>
                </a:solidFill>
                <a:latin typeface="BMWTypeNext Light"/>
              </a:rPr>
              <a:t>8/14</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graphicFrame>
        <p:nvGraphicFramePr>
          <p:cNvPr id="56" name="Chart 55">
            <a:extLst>
              <a:ext uri="{FF2B5EF4-FFF2-40B4-BE49-F238E27FC236}">
                <a16:creationId xmlns:a16="http://schemas.microsoft.com/office/drawing/2014/main" id="{D7836747-A477-E823-AE9A-F1A463AB4F51}"/>
              </a:ext>
            </a:extLst>
          </p:cNvPr>
          <p:cNvGraphicFramePr>
            <a:graphicFrameLocks/>
          </p:cNvGraphicFramePr>
          <p:nvPr>
            <p:extLst>
              <p:ext uri="{D42A27DB-BD31-4B8C-83A1-F6EECF244321}">
                <p14:modId xmlns:p14="http://schemas.microsoft.com/office/powerpoint/2010/main" val="1647264344"/>
              </p:ext>
            </p:extLst>
          </p:nvPr>
        </p:nvGraphicFramePr>
        <p:xfrm>
          <a:off x="95250" y="3901985"/>
          <a:ext cx="11989658" cy="2593263"/>
        </p:xfrm>
        <a:graphic>
          <a:graphicData uri="http://schemas.openxmlformats.org/drawingml/2006/chart">
            <c:chart xmlns:c="http://schemas.openxmlformats.org/drawingml/2006/chart" xmlns:r="http://schemas.openxmlformats.org/officeDocument/2006/relationships" r:id="rId3"/>
          </a:graphicData>
        </a:graphic>
      </p:graphicFrame>
      <p:pic>
        <p:nvPicPr>
          <p:cNvPr id="26" name="Picture 25" descr="A car driving on a road&#10;&#10;Description automatically generated">
            <a:extLst>
              <a:ext uri="{FF2B5EF4-FFF2-40B4-BE49-F238E27FC236}">
                <a16:creationId xmlns:a16="http://schemas.microsoft.com/office/drawing/2014/main" id="{2ADF89F5-6DE4-4B5B-69D6-5E48724DCD5C}"/>
              </a:ext>
            </a:extLst>
          </p:cNvPr>
          <p:cNvPicPr>
            <a:picLocks noChangeAspect="1"/>
          </p:cNvPicPr>
          <p:nvPr/>
        </p:nvPicPr>
        <p:blipFill>
          <a:blip r:embed="rId4"/>
          <a:stretch>
            <a:fillRect/>
          </a:stretch>
        </p:blipFill>
        <p:spPr>
          <a:xfrm>
            <a:off x="6876166" y="3297008"/>
            <a:ext cx="934176" cy="566002"/>
          </a:xfrm>
          <a:prstGeom prst="rect">
            <a:avLst/>
          </a:prstGeom>
        </p:spPr>
      </p:pic>
      <p:sp>
        <p:nvSpPr>
          <p:cNvPr id="8" name="Title 7">
            <a:extLst>
              <a:ext uri="{FF2B5EF4-FFF2-40B4-BE49-F238E27FC236}">
                <a16:creationId xmlns:a16="http://schemas.microsoft.com/office/drawing/2014/main" id="{46CE97AE-C9A8-13FB-2AB5-24A500215642}"/>
              </a:ext>
            </a:extLst>
          </p:cNvPr>
          <p:cNvSpPr>
            <a:spLocks noGrp="1"/>
          </p:cNvSpPr>
          <p:nvPr>
            <p:ph type="title"/>
          </p:nvPr>
        </p:nvSpPr>
        <p:spPr>
          <a:xfrm>
            <a:off x="351132" y="321930"/>
            <a:ext cx="5221705" cy="417090"/>
          </a:xfrm>
        </p:spPr>
        <p:txBody>
          <a:bodyPr/>
          <a:lstStyle/>
          <a:p>
            <a:r>
              <a:rPr lang="en-US" b="1">
                <a:latin typeface="BMWTypeNext Light"/>
              </a:rPr>
              <a:t>SSE 2024 </a:t>
            </a:r>
            <a:r>
              <a:rPr lang="en-US">
                <a:latin typeface="BMWTypeNext Light"/>
              </a:rPr>
              <a:t>| CAMPAIGN timeline</a:t>
            </a:r>
            <a:endParaRPr lang="en-US"/>
          </a:p>
        </p:txBody>
      </p:sp>
      <p:sp>
        <p:nvSpPr>
          <p:cNvPr id="3" name="Slide Number Placeholder 3">
            <a:extLst>
              <a:ext uri="{FF2B5EF4-FFF2-40B4-BE49-F238E27FC236}">
                <a16:creationId xmlns:a16="http://schemas.microsoft.com/office/drawing/2014/main" id="{0B5ED5DE-0FE0-A334-9E22-3A4249B4517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a:ea typeface="+mn-ea"/>
                <a:cs typeface="+mn-cs"/>
              </a:rPr>
              <a:t>Page </a:t>
            </a:r>
            <a:fld id="{B40DB7FE-DB37-4DD8-AAB3-38BC687BCDF8}" type="slidenum">
              <a:rPr kumimoji="0" lang="de-DE" sz="800" b="0" i="0" u="none" strike="noStrike" kern="1200" cap="none" spc="0" normalizeH="0" baseline="0" noProof="0" dirty="0" smtClean="0">
                <a:ln>
                  <a:noFill/>
                </a:ln>
                <a:solidFill>
                  <a:prstClr val="black"/>
                </a:solidFill>
                <a:effectLst/>
                <a:uLnTx/>
                <a:uFillTx/>
                <a:latin typeface="BMWTypeN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de-DE" sz="800" b="0" i="0" u="none" strike="noStrike" kern="1200" cap="none" spc="0" normalizeH="0" baseline="0" noProof="0">
              <a:ln>
                <a:noFill/>
              </a:ln>
              <a:solidFill>
                <a:prstClr val="black"/>
              </a:solidFill>
              <a:effectLst/>
              <a:uLnTx/>
              <a:uFillTx/>
              <a:latin typeface="BMWTypeNext Light"/>
              <a:ea typeface="+mn-ea"/>
              <a:cs typeface="+mn-cs"/>
            </a:endParaRPr>
          </a:p>
        </p:txBody>
      </p:sp>
      <p:cxnSp>
        <p:nvCxnSpPr>
          <p:cNvPr id="5" name="Straight Arrow Connector 4">
            <a:extLst>
              <a:ext uri="{FF2B5EF4-FFF2-40B4-BE49-F238E27FC236}">
                <a16:creationId xmlns:a16="http://schemas.microsoft.com/office/drawing/2014/main" id="{2AA6E4EF-EA0E-64CA-0D41-ED6BC7991C3C}"/>
              </a:ext>
            </a:extLst>
          </p:cNvPr>
          <p:cNvCxnSpPr>
            <a:cxnSpLocks/>
          </p:cNvCxnSpPr>
          <p:nvPr/>
        </p:nvCxnSpPr>
        <p:spPr>
          <a:xfrm flipV="1">
            <a:off x="880193" y="2234895"/>
            <a:ext cx="9141137" cy="14797"/>
          </a:xfrm>
          <a:prstGeom prst="straightConnector1">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A93096A-E299-3867-9BA7-B86CB966FC41}"/>
              </a:ext>
            </a:extLst>
          </p:cNvPr>
          <p:cNvCxnSpPr>
            <a:cxnSpLocks/>
          </p:cNvCxnSpPr>
          <p:nvPr/>
        </p:nvCxnSpPr>
        <p:spPr>
          <a:xfrm>
            <a:off x="880193" y="1994829"/>
            <a:ext cx="0" cy="456338"/>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84BFB6C-C2E9-E39B-C502-15B11B3DB46F}"/>
              </a:ext>
            </a:extLst>
          </p:cNvPr>
          <p:cNvSpPr txBox="1"/>
          <p:nvPr/>
        </p:nvSpPr>
        <p:spPr>
          <a:xfrm>
            <a:off x="662285" y="2541835"/>
            <a:ext cx="57323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BMWTypeNext Light" pitchFamily="2" charset="0"/>
              </a:rPr>
              <a:t>7</a:t>
            </a:r>
            <a:r>
              <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rPr>
              <a:t>/2</a:t>
            </a:r>
          </a:p>
        </p:txBody>
      </p:sp>
      <p:sp>
        <p:nvSpPr>
          <p:cNvPr id="4" name="TextBox 3">
            <a:extLst>
              <a:ext uri="{FF2B5EF4-FFF2-40B4-BE49-F238E27FC236}">
                <a16:creationId xmlns:a16="http://schemas.microsoft.com/office/drawing/2014/main" id="{6E4F78E4-CE6B-9FD9-9F0B-80BBBBE253D1}"/>
              </a:ext>
            </a:extLst>
          </p:cNvPr>
          <p:cNvSpPr txBox="1"/>
          <p:nvPr/>
        </p:nvSpPr>
        <p:spPr>
          <a:xfrm>
            <a:off x="346612" y="1726415"/>
            <a:ext cx="110341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a:solidFill>
                  <a:prstClr val="black"/>
                </a:solidFill>
                <a:latin typeface="BMWTypeNext Light"/>
              </a:rPr>
              <a:t>SSE</a:t>
            </a:r>
            <a:r>
              <a:rPr kumimoji="0" lang="en-US" sz="1100" b="1" i="0" u="none" strike="noStrike" kern="1200" cap="none" spc="0" normalizeH="0" baseline="0" noProof="0">
                <a:ln>
                  <a:noFill/>
                </a:ln>
                <a:solidFill>
                  <a:prstClr val="black"/>
                </a:solidFill>
                <a:effectLst/>
                <a:uLnTx/>
                <a:uFillTx/>
                <a:latin typeface="BMWTypeNext Light"/>
              </a:rPr>
              <a:t> Launch</a:t>
            </a:r>
          </a:p>
        </p:txBody>
      </p:sp>
      <p:sp>
        <p:nvSpPr>
          <p:cNvPr id="20" name="TextBox 19">
            <a:extLst>
              <a:ext uri="{FF2B5EF4-FFF2-40B4-BE49-F238E27FC236}">
                <a16:creationId xmlns:a16="http://schemas.microsoft.com/office/drawing/2014/main" id="{951E6403-CEC2-2015-718C-6C874EE57D47}"/>
              </a:ext>
            </a:extLst>
          </p:cNvPr>
          <p:cNvSpPr txBox="1"/>
          <p:nvPr/>
        </p:nvSpPr>
        <p:spPr>
          <a:xfrm>
            <a:off x="1624654" y="2715922"/>
            <a:ext cx="9907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kumimoji="0" lang="en-US" sz="800" b="0" i="0" u="none" strike="noStrike" kern="1200" cap="none" spc="0" normalizeH="0" baseline="0" noProof="0">
                <a:ln>
                  <a:noFill/>
                </a:ln>
                <a:effectLst/>
                <a:uLnTx/>
                <a:uFillTx/>
                <a:latin typeface="BMWTypeNext Light"/>
                <a:ea typeface="+mn-ea"/>
                <a:cs typeface="+mn-cs"/>
              </a:rPr>
              <a:t>Hot Mic</a:t>
            </a:r>
            <a:r>
              <a:rPr lang="en-US" sz="800">
                <a:latin typeface="BMWTypeNext Light"/>
              </a:rPr>
              <a:t> Moment </a:t>
            </a:r>
            <a:endParaRPr lang="en-US" sz="1600">
              <a:latin typeface="BMWTypeNext Light"/>
            </a:endParaRPr>
          </a:p>
          <a:p>
            <a:pPr defTabSz="457200">
              <a:defRPr/>
            </a:pPr>
            <a:r>
              <a:rPr lang="en-US" sz="800">
                <a:latin typeface="BMWTypeNext Light"/>
              </a:rPr>
              <a:t>Organic &amp; Paid Launch:</a:t>
            </a:r>
          </a:p>
          <a:p>
            <a:pPr marL="171450" indent="-171450">
              <a:buFont typeface="Arial" panose="020B0604020202020204" pitchFamily="34" charset="0"/>
              <a:buChar char="•"/>
            </a:pPr>
            <a:r>
              <a:rPr lang="en-US" sz="800">
                <a:latin typeface="BMWTypeNext Light"/>
              </a:rPr>
              <a:t>YouTube ​</a:t>
            </a:r>
          </a:p>
          <a:p>
            <a:pPr marL="171450" indent="-171450">
              <a:buFont typeface="Arial" panose="020B0604020202020204" pitchFamily="34" charset="0"/>
              <a:buChar char="•"/>
            </a:pPr>
            <a:r>
              <a:rPr lang="en-US" sz="800">
                <a:latin typeface="BMWTypeNext Light"/>
              </a:rPr>
              <a:t>Social </a:t>
            </a:r>
          </a:p>
        </p:txBody>
      </p:sp>
      <p:cxnSp>
        <p:nvCxnSpPr>
          <p:cNvPr id="13" name="Straight Arrow Connector 12">
            <a:extLst>
              <a:ext uri="{FF2B5EF4-FFF2-40B4-BE49-F238E27FC236}">
                <a16:creationId xmlns:a16="http://schemas.microsoft.com/office/drawing/2014/main" id="{BCF1D3AC-7A09-B177-5F84-426CDEE40F4A}"/>
              </a:ext>
            </a:extLst>
          </p:cNvPr>
          <p:cNvCxnSpPr>
            <a:cxnSpLocks/>
          </p:cNvCxnSpPr>
          <p:nvPr/>
        </p:nvCxnSpPr>
        <p:spPr>
          <a:xfrm>
            <a:off x="1747294" y="2241544"/>
            <a:ext cx="0" cy="220381"/>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CA32ED-DA1B-7D0E-C55D-463BF91FC0A0}"/>
              </a:ext>
            </a:extLst>
          </p:cNvPr>
          <p:cNvCxnSpPr>
            <a:cxnSpLocks/>
          </p:cNvCxnSpPr>
          <p:nvPr/>
        </p:nvCxnSpPr>
        <p:spPr>
          <a:xfrm flipV="1">
            <a:off x="2495763" y="1969059"/>
            <a:ext cx="0" cy="270137"/>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0991320-8145-F5B1-37C2-10F53462CA80}"/>
              </a:ext>
            </a:extLst>
          </p:cNvPr>
          <p:cNvCxnSpPr>
            <a:cxnSpLocks/>
          </p:cNvCxnSpPr>
          <p:nvPr/>
        </p:nvCxnSpPr>
        <p:spPr>
          <a:xfrm>
            <a:off x="3031078" y="2244792"/>
            <a:ext cx="0" cy="958185"/>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A448BC1-65BE-F72C-471D-610EA42FCC51}"/>
              </a:ext>
            </a:extLst>
          </p:cNvPr>
          <p:cNvSpPr txBox="1"/>
          <p:nvPr/>
        </p:nvSpPr>
        <p:spPr>
          <a:xfrm>
            <a:off x="11115120" y="2343691"/>
            <a:ext cx="115348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BMWTypeNext Light"/>
                <a:ea typeface="+mn-ea"/>
                <a:cs typeface="+mn-cs"/>
              </a:rPr>
              <a:t>9/3</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BMWTypeNext Light"/>
              </a:rPr>
              <a:t>Campaign Ends</a:t>
            </a:r>
            <a:endParaRPr kumimoji="0" lang="en-US" sz="18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2" name="TextBox 1">
            <a:extLst>
              <a:ext uri="{FF2B5EF4-FFF2-40B4-BE49-F238E27FC236}">
                <a16:creationId xmlns:a16="http://schemas.microsoft.com/office/drawing/2014/main" id="{E91C5699-8C1C-3B39-7741-1D297995698C}"/>
              </a:ext>
            </a:extLst>
          </p:cNvPr>
          <p:cNvSpPr txBox="1"/>
          <p:nvPr/>
        </p:nvSpPr>
        <p:spPr>
          <a:xfrm>
            <a:off x="752870" y="2719397"/>
            <a:ext cx="13481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BMWTypeNext Light"/>
                <a:ea typeface="+mn-ea"/>
                <a:cs typeface="+mn-cs"/>
              </a:rPr>
              <a:t>Linear Partners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a:latin typeface="BMWTypeNext Light"/>
              </a:rPr>
              <a:t>COPA/EURO</a:t>
            </a:r>
            <a:endParaRPr lang="en-US" sz="800" b="0" i="0" u="none" strike="noStrike" kern="1200" cap="none" spc="0" normalizeH="0" baseline="0" noProof="0">
              <a:ln>
                <a:noFill/>
              </a:ln>
              <a:effectLst/>
              <a:uLnTx/>
              <a:uFillTx/>
              <a:latin typeface="BMWTypeNext Light"/>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BMWTypeNext Light"/>
                <a:ea typeface="+mn-ea"/>
                <a:cs typeface="+mn-cs"/>
              </a:rPr>
              <a:t>CTV</a:t>
            </a:r>
            <a:endParaRPr lang="en-US" sz="800" b="0" i="0" u="none" strike="noStrike" kern="1200" cap="none" spc="0" normalizeH="0" baseline="0" noProof="0">
              <a:ln>
                <a:noFill/>
              </a:ln>
              <a:effectLst/>
              <a:uLnTx/>
              <a:uFillTx/>
              <a:latin typeface="BMWTypeNext Ligh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a:latin typeface="BMWTypeNext Light"/>
              </a:rPr>
              <a:t>OLV + YouTube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BMWTypeNext Light"/>
                <a:ea typeface="+mn-ea"/>
                <a:cs typeface="+mn-cs"/>
              </a:rPr>
              <a:t>Audio</a:t>
            </a:r>
            <a:endParaRPr lang="en-US" sz="800" b="0" i="0" u="none" strike="noStrike" kern="1200" cap="none" spc="0" normalizeH="0" baseline="0" noProof="0">
              <a:ln>
                <a:noFill/>
              </a:ln>
              <a:effectLst/>
              <a:uLnTx/>
              <a:uFillTx/>
              <a:latin typeface="BMWTypeNext Ligh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a:latin typeface="BMWTypeNext Light"/>
              </a:rPr>
              <a:t>OOH</a:t>
            </a:r>
          </a:p>
          <a:p>
            <a:pPr defTabSz="457200">
              <a:defRPr/>
            </a:pPr>
            <a:r>
              <a:rPr lang="en-US" sz="800">
                <a:latin typeface="BMWTypeNext Light"/>
              </a:rPr>
              <a:t>Organic &amp; Paid Social</a:t>
            </a:r>
            <a:endParaRPr lang="en-US" sz="800" b="0" i="0" u="none" strike="noStrike" kern="1200" cap="none" spc="0" normalizeH="0" baseline="0" noProof="0">
              <a:ln>
                <a:noFill/>
              </a:ln>
              <a:effectLst/>
              <a:uLnTx/>
              <a:uFillTx/>
              <a:latin typeface="BMWTypeNext Ligh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a:latin typeface="BMWTypeNext Light"/>
              </a:rPr>
              <a:t>Search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BMWTypeNext Light"/>
                <a:ea typeface="+mn-ea"/>
                <a:cs typeface="+mn-cs"/>
              </a:rPr>
              <a:t>Organic YouTube</a:t>
            </a:r>
            <a:endParaRPr lang="en-US" sz="800" b="0" i="0" u="none" strike="noStrike" kern="1200" cap="none" spc="0" normalizeH="0" baseline="0" noProof="0">
              <a:ln>
                <a:noFill/>
              </a:ln>
              <a:effectLst/>
              <a:uLnTx/>
              <a:uFillTx/>
              <a:latin typeface="BMWTypeNext Light"/>
            </a:endParaRPr>
          </a:p>
        </p:txBody>
      </p:sp>
      <p:sp>
        <p:nvSpPr>
          <p:cNvPr id="9" name="TextBox 8">
            <a:extLst>
              <a:ext uri="{FF2B5EF4-FFF2-40B4-BE49-F238E27FC236}">
                <a16:creationId xmlns:a16="http://schemas.microsoft.com/office/drawing/2014/main" id="{9AC97155-5DB1-46E1-80E9-DF015153C91A}"/>
              </a:ext>
            </a:extLst>
          </p:cNvPr>
          <p:cNvSpPr txBox="1"/>
          <p:nvPr/>
        </p:nvSpPr>
        <p:spPr>
          <a:xfrm>
            <a:off x="1541840" y="2544002"/>
            <a:ext cx="57323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BMWTypeNext Light" pitchFamily="2" charset="0"/>
              </a:rPr>
              <a:t>7</a:t>
            </a:r>
            <a:r>
              <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rPr>
              <a:t>/8</a:t>
            </a:r>
          </a:p>
        </p:txBody>
      </p:sp>
      <p:grpSp>
        <p:nvGrpSpPr>
          <p:cNvPr id="98" name="Group 97">
            <a:extLst>
              <a:ext uri="{FF2B5EF4-FFF2-40B4-BE49-F238E27FC236}">
                <a16:creationId xmlns:a16="http://schemas.microsoft.com/office/drawing/2014/main" id="{17F2DC0F-12EB-9956-F252-552C08124F82}"/>
              </a:ext>
            </a:extLst>
          </p:cNvPr>
          <p:cNvGrpSpPr/>
          <p:nvPr/>
        </p:nvGrpSpPr>
        <p:grpSpPr>
          <a:xfrm>
            <a:off x="526809" y="898352"/>
            <a:ext cx="692620" cy="822564"/>
            <a:chOff x="526809" y="739020"/>
            <a:chExt cx="826782" cy="981896"/>
          </a:xfrm>
        </p:grpSpPr>
        <p:pic>
          <p:nvPicPr>
            <p:cNvPr id="12" name="Picture 11" descr="A car on the road&#10;&#10;Description automatically generated">
              <a:extLst>
                <a:ext uri="{FF2B5EF4-FFF2-40B4-BE49-F238E27FC236}">
                  <a16:creationId xmlns:a16="http://schemas.microsoft.com/office/drawing/2014/main" id="{889FEE72-694C-1C46-F661-32D205E8D45A}"/>
                </a:ext>
              </a:extLst>
            </p:cNvPr>
            <p:cNvPicPr>
              <a:picLocks noChangeAspect="1"/>
            </p:cNvPicPr>
            <p:nvPr/>
          </p:nvPicPr>
          <p:blipFill>
            <a:blip r:embed="rId5"/>
            <a:stretch>
              <a:fillRect/>
            </a:stretch>
          </p:blipFill>
          <p:spPr>
            <a:xfrm>
              <a:off x="529425" y="1251704"/>
              <a:ext cx="821550" cy="469212"/>
            </a:xfrm>
            <a:prstGeom prst="rect">
              <a:avLst/>
            </a:prstGeom>
          </p:spPr>
        </p:pic>
        <p:pic>
          <p:nvPicPr>
            <p:cNvPr id="24" name="Picture 23" descr="Two cars parked on a beach&#10;&#10;Description automatically generated">
              <a:extLst>
                <a:ext uri="{FF2B5EF4-FFF2-40B4-BE49-F238E27FC236}">
                  <a16:creationId xmlns:a16="http://schemas.microsoft.com/office/drawing/2014/main" id="{A926B40D-3D68-DB1C-1E19-E7235DB5E199}"/>
                </a:ext>
              </a:extLst>
            </p:cNvPr>
            <p:cNvPicPr>
              <a:picLocks noChangeAspect="1"/>
            </p:cNvPicPr>
            <p:nvPr/>
          </p:nvPicPr>
          <p:blipFill>
            <a:blip r:embed="rId6"/>
            <a:stretch>
              <a:fillRect/>
            </a:stretch>
          </p:blipFill>
          <p:spPr>
            <a:xfrm>
              <a:off x="526809" y="739020"/>
              <a:ext cx="826782" cy="469212"/>
            </a:xfrm>
            <a:prstGeom prst="rect">
              <a:avLst/>
            </a:prstGeom>
          </p:spPr>
        </p:pic>
      </p:grpSp>
      <p:sp>
        <p:nvSpPr>
          <p:cNvPr id="29" name="TextBox 28">
            <a:extLst>
              <a:ext uri="{FF2B5EF4-FFF2-40B4-BE49-F238E27FC236}">
                <a16:creationId xmlns:a16="http://schemas.microsoft.com/office/drawing/2014/main" id="{94C1C4C0-6427-E5A8-8CE6-B21367517217}"/>
              </a:ext>
            </a:extLst>
          </p:cNvPr>
          <p:cNvSpPr txBox="1"/>
          <p:nvPr/>
        </p:nvSpPr>
        <p:spPr>
          <a:xfrm>
            <a:off x="2293728" y="1661458"/>
            <a:ext cx="65138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BMWTypeNext Light" pitchFamily="2" charset="0"/>
              </a:rPr>
              <a:t>7</a:t>
            </a:r>
            <a:r>
              <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rPr>
              <a:t>/12</a:t>
            </a:r>
          </a:p>
        </p:txBody>
      </p:sp>
      <p:sp>
        <p:nvSpPr>
          <p:cNvPr id="30" name="TextBox 29">
            <a:extLst>
              <a:ext uri="{FF2B5EF4-FFF2-40B4-BE49-F238E27FC236}">
                <a16:creationId xmlns:a16="http://schemas.microsoft.com/office/drawing/2014/main" id="{5ACC61C5-BE78-3E84-F14B-89E2AE9B4D49}"/>
              </a:ext>
            </a:extLst>
          </p:cNvPr>
          <p:cNvSpPr txBox="1"/>
          <p:nvPr/>
        </p:nvSpPr>
        <p:spPr>
          <a:xfrm>
            <a:off x="2367155" y="1002077"/>
            <a:ext cx="126317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kumimoji="0" lang="en-US" sz="800" b="0" i="0" u="none" strike="noStrike" kern="1200" cap="none" spc="0" normalizeH="0" baseline="0" noProof="0">
                <a:ln>
                  <a:noFill/>
                </a:ln>
                <a:effectLst/>
                <a:uLnTx/>
                <a:uFillTx/>
                <a:latin typeface="BMWTypeNext Light"/>
                <a:ea typeface="+mn-ea"/>
                <a:cs typeface="+mn-cs"/>
              </a:rPr>
              <a:t>Sounds of Summer </a:t>
            </a:r>
            <a:r>
              <a:rPr lang="en-US" sz="800">
                <a:latin typeface="BMWTypeNext Light"/>
              </a:rPr>
              <a:t>Launch:</a:t>
            </a:r>
            <a:endParaRPr lang="en-US" sz="1600"/>
          </a:p>
          <a:p>
            <a:pPr defTabSz="457200">
              <a:defRPr/>
            </a:pPr>
            <a:r>
              <a:rPr lang="en-US" sz="800">
                <a:latin typeface="BMWTypeNext Light"/>
              </a:rPr>
              <a:t>YouTube </a:t>
            </a:r>
            <a:r>
              <a:rPr kumimoji="0" lang="en-US" sz="800" b="0" i="0" u="none" strike="noStrike" kern="1200" cap="none" spc="0" normalizeH="0" baseline="0" noProof="0">
                <a:ln>
                  <a:noFill/>
                </a:ln>
                <a:effectLst/>
                <a:uLnTx/>
                <a:uFillTx/>
                <a:latin typeface="BMWTypeNext Light"/>
                <a:ea typeface="+mn-ea"/>
                <a:cs typeface="+mn-cs"/>
              </a:rPr>
              <a:t>Organic</a:t>
            </a:r>
            <a:r>
              <a:rPr lang="en-US" sz="800">
                <a:latin typeface="BMWTypeNext Light"/>
              </a:rPr>
              <a:t> </a:t>
            </a:r>
            <a:endParaRPr lang="en-US" sz="1600">
              <a:ea typeface="+mn-ea"/>
              <a:cs typeface="+mn-cs"/>
            </a:endParaRPr>
          </a:p>
          <a:p>
            <a:pPr defTabSz="457200">
              <a:defRPr/>
            </a:pPr>
            <a:r>
              <a:rPr lang="en-US" sz="800">
                <a:latin typeface="BMWTypeNext Light"/>
              </a:rPr>
              <a:t>Organic &amp; Paid Social</a:t>
            </a:r>
          </a:p>
          <a:p>
            <a:pPr defTabSz="457200">
              <a:defRPr/>
            </a:pPr>
            <a:r>
              <a:rPr lang="en-US" sz="800">
                <a:latin typeface="BMWTypeNext Light"/>
              </a:rPr>
              <a:t>SSE Email 1</a:t>
            </a:r>
            <a:endParaRPr lang="en-US" sz="800"/>
          </a:p>
        </p:txBody>
      </p:sp>
      <p:sp>
        <p:nvSpPr>
          <p:cNvPr id="47" name="TextBox 46">
            <a:extLst>
              <a:ext uri="{FF2B5EF4-FFF2-40B4-BE49-F238E27FC236}">
                <a16:creationId xmlns:a16="http://schemas.microsoft.com/office/drawing/2014/main" id="{CA08D95B-51B8-CEE7-5729-77D80521F3B1}"/>
              </a:ext>
            </a:extLst>
          </p:cNvPr>
          <p:cNvSpPr txBox="1"/>
          <p:nvPr/>
        </p:nvSpPr>
        <p:spPr>
          <a:xfrm>
            <a:off x="2896331" y="3209200"/>
            <a:ext cx="86091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1100">
                <a:solidFill>
                  <a:prstClr val="black"/>
                </a:solidFill>
                <a:latin typeface="BMWTypeNext Light"/>
              </a:rPr>
              <a:t>w/o 7/15</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48" name="TextBox 47">
            <a:extLst>
              <a:ext uri="{FF2B5EF4-FFF2-40B4-BE49-F238E27FC236}">
                <a16:creationId xmlns:a16="http://schemas.microsoft.com/office/drawing/2014/main" id="{98853FD7-AF67-9E72-204B-A26895D715AE}"/>
              </a:ext>
            </a:extLst>
          </p:cNvPr>
          <p:cNvSpPr txBox="1"/>
          <p:nvPr/>
        </p:nvSpPr>
        <p:spPr>
          <a:xfrm>
            <a:off x="2901921" y="3408407"/>
            <a:ext cx="13364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BMWTypeNext Light"/>
                <a:ea typeface="+mn-ea"/>
                <a:cs typeface="+mn-cs"/>
              </a:rPr>
              <a:t>T1 &amp; T2 Pinterest</a:t>
            </a:r>
          </a:p>
          <a:p>
            <a:pPr defTabSz="457200">
              <a:defRPr/>
            </a:pPr>
            <a:r>
              <a:rPr lang="en-US" sz="800">
                <a:latin typeface="BMWTypeNext Light"/>
              </a:rPr>
              <a:t>T2 TikTok</a:t>
            </a:r>
          </a:p>
          <a:p>
            <a:pPr defTabSz="457200">
              <a:defRPr/>
            </a:pPr>
            <a:r>
              <a:rPr lang="en-US" sz="800">
                <a:latin typeface="BMWTypeNext Light"/>
              </a:rPr>
              <a:t>T2 Audio: Spotify &amp; Pandora</a:t>
            </a:r>
          </a:p>
        </p:txBody>
      </p:sp>
      <p:grpSp>
        <p:nvGrpSpPr>
          <p:cNvPr id="39" name="Group 38">
            <a:extLst>
              <a:ext uri="{FF2B5EF4-FFF2-40B4-BE49-F238E27FC236}">
                <a16:creationId xmlns:a16="http://schemas.microsoft.com/office/drawing/2014/main" id="{F84D50CC-6E42-1A36-DBD2-812963C4846D}"/>
              </a:ext>
            </a:extLst>
          </p:cNvPr>
          <p:cNvGrpSpPr/>
          <p:nvPr/>
        </p:nvGrpSpPr>
        <p:grpSpPr>
          <a:xfrm>
            <a:off x="1241294" y="891184"/>
            <a:ext cx="804527" cy="840818"/>
            <a:chOff x="1434552" y="743032"/>
            <a:chExt cx="1427363" cy="1517291"/>
          </a:xfrm>
        </p:grpSpPr>
        <p:pic>
          <p:nvPicPr>
            <p:cNvPr id="11" name="Picture 10" descr="A screenshot of a mobile phone&#10;&#10;Description automatically generated">
              <a:extLst>
                <a:ext uri="{FF2B5EF4-FFF2-40B4-BE49-F238E27FC236}">
                  <a16:creationId xmlns:a16="http://schemas.microsoft.com/office/drawing/2014/main" id="{906029FB-B147-106A-CD6E-34202CED6891}"/>
                </a:ext>
              </a:extLst>
            </p:cNvPr>
            <p:cNvPicPr>
              <a:picLocks noChangeAspect="1"/>
            </p:cNvPicPr>
            <p:nvPr/>
          </p:nvPicPr>
          <p:blipFill>
            <a:blip r:embed="rId7"/>
            <a:stretch>
              <a:fillRect/>
            </a:stretch>
          </p:blipFill>
          <p:spPr>
            <a:xfrm>
              <a:off x="1435909" y="743032"/>
              <a:ext cx="444165" cy="747673"/>
            </a:xfrm>
            <a:prstGeom prst="rect">
              <a:avLst/>
            </a:prstGeom>
          </p:spPr>
        </p:pic>
        <p:pic>
          <p:nvPicPr>
            <p:cNvPr id="15" name="Picture 14" descr="A car driving on a road&#10;&#10;Description automatically generated">
              <a:extLst>
                <a:ext uri="{FF2B5EF4-FFF2-40B4-BE49-F238E27FC236}">
                  <a16:creationId xmlns:a16="http://schemas.microsoft.com/office/drawing/2014/main" id="{C72E17A7-E549-ACCE-2108-F166DCF7ABBD}"/>
                </a:ext>
              </a:extLst>
            </p:cNvPr>
            <p:cNvPicPr>
              <a:picLocks noChangeAspect="1"/>
            </p:cNvPicPr>
            <p:nvPr/>
          </p:nvPicPr>
          <p:blipFill>
            <a:blip r:embed="rId8"/>
            <a:stretch>
              <a:fillRect/>
            </a:stretch>
          </p:blipFill>
          <p:spPr>
            <a:xfrm>
              <a:off x="1919167" y="1512650"/>
              <a:ext cx="444165" cy="747673"/>
            </a:xfrm>
            <a:prstGeom prst="rect">
              <a:avLst/>
            </a:prstGeom>
          </p:spPr>
        </p:pic>
        <p:pic>
          <p:nvPicPr>
            <p:cNvPr id="16" name="Picture 15" descr="A car driving on a dirt road&#10;&#10;Description automatically generated">
              <a:extLst>
                <a:ext uri="{FF2B5EF4-FFF2-40B4-BE49-F238E27FC236}">
                  <a16:creationId xmlns:a16="http://schemas.microsoft.com/office/drawing/2014/main" id="{E8F6892F-F830-E1C5-21B9-DDA4D0BDBFD3}"/>
                </a:ext>
              </a:extLst>
            </p:cNvPr>
            <p:cNvPicPr>
              <a:picLocks noChangeAspect="1"/>
            </p:cNvPicPr>
            <p:nvPr/>
          </p:nvPicPr>
          <p:blipFill>
            <a:blip r:embed="rId9"/>
            <a:stretch>
              <a:fillRect/>
            </a:stretch>
          </p:blipFill>
          <p:spPr>
            <a:xfrm>
              <a:off x="1911370" y="745484"/>
              <a:ext cx="450678" cy="747673"/>
            </a:xfrm>
            <a:prstGeom prst="rect">
              <a:avLst/>
            </a:prstGeom>
          </p:spPr>
        </p:pic>
        <p:pic>
          <p:nvPicPr>
            <p:cNvPr id="17" name="Picture 16" descr="A car driving on a road&#10;&#10;Description automatically generated">
              <a:extLst>
                <a:ext uri="{FF2B5EF4-FFF2-40B4-BE49-F238E27FC236}">
                  <a16:creationId xmlns:a16="http://schemas.microsoft.com/office/drawing/2014/main" id="{ADF85D63-D4EC-D32F-454F-7F035B440CB8}"/>
                </a:ext>
              </a:extLst>
            </p:cNvPr>
            <p:cNvPicPr>
              <a:picLocks noChangeAspect="1"/>
            </p:cNvPicPr>
            <p:nvPr/>
          </p:nvPicPr>
          <p:blipFill>
            <a:blip r:embed="rId10"/>
            <a:stretch>
              <a:fillRect/>
            </a:stretch>
          </p:blipFill>
          <p:spPr>
            <a:xfrm>
              <a:off x="1434552" y="1502174"/>
              <a:ext cx="444165" cy="747672"/>
            </a:xfrm>
            <a:prstGeom prst="rect">
              <a:avLst/>
            </a:prstGeom>
          </p:spPr>
        </p:pic>
        <p:pic>
          <p:nvPicPr>
            <p:cNvPr id="18" name="Picture 17" descr="A car charging at a charging station&#10;&#10;Description automatically generated">
              <a:extLst>
                <a:ext uri="{FF2B5EF4-FFF2-40B4-BE49-F238E27FC236}">
                  <a16:creationId xmlns:a16="http://schemas.microsoft.com/office/drawing/2014/main" id="{167F966E-E170-A467-064A-A33A35ED8C82}"/>
                </a:ext>
              </a:extLst>
            </p:cNvPr>
            <p:cNvPicPr>
              <a:picLocks noChangeAspect="1"/>
            </p:cNvPicPr>
            <p:nvPr/>
          </p:nvPicPr>
          <p:blipFill>
            <a:blip r:embed="rId11"/>
            <a:stretch>
              <a:fillRect/>
            </a:stretch>
          </p:blipFill>
          <p:spPr>
            <a:xfrm>
              <a:off x="2411237" y="1506137"/>
              <a:ext cx="450678" cy="754186"/>
            </a:xfrm>
            <a:prstGeom prst="rect">
              <a:avLst/>
            </a:prstGeom>
          </p:spPr>
        </p:pic>
        <p:pic>
          <p:nvPicPr>
            <p:cNvPr id="19" name="Picture 18" descr="A car driving on a road&#10;&#10;Description automatically generated">
              <a:extLst>
                <a:ext uri="{FF2B5EF4-FFF2-40B4-BE49-F238E27FC236}">
                  <a16:creationId xmlns:a16="http://schemas.microsoft.com/office/drawing/2014/main" id="{D8449D27-94EA-4C9E-D8FC-DE000363AB76}"/>
                </a:ext>
              </a:extLst>
            </p:cNvPr>
            <p:cNvPicPr>
              <a:picLocks noChangeAspect="1"/>
            </p:cNvPicPr>
            <p:nvPr/>
          </p:nvPicPr>
          <p:blipFill>
            <a:blip r:embed="rId12"/>
            <a:stretch>
              <a:fillRect/>
            </a:stretch>
          </p:blipFill>
          <p:spPr>
            <a:xfrm>
              <a:off x="2402731" y="744842"/>
              <a:ext cx="450678" cy="747671"/>
            </a:xfrm>
            <a:prstGeom prst="rect">
              <a:avLst/>
            </a:prstGeom>
          </p:spPr>
        </p:pic>
      </p:grpSp>
      <p:cxnSp>
        <p:nvCxnSpPr>
          <p:cNvPr id="21" name="Straight Arrow Connector 20">
            <a:extLst>
              <a:ext uri="{FF2B5EF4-FFF2-40B4-BE49-F238E27FC236}">
                <a16:creationId xmlns:a16="http://schemas.microsoft.com/office/drawing/2014/main" id="{CB8034A0-98AD-578A-374E-40B8FA25DB65}"/>
              </a:ext>
            </a:extLst>
          </p:cNvPr>
          <p:cNvCxnSpPr>
            <a:cxnSpLocks/>
          </p:cNvCxnSpPr>
          <p:nvPr/>
        </p:nvCxnSpPr>
        <p:spPr>
          <a:xfrm>
            <a:off x="2749970" y="2242564"/>
            <a:ext cx="0" cy="245865"/>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9C0B443-971C-AEAE-2929-BD5D638C5196}"/>
              </a:ext>
            </a:extLst>
          </p:cNvPr>
          <p:cNvSpPr txBox="1"/>
          <p:nvPr/>
        </p:nvSpPr>
        <p:spPr>
          <a:xfrm>
            <a:off x="2498265" y="2548771"/>
            <a:ext cx="745764" cy="261610"/>
          </a:xfrm>
          <a:prstGeom prst="rect">
            <a:avLst/>
          </a:prstGeom>
          <a:solidFill>
            <a:schemeClr val="bg1">
              <a:alpha val="50063"/>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1100">
                <a:solidFill>
                  <a:prstClr val="black"/>
                </a:solidFill>
                <a:latin typeface="BMWTypeNext Light"/>
              </a:rPr>
              <a:t>7/14</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25" name="TextBox 24">
            <a:extLst>
              <a:ext uri="{FF2B5EF4-FFF2-40B4-BE49-F238E27FC236}">
                <a16:creationId xmlns:a16="http://schemas.microsoft.com/office/drawing/2014/main" id="{7B0DD47E-8818-F8CD-4D0D-6158CD849162}"/>
              </a:ext>
            </a:extLst>
          </p:cNvPr>
          <p:cNvSpPr txBox="1"/>
          <p:nvPr/>
        </p:nvSpPr>
        <p:spPr>
          <a:xfrm>
            <a:off x="2604417" y="2737247"/>
            <a:ext cx="906642" cy="338554"/>
          </a:xfrm>
          <a:prstGeom prst="rect">
            <a:avLst/>
          </a:prstGeom>
          <a:solidFill>
            <a:schemeClr val="bg1">
              <a:alpha val="50063"/>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a:latin typeface="BMWTypeNext Light"/>
              </a:rPr>
              <a:t>COPA/EURO Concludes</a:t>
            </a:r>
          </a:p>
        </p:txBody>
      </p:sp>
      <p:cxnSp>
        <p:nvCxnSpPr>
          <p:cNvPr id="38" name="Straight Arrow Connector 37">
            <a:extLst>
              <a:ext uri="{FF2B5EF4-FFF2-40B4-BE49-F238E27FC236}">
                <a16:creationId xmlns:a16="http://schemas.microsoft.com/office/drawing/2014/main" id="{57ADE7EB-880A-BE2B-9D6C-56C3EFA91106}"/>
              </a:ext>
            </a:extLst>
          </p:cNvPr>
          <p:cNvCxnSpPr>
            <a:cxnSpLocks/>
          </p:cNvCxnSpPr>
          <p:nvPr/>
        </p:nvCxnSpPr>
        <p:spPr>
          <a:xfrm>
            <a:off x="4218602" y="2250909"/>
            <a:ext cx="0" cy="1057171"/>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6F8A143-43B6-AE98-613D-5C36759D602F}"/>
              </a:ext>
            </a:extLst>
          </p:cNvPr>
          <p:cNvSpPr txBox="1"/>
          <p:nvPr/>
        </p:nvSpPr>
        <p:spPr>
          <a:xfrm>
            <a:off x="3958044" y="3364498"/>
            <a:ext cx="7457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1100">
                <a:solidFill>
                  <a:prstClr val="black"/>
                </a:solidFill>
                <a:latin typeface="BMWTypeNext Light"/>
              </a:rPr>
              <a:t>7/22</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42" name="TextBox 41">
            <a:extLst>
              <a:ext uri="{FF2B5EF4-FFF2-40B4-BE49-F238E27FC236}">
                <a16:creationId xmlns:a16="http://schemas.microsoft.com/office/drawing/2014/main" id="{3E4E6554-9CAE-69C3-8CC6-678E58531AB8}"/>
              </a:ext>
            </a:extLst>
          </p:cNvPr>
          <p:cNvSpPr txBox="1"/>
          <p:nvPr/>
        </p:nvSpPr>
        <p:spPr>
          <a:xfrm>
            <a:off x="4077624" y="3581072"/>
            <a:ext cx="9668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a:latin typeface="BMWTypeNext Light"/>
              </a:rPr>
              <a:t>EV AO i4, iX Paid Social Support Launch</a:t>
            </a:r>
          </a:p>
        </p:txBody>
      </p:sp>
      <p:cxnSp>
        <p:nvCxnSpPr>
          <p:cNvPr id="44" name="Straight Arrow Connector 43">
            <a:extLst>
              <a:ext uri="{FF2B5EF4-FFF2-40B4-BE49-F238E27FC236}">
                <a16:creationId xmlns:a16="http://schemas.microsoft.com/office/drawing/2014/main" id="{F143B1DD-1C32-667D-14E0-BFE3AF75BC60}"/>
              </a:ext>
            </a:extLst>
          </p:cNvPr>
          <p:cNvCxnSpPr>
            <a:cxnSpLocks/>
          </p:cNvCxnSpPr>
          <p:nvPr/>
        </p:nvCxnSpPr>
        <p:spPr>
          <a:xfrm>
            <a:off x="3511864" y="2244326"/>
            <a:ext cx="0" cy="208562"/>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CE777BC-B616-A17F-B5F7-116EC2F09F9E}"/>
              </a:ext>
            </a:extLst>
          </p:cNvPr>
          <p:cNvSpPr txBox="1"/>
          <p:nvPr/>
        </p:nvSpPr>
        <p:spPr>
          <a:xfrm>
            <a:off x="3251899" y="2505743"/>
            <a:ext cx="7457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1100">
                <a:solidFill>
                  <a:prstClr val="black"/>
                </a:solidFill>
                <a:latin typeface="BMWTypeNext Light"/>
              </a:rPr>
              <a:t>7/18</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49" name="TextBox 48">
            <a:extLst>
              <a:ext uri="{FF2B5EF4-FFF2-40B4-BE49-F238E27FC236}">
                <a16:creationId xmlns:a16="http://schemas.microsoft.com/office/drawing/2014/main" id="{C6E188E0-E369-7A27-8B22-59707B4571BE}"/>
              </a:ext>
            </a:extLst>
          </p:cNvPr>
          <p:cNvSpPr txBox="1"/>
          <p:nvPr/>
        </p:nvSpPr>
        <p:spPr>
          <a:xfrm>
            <a:off x="3373767" y="2682435"/>
            <a:ext cx="1197792" cy="461665"/>
          </a:xfrm>
          <a:prstGeom prst="rect">
            <a:avLst/>
          </a:prstGeom>
          <a:solidFill>
            <a:schemeClr val="bg1">
              <a:alpha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a:latin typeface="BMWTypeNext Light"/>
              </a:rPr>
              <a:t>Consideration ICE support shift from X5 (15%) to 5S (30%)</a:t>
            </a:r>
          </a:p>
        </p:txBody>
      </p:sp>
      <p:cxnSp>
        <p:nvCxnSpPr>
          <p:cNvPr id="52" name="Straight Arrow Connector 51">
            <a:extLst>
              <a:ext uri="{FF2B5EF4-FFF2-40B4-BE49-F238E27FC236}">
                <a16:creationId xmlns:a16="http://schemas.microsoft.com/office/drawing/2014/main" id="{3F0FECF5-D6B1-4DF2-8A02-CDDD402164DC}"/>
              </a:ext>
            </a:extLst>
          </p:cNvPr>
          <p:cNvCxnSpPr>
            <a:cxnSpLocks/>
          </p:cNvCxnSpPr>
          <p:nvPr/>
        </p:nvCxnSpPr>
        <p:spPr>
          <a:xfrm>
            <a:off x="5875483" y="2249097"/>
            <a:ext cx="0" cy="763379"/>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911208F-3F20-0033-4AD4-8C61EE7017CE}"/>
              </a:ext>
            </a:extLst>
          </p:cNvPr>
          <p:cNvSpPr txBox="1"/>
          <p:nvPr/>
        </p:nvSpPr>
        <p:spPr>
          <a:xfrm>
            <a:off x="5572838" y="3106863"/>
            <a:ext cx="7457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1100">
                <a:solidFill>
                  <a:prstClr val="black"/>
                </a:solidFill>
                <a:latin typeface="BMWTypeNext Light"/>
              </a:rPr>
              <a:t>8/1</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54" name="TextBox 53">
            <a:extLst>
              <a:ext uri="{FF2B5EF4-FFF2-40B4-BE49-F238E27FC236}">
                <a16:creationId xmlns:a16="http://schemas.microsoft.com/office/drawing/2014/main" id="{DCDB0EB6-AE00-7358-670B-A593DEEB696E}"/>
              </a:ext>
            </a:extLst>
          </p:cNvPr>
          <p:cNvSpPr txBox="1"/>
          <p:nvPr/>
        </p:nvSpPr>
        <p:spPr>
          <a:xfrm>
            <a:off x="5744973" y="3308080"/>
            <a:ext cx="145358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a:latin typeface="BMWTypeNext Light"/>
              </a:rPr>
              <a:t>Swap to August offer creative across tiers. Inclusive of $699 iX National Offer  </a:t>
            </a:r>
          </a:p>
        </p:txBody>
      </p:sp>
      <p:cxnSp>
        <p:nvCxnSpPr>
          <p:cNvPr id="40" name="Straight Arrow Connector 39">
            <a:extLst>
              <a:ext uri="{FF2B5EF4-FFF2-40B4-BE49-F238E27FC236}">
                <a16:creationId xmlns:a16="http://schemas.microsoft.com/office/drawing/2014/main" id="{8F732131-FE64-28CA-A1BF-32033ED40114}"/>
              </a:ext>
            </a:extLst>
          </p:cNvPr>
          <p:cNvCxnSpPr>
            <a:cxnSpLocks/>
          </p:cNvCxnSpPr>
          <p:nvPr/>
        </p:nvCxnSpPr>
        <p:spPr>
          <a:xfrm flipV="1">
            <a:off x="3695185" y="1967672"/>
            <a:ext cx="0" cy="270137"/>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1ABAE8-203B-8628-16DA-F21BAA0BE1EE}"/>
              </a:ext>
            </a:extLst>
          </p:cNvPr>
          <p:cNvSpPr txBox="1"/>
          <p:nvPr/>
        </p:nvSpPr>
        <p:spPr>
          <a:xfrm>
            <a:off x="3493149" y="1650823"/>
            <a:ext cx="65138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BMWTypeNext Light" pitchFamily="2" charset="0"/>
              </a:rPr>
              <a:t>7</a:t>
            </a:r>
            <a:r>
              <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rPr>
              <a:t>/19</a:t>
            </a:r>
          </a:p>
        </p:txBody>
      </p:sp>
      <p:cxnSp>
        <p:nvCxnSpPr>
          <p:cNvPr id="51" name="Straight Arrow Connector 50">
            <a:extLst>
              <a:ext uri="{FF2B5EF4-FFF2-40B4-BE49-F238E27FC236}">
                <a16:creationId xmlns:a16="http://schemas.microsoft.com/office/drawing/2014/main" id="{BABA1B64-BCD1-60CD-8A7C-36D70374B20D}"/>
              </a:ext>
            </a:extLst>
          </p:cNvPr>
          <p:cNvCxnSpPr>
            <a:cxnSpLocks/>
          </p:cNvCxnSpPr>
          <p:nvPr/>
        </p:nvCxnSpPr>
        <p:spPr>
          <a:xfrm flipV="1">
            <a:off x="4720687" y="1965796"/>
            <a:ext cx="0" cy="270137"/>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BC6D83A-2D19-DA9C-7525-E347CB8DB03A}"/>
              </a:ext>
            </a:extLst>
          </p:cNvPr>
          <p:cNvSpPr txBox="1"/>
          <p:nvPr/>
        </p:nvSpPr>
        <p:spPr>
          <a:xfrm>
            <a:off x="4507500" y="1648947"/>
            <a:ext cx="65138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BMWTypeNext Light" pitchFamily="2" charset="0"/>
              </a:rPr>
              <a:t>7</a:t>
            </a:r>
            <a:r>
              <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rPr>
              <a:t>/25</a:t>
            </a:r>
          </a:p>
        </p:txBody>
      </p:sp>
      <p:sp>
        <p:nvSpPr>
          <p:cNvPr id="59" name="TextBox 58">
            <a:extLst>
              <a:ext uri="{FF2B5EF4-FFF2-40B4-BE49-F238E27FC236}">
                <a16:creationId xmlns:a16="http://schemas.microsoft.com/office/drawing/2014/main" id="{43E86EF6-1033-589F-4A4D-3EE990743A6B}"/>
              </a:ext>
            </a:extLst>
          </p:cNvPr>
          <p:cNvSpPr txBox="1"/>
          <p:nvPr/>
        </p:nvSpPr>
        <p:spPr>
          <a:xfrm>
            <a:off x="3563589" y="1437301"/>
            <a:ext cx="1263170" cy="215444"/>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defTabSz="457200">
              <a:defRPr/>
            </a:pPr>
            <a:r>
              <a:rPr lang="en-US" sz="800">
                <a:latin typeface="BMWTypeNext Light"/>
              </a:rPr>
              <a:t>SSE Email 2</a:t>
            </a:r>
            <a:endParaRPr lang="en-US" sz="800"/>
          </a:p>
        </p:txBody>
      </p:sp>
      <p:sp>
        <p:nvSpPr>
          <p:cNvPr id="60" name="TextBox 59">
            <a:extLst>
              <a:ext uri="{FF2B5EF4-FFF2-40B4-BE49-F238E27FC236}">
                <a16:creationId xmlns:a16="http://schemas.microsoft.com/office/drawing/2014/main" id="{65308AED-CFB7-01C5-F6EF-8797BC5A38A8}"/>
              </a:ext>
            </a:extLst>
          </p:cNvPr>
          <p:cNvSpPr txBox="1"/>
          <p:nvPr/>
        </p:nvSpPr>
        <p:spPr>
          <a:xfrm>
            <a:off x="4589850" y="1433196"/>
            <a:ext cx="1263170" cy="215444"/>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defTabSz="457200">
              <a:defRPr/>
            </a:pPr>
            <a:r>
              <a:rPr lang="en-US" sz="800">
                <a:latin typeface="BMWTypeNext Light"/>
              </a:rPr>
              <a:t>SSE Email 3</a:t>
            </a:r>
            <a:endParaRPr lang="en-US" sz="800"/>
          </a:p>
        </p:txBody>
      </p:sp>
      <p:cxnSp>
        <p:nvCxnSpPr>
          <p:cNvPr id="64" name="Straight Arrow Connector 63">
            <a:extLst>
              <a:ext uri="{FF2B5EF4-FFF2-40B4-BE49-F238E27FC236}">
                <a16:creationId xmlns:a16="http://schemas.microsoft.com/office/drawing/2014/main" id="{26B19744-6A8C-7723-C914-77C29115ACCA}"/>
              </a:ext>
            </a:extLst>
          </p:cNvPr>
          <p:cNvCxnSpPr>
            <a:cxnSpLocks/>
          </p:cNvCxnSpPr>
          <p:nvPr/>
        </p:nvCxnSpPr>
        <p:spPr>
          <a:xfrm>
            <a:off x="9772262" y="2234349"/>
            <a:ext cx="1853271" cy="0"/>
          </a:xfrm>
          <a:prstGeom prst="straightConnector1">
            <a:avLst/>
          </a:prstGeom>
          <a:ln w="28575">
            <a:solidFill>
              <a:schemeClr val="accent6"/>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EE862CC-4FE5-9F40-8759-DCDAFDA2EDED}"/>
              </a:ext>
            </a:extLst>
          </p:cNvPr>
          <p:cNvCxnSpPr>
            <a:cxnSpLocks/>
          </p:cNvCxnSpPr>
          <p:nvPr/>
        </p:nvCxnSpPr>
        <p:spPr>
          <a:xfrm flipV="1">
            <a:off x="9988604" y="1978307"/>
            <a:ext cx="0" cy="270137"/>
          </a:xfrm>
          <a:prstGeom prst="straightConnector1">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28772F5-6766-34F4-FF8C-F49990F535E2}"/>
              </a:ext>
            </a:extLst>
          </p:cNvPr>
          <p:cNvSpPr txBox="1"/>
          <p:nvPr/>
        </p:nvSpPr>
        <p:spPr>
          <a:xfrm>
            <a:off x="9775417" y="1661458"/>
            <a:ext cx="65138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accent1"/>
                </a:solidFill>
                <a:effectLst/>
                <a:uLnTx/>
                <a:uFillTx/>
                <a:latin typeface="BMWTypeNext Light" pitchFamily="2" charset="0"/>
                <a:ea typeface="+mn-ea"/>
                <a:cs typeface="+mn-cs"/>
              </a:rPr>
              <a:t>8/25</a:t>
            </a:r>
          </a:p>
        </p:txBody>
      </p:sp>
      <p:sp>
        <p:nvSpPr>
          <p:cNvPr id="68" name="TextBox 67">
            <a:extLst>
              <a:ext uri="{FF2B5EF4-FFF2-40B4-BE49-F238E27FC236}">
                <a16:creationId xmlns:a16="http://schemas.microsoft.com/office/drawing/2014/main" id="{FB0E6DE2-E601-3A4C-7E1C-C0B9B3683DB3}"/>
              </a:ext>
            </a:extLst>
          </p:cNvPr>
          <p:cNvSpPr txBox="1"/>
          <p:nvPr/>
        </p:nvSpPr>
        <p:spPr>
          <a:xfrm>
            <a:off x="9857767" y="1445707"/>
            <a:ext cx="1263170" cy="215444"/>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defTabSz="457200">
              <a:defRPr/>
            </a:pPr>
            <a:r>
              <a:rPr lang="en-US" sz="800" b="1">
                <a:solidFill>
                  <a:schemeClr val="accent1"/>
                </a:solidFill>
                <a:latin typeface="BMWTypeNext Light"/>
              </a:rPr>
              <a:t>WE ARE HERE</a:t>
            </a:r>
            <a:endParaRPr lang="en-US" sz="800" b="1">
              <a:solidFill>
                <a:schemeClr val="accent1"/>
              </a:solidFill>
            </a:endParaRPr>
          </a:p>
        </p:txBody>
      </p:sp>
      <p:grpSp>
        <p:nvGrpSpPr>
          <p:cNvPr id="63" name="Group 62">
            <a:extLst>
              <a:ext uri="{FF2B5EF4-FFF2-40B4-BE49-F238E27FC236}">
                <a16:creationId xmlns:a16="http://schemas.microsoft.com/office/drawing/2014/main" id="{50A60EE8-6BC7-3141-12E4-08F27608CA90}"/>
              </a:ext>
            </a:extLst>
          </p:cNvPr>
          <p:cNvGrpSpPr/>
          <p:nvPr/>
        </p:nvGrpSpPr>
        <p:grpSpPr>
          <a:xfrm>
            <a:off x="4436687" y="4343403"/>
            <a:ext cx="634492" cy="1529296"/>
            <a:chOff x="4783031" y="4729666"/>
            <a:chExt cx="634492" cy="1165699"/>
          </a:xfrm>
        </p:grpSpPr>
        <p:sp>
          <p:nvSpPr>
            <p:cNvPr id="28" name="Rectangle 27">
              <a:extLst>
                <a:ext uri="{FF2B5EF4-FFF2-40B4-BE49-F238E27FC236}">
                  <a16:creationId xmlns:a16="http://schemas.microsoft.com/office/drawing/2014/main" id="{DBE8A824-8ACC-D7C9-C51F-2F2F3212F3EF}"/>
                </a:ext>
              </a:extLst>
            </p:cNvPr>
            <p:cNvSpPr/>
            <p:nvPr/>
          </p:nvSpPr>
          <p:spPr>
            <a:xfrm>
              <a:off x="4860079" y="4761554"/>
              <a:ext cx="483418" cy="1133811"/>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34" name="TextBox 33">
              <a:extLst>
                <a:ext uri="{FF2B5EF4-FFF2-40B4-BE49-F238E27FC236}">
                  <a16:creationId xmlns:a16="http://schemas.microsoft.com/office/drawing/2014/main" id="{7E1CEDD4-BEFD-60C4-F12C-5FE494A64592}"/>
                </a:ext>
              </a:extLst>
            </p:cNvPr>
            <p:cNvSpPr txBox="1"/>
            <p:nvPr/>
          </p:nvSpPr>
          <p:spPr>
            <a:xfrm>
              <a:off x="4783031" y="4729666"/>
              <a:ext cx="634492" cy="53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800">
                  <a:latin typeface="BMWTypeNext Light"/>
                </a:rPr>
                <a:t>Email</a:t>
              </a:r>
            </a:p>
            <a:p>
              <a:pPr algn="ctr" defTabSz="457200">
                <a:defRPr/>
              </a:pPr>
              <a:r>
                <a:rPr lang="en-US" sz="800">
                  <a:latin typeface="BMWTypeNext Light"/>
                </a:rPr>
                <a:t>3</a:t>
              </a:r>
            </a:p>
            <a:p>
              <a:pPr algn="ctr" defTabSz="457200">
                <a:defRPr/>
              </a:pPr>
              <a:r>
                <a:rPr lang="en-US" sz="800"/>
                <a:t>Conquest &amp; </a:t>
              </a:r>
              <a:r>
                <a:rPr lang="en-US" sz="800" err="1"/>
                <a:t>Winback</a:t>
              </a:r>
              <a:endParaRPr lang="en-US" sz="800"/>
            </a:p>
          </p:txBody>
        </p:sp>
      </p:grpSp>
      <p:grpSp>
        <p:nvGrpSpPr>
          <p:cNvPr id="62" name="Group 61">
            <a:extLst>
              <a:ext uri="{FF2B5EF4-FFF2-40B4-BE49-F238E27FC236}">
                <a16:creationId xmlns:a16="http://schemas.microsoft.com/office/drawing/2014/main" id="{42609715-B77D-BD66-EFF2-CB09829ACFF0}"/>
              </a:ext>
            </a:extLst>
          </p:cNvPr>
          <p:cNvGrpSpPr/>
          <p:nvPr/>
        </p:nvGrpSpPr>
        <p:grpSpPr>
          <a:xfrm>
            <a:off x="3438193" y="4408811"/>
            <a:ext cx="539243" cy="1475120"/>
            <a:chOff x="4020795" y="4788493"/>
            <a:chExt cx="539243" cy="1121634"/>
          </a:xfrm>
        </p:grpSpPr>
        <p:sp>
          <p:nvSpPr>
            <p:cNvPr id="27" name="Rectangle 26">
              <a:extLst>
                <a:ext uri="{FF2B5EF4-FFF2-40B4-BE49-F238E27FC236}">
                  <a16:creationId xmlns:a16="http://schemas.microsoft.com/office/drawing/2014/main" id="{A19518CE-64E7-9422-436C-674789E1B497}"/>
                </a:ext>
              </a:extLst>
            </p:cNvPr>
            <p:cNvSpPr/>
            <p:nvPr/>
          </p:nvSpPr>
          <p:spPr>
            <a:xfrm>
              <a:off x="4110503" y="4788493"/>
              <a:ext cx="376262" cy="1121634"/>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56D5ACC-EE08-3E5C-D2C2-8FF5AFE65B03}"/>
                </a:ext>
              </a:extLst>
            </p:cNvPr>
            <p:cNvSpPr txBox="1"/>
            <p:nvPr/>
          </p:nvSpPr>
          <p:spPr>
            <a:xfrm>
              <a:off x="4020795" y="5482256"/>
              <a:ext cx="539243" cy="338554"/>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defTabSz="457200">
                <a:defRPr/>
              </a:pPr>
              <a:r>
                <a:rPr lang="en-US" sz="800">
                  <a:latin typeface="BMWTypeNext Light"/>
                </a:rPr>
                <a:t>Email</a:t>
              </a:r>
            </a:p>
            <a:p>
              <a:pPr algn="ctr" defTabSz="457200">
                <a:defRPr/>
              </a:pPr>
              <a:r>
                <a:rPr lang="en-US" sz="800">
                  <a:latin typeface="BMWTypeNext Light"/>
                </a:rPr>
                <a:t>2</a:t>
              </a:r>
              <a:endParaRPr lang="en-US" sz="800"/>
            </a:p>
          </p:txBody>
        </p:sp>
      </p:grpSp>
      <p:grpSp>
        <p:nvGrpSpPr>
          <p:cNvPr id="61" name="Group 60">
            <a:extLst>
              <a:ext uri="{FF2B5EF4-FFF2-40B4-BE49-F238E27FC236}">
                <a16:creationId xmlns:a16="http://schemas.microsoft.com/office/drawing/2014/main" id="{F015FAD5-60FB-BDAB-4067-25556AE1A886}"/>
              </a:ext>
            </a:extLst>
          </p:cNvPr>
          <p:cNvGrpSpPr/>
          <p:nvPr/>
        </p:nvGrpSpPr>
        <p:grpSpPr>
          <a:xfrm>
            <a:off x="2231432" y="4401269"/>
            <a:ext cx="539243" cy="1482662"/>
            <a:chOff x="2637302" y="4596175"/>
            <a:chExt cx="539243" cy="1313952"/>
          </a:xfrm>
        </p:grpSpPr>
        <p:sp>
          <p:nvSpPr>
            <p:cNvPr id="10" name="Rectangle 9">
              <a:extLst>
                <a:ext uri="{FF2B5EF4-FFF2-40B4-BE49-F238E27FC236}">
                  <a16:creationId xmlns:a16="http://schemas.microsoft.com/office/drawing/2014/main" id="{AB34FCFE-280F-A6F0-B3EF-AF3FE1D0CE1C}"/>
                </a:ext>
              </a:extLst>
            </p:cNvPr>
            <p:cNvSpPr/>
            <p:nvPr/>
          </p:nvSpPr>
          <p:spPr>
            <a:xfrm>
              <a:off x="2707739" y="4596175"/>
              <a:ext cx="376262" cy="1313952"/>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74B8C25-8A15-C600-FA0D-DE24F221F7FB}"/>
                </a:ext>
              </a:extLst>
            </p:cNvPr>
            <p:cNvSpPr txBox="1"/>
            <p:nvPr/>
          </p:nvSpPr>
          <p:spPr>
            <a:xfrm>
              <a:off x="2637302" y="5503451"/>
              <a:ext cx="539243" cy="338554"/>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defTabSz="457200">
                <a:defRPr/>
              </a:pPr>
              <a:r>
                <a:rPr lang="en-US" sz="800">
                  <a:latin typeface="BMWTypeNext Light"/>
                </a:rPr>
                <a:t>Email</a:t>
              </a:r>
            </a:p>
            <a:p>
              <a:pPr algn="ctr" defTabSz="457200">
                <a:defRPr/>
              </a:pPr>
              <a:r>
                <a:rPr lang="en-US" sz="800">
                  <a:latin typeface="BMWTypeNext Light"/>
                </a:rPr>
                <a:t>1</a:t>
              </a:r>
              <a:endParaRPr lang="en-US" sz="800"/>
            </a:p>
          </p:txBody>
        </p:sp>
      </p:grpSp>
      <p:cxnSp>
        <p:nvCxnSpPr>
          <p:cNvPr id="65" name="Straight Arrow Connector 64">
            <a:extLst>
              <a:ext uri="{FF2B5EF4-FFF2-40B4-BE49-F238E27FC236}">
                <a16:creationId xmlns:a16="http://schemas.microsoft.com/office/drawing/2014/main" id="{90C56989-B44E-9FF5-DA24-E7B9F84356AE}"/>
              </a:ext>
            </a:extLst>
          </p:cNvPr>
          <p:cNvCxnSpPr>
            <a:cxnSpLocks/>
          </p:cNvCxnSpPr>
          <p:nvPr/>
        </p:nvCxnSpPr>
        <p:spPr>
          <a:xfrm>
            <a:off x="7988029" y="2228132"/>
            <a:ext cx="0" cy="226762"/>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373DDFC-D428-DF74-CC04-E0A6A740C570}"/>
              </a:ext>
            </a:extLst>
          </p:cNvPr>
          <p:cNvSpPr txBox="1"/>
          <p:nvPr/>
        </p:nvSpPr>
        <p:spPr>
          <a:xfrm>
            <a:off x="7727471" y="2524738"/>
            <a:ext cx="7457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1100">
                <a:solidFill>
                  <a:prstClr val="black"/>
                </a:solidFill>
                <a:latin typeface="BMWTypeNext Light"/>
              </a:rPr>
              <a:t>8/13</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70" name="TextBox 69">
            <a:extLst>
              <a:ext uri="{FF2B5EF4-FFF2-40B4-BE49-F238E27FC236}">
                <a16:creationId xmlns:a16="http://schemas.microsoft.com/office/drawing/2014/main" id="{451D2F6B-B436-08C9-075E-5A981A069275}"/>
              </a:ext>
            </a:extLst>
          </p:cNvPr>
          <p:cNvSpPr txBox="1"/>
          <p:nvPr/>
        </p:nvSpPr>
        <p:spPr>
          <a:xfrm>
            <a:off x="7847051" y="2741312"/>
            <a:ext cx="9668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a:latin typeface="BMWTypeNext Light"/>
              </a:rPr>
              <a:t>T2 PMAX optimizations made*</a:t>
            </a:r>
          </a:p>
        </p:txBody>
      </p:sp>
      <p:cxnSp>
        <p:nvCxnSpPr>
          <p:cNvPr id="71" name="Straight Arrow Connector 70">
            <a:extLst>
              <a:ext uri="{FF2B5EF4-FFF2-40B4-BE49-F238E27FC236}">
                <a16:creationId xmlns:a16="http://schemas.microsoft.com/office/drawing/2014/main" id="{D437698C-6DF7-0242-243C-5FE40ED2EA2C}"/>
              </a:ext>
            </a:extLst>
          </p:cNvPr>
          <p:cNvCxnSpPr>
            <a:cxnSpLocks/>
          </p:cNvCxnSpPr>
          <p:nvPr/>
        </p:nvCxnSpPr>
        <p:spPr>
          <a:xfrm>
            <a:off x="7330899" y="2242148"/>
            <a:ext cx="0" cy="226762"/>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262BE23-34C6-86EA-8935-DEFFE304BD06}"/>
              </a:ext>
            </a:extLst>
          </p:cNvPr>
          <p:cNvSpPr txBox="1"/>
          <p:nvPr/>
        </p:nvSpPr>
        <p:spPr>
          <a:xfrm>
            <a:off x="7204786" y="2526397"/>
            <a:ext cx="7457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1100">
                <a:solidFill>
                  <a:prstClr val="black"/>
                </a:solidFill>
                <a:latin typeface="BMWTypeNext Light"/>
              </a:rPr>
              <a:t>8/9</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73" name="TextBox 72">
            <a:extLst>
              <a:ext uri="{FF2B5EF4-FFF2-40B4-BE49-F238E27FC236}">
                <a16:creationId xmlns:a16="http://schemas.microsoft.com/office/drawing/2014/main" id="{FBFC2DE6-F031-2F32-6106-C0B9712B41BE}"/>
              </a:ext>
            </a:extLst>
          </p:cNvPr>
          <p:cNvSpPr txBox="1"/>
          <p:nvPr/>
        </p:nvSpPr>
        <p:spPr>
          <a:xfrm>
            <a:off x="7206230" y="2741049"/>
            <a:ext cx="9668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a:latin typeface="BMWTypeNext Light"/>
              </a:rPr>
              <a:t>Stop sale</a:t>
            </a:r>
          </a:p>
        </p:txBody>
      </p:sp>
      <p:grpSp>
        <p:nvGrpSpPr>
          <p:cNvPr id="7" name="Group 6">
            <a:extLst>
              <a:ext uri="{FF2B5EF4-FFF2-40B4-BE49-F238E27FC236}">
                <a16:creationId xmlns:a16="http://schemas.microsoft.com/office/drawing/2014/main" id="{ECB2102B-0302-279B-3801-AB62FBBC885D}"/>
              </a:ext>
            </a:extLst>
          </p:cNvPr>
          <p:cNvGrpSpPr/>
          <p:nvPr/>
        </p:nvGrpSpPr>
        <p:grpSpPr>
          <a:xfrm>
            <a:off x="7660602" y="4394220"/>
            <a:ext cx="634492" cy="1535462"/>
            <a:chOff x="7103664" y="4394220"/>
            <a:chExt cx="634492" cy="1535462"/>
          </a:xfrm>
        </p:grpSpPr>
        <p:sp>
          <p:nvSpPr>
            <p:cNvPr id="31" name="Rectangle 30">
              <a:extLst>
                <a:ext uri="{FF2B5EF4-FFF2-40B4-BE49-F238E27FC236}">
                  <a16:creationId xmlns:a16="http://schemas.microsoft.com/office/drawing/2014/main" id="{466D5C94-63E8-2685-CCAA-D9B7299B233A}"/>
                </a:ext>
              </a:extLst>
            </p:cNvPr>
            <p:cNvSpPr/>
            <p:nvPr/>
          </p:nvSpPr>
          <p:spPr>
            <a:xfrm>
              <a:off x="7208648" y="4394220"/>
              <a:ext cx="447699" cy="1475556"/>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37A19B8-BAD8-B700-280C-10E1BA783419}"/>
                </a:ext>
              </a:extLst>
            </p:cNvPr>
            <p:cNvSpPr txBox="1"/>
            <p:nvPr/>
          </p:nvSpPr>
          <p:spPr>
            <a:xfrm>
              <a:off x="7103664" y="5344907"/>
              <a:ext cx="634492" cy="584775"/>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defTabSz="457200">
                <a:defRPr/>
              </a:pPr>
              <a:r>
                <a:rPr lang="en-US" sz="800">
                  <a:latin typeface="BMWTypeNext Light"/>
                </a:rPr>
                <a:t>Email</a:t>
              </a:r>
            </a:p>
            <a:p>
              <a:pPr algn="ctr" defTabSz="457200">
                <a:defRPr/>
              </a:pPr>
              <a:r>
                <a:rPr lang="en-US" sz="800">
                  <a:latin typeface="BMWTypeNext Light"/>
                </a:rPr>
                <a:t>3</a:t>
              </a:r>
            </a:p>
            <a:p>
              <a:pPr algn="ctr" defTabSz="457200">
                <a:defRPr/>
              </a:pPr>
              <a:r>
                <a:rPr lang="en-US" sz="800"/>
                <a:t>Prospects &amp; Owners</a:t>
              </a:r>
            </a:p>
          </p:txBody>
        </p:sp>
      </p:grpSp>
      <p:grpSp>
        <p:nvGrpSpPr>
          <p:cNvPr id="79" name="Group 78">
            <a:extLst>
              <a:ext uri="{FF2B5EF4-FFF2-40B4-BE49-F238E27FC236}">
                <a16:creationId xmlns:a16="http://schemas.microsoft.com/office/drawing/2014/main" id="{ED4C1838-9CDF-BD8E-4BCE-BED03CA8812F}"/>
              </a:ext>
            </a:extLst>
          </p:cNvPr>
          <p:cNvGrpSpPr/>
          <p:nvPr/>
        </p:nvGrpSpPr>
        <p:grpSpPr>
          <a:xfrm>
            <a:off x="8068071" y="4406670"/>
            <a:ext cx="634492" cy="1487462"/>
            <a:chOff x="4799228" y="4770629"/>
            <a:chExt cx="634492" cy="1133811"/>
          </a:xfrm>
        </p:grpSpPr>
        <p:sp>
          <p:nvSpPr>
            <p:cNvPr id="77" name="Rectangle 76">
              <a:extLst>
                <a:ext uri="{FF2B5EF4-FFF2-40B4-BE49-F238E27FC236}">
                  <a16:creationId xmlns:a16="http://schemas.microsoft.com/office/drawing/2014/main" id="{53E8EEBD-0EA3-ADE3-E987-37352EAE579A}"/>
                </a:ext>
              </a:extLst>
            </p:cNvPr>
            <p:cNvSpPr/>
            <p:nvPr/>
          </p:nvSpPr>
          <p:spPr>
            <a:xfrm>
              <a:off x="4883891" y="4770629"/>
              <a:ext cx="483418" cy="1133811"/>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4553C1A2-71ED-1FC7-9E0A-B1217DE23F81}"/>
                </a:ext>
              </a:extLst>
            </p:cNvPr>
            <p:cNvSpPr txBox="1"/>
            <p:nvPr/>
          </p:nvSpPr>
          <p:spPr>
            <a:xfrm>
              <a:off x="4799228" y="5337502"/>
              <a:ext cx="634492" cy="539583"/>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defTabSz="457200">
                <a:defRPr/>
              </a:pPr>
              <a:r>
                <a:rPr lang="en-US" sz="800">
                  <a:latin typeface="BMWTypeNext Light"/>
                </a:rPr>
                <a:t>Email</a:t>
              </a:r>
            </a:p>
            <a:p>
              <a:pPr algn="ctr" defTabSz="457200">
                <a:defRPr/>
              </a:pPr>
              <a:r>
                <a:rPr lang="en-US" sz="800">
                  <a:latin typeface="BMWTypeNext Light"/>
                </a:rPr>
                <a:t>3 re-send</a:t>
              </a:r>
            </a:p>
            <a:p>
              <a:pPr algn="ctr" defTabSz="457200">
                <a:defRPr/>
              </a:pPr>
              <a:r>
                <a:rPr lang="en-US" sz="800"/>
                <a:t>Conquest &amp; </a:t>
              </a:r>
              <a:r>
                <a:rPr lang="en-US" sz="800" err="1"/>
                <a:t>Winback</a:t>
              </a:r>
              <a:endParaRPr lang="en-US" sz="800"/>
            </a:p>
          </p:txBody>
        </p:sp>
      </p:grpSp>
      <p:sp>
        <p:nvSpPr>
          <p:cNvPr id="43" name="Footer Placeholder 2">
            <a:extLst>
              <a:ext uri="{FF2B5EF4-FFF2-40B4-BE49-F238E27FC236}">
                <a16:creationId xmlns:a16="http://schemas.microsoft.com/office/drawing/2014/main" id="{AC6E4A14-7091-7186-AAE0-B5C8573C81D2}"/>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#4</a:t>
            </a:r>
          </a:p>
        </p:txBody>
      </p:sp>
      <p:sp>
        <p:nvSpPr>
          <p:cNvPr id="76" name="TextBox 75">
            <a:extLst>
              <a:ext uri="{FF2B5EF4-FFF2-40B4-BE49-F238E27FC236}">
                <a16:creationId xmlns:a16="http://schemas.microsoft.com/office/drawing/2014/main" id="{5EA41D77-4FB0-F0C6-5716-0904C2403931}"/>
              </a:ext>
            </a:extLst>
          </p:cNvPr>
          <p:cNvSpPr txBox="1"/>
          <p:nvPr/>
        </p:nvSpPr>
        <p:spPr>
          <a:xfrm>
            <a:off x="7555224" y="1309504"/>
            <a:ext cx="1078129" cy="33855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a:latin typeface="BMWTypeNext Light"/>
              </a:rPr>
              <a:t>TikTok Creator</a:t>
            </a:r>
            <a:endParaRPr lang="en-US">
              <a:latin typeface="BMWTypeNext Light"/>
            </a:endParaRPr>
          </a:p>
          <a:p>
            <a:pPr defTabSz="457200">
              <a:defRPr/>
            </a:pPr>
            <a:r>
              <a:rPr lang="en-US" sz="800">
                <a:latin typeface="BMWTypeNext Light"/>
              </a:rPr>
              <a:t>Paid Launch</a:t>
            </a:r>
            <a:endParaRPr lang="en-US"/>
          </a:p>
        </p:txBody>
      </p:sp>
      <p:sp>
        <p:nvSpPr>
          <p:cNvPr id="81" name="TextBox 80">
            <a:extLst>
              <a:ext uri="{FF2B5EF4-FFF2-40B4-BE49-F238E27FC236}">
                <a16:creationId xmlns:a16="http://schemas.microsoft.com/office/drawing/2014/main" id="{90707935-6902-8581-AE6A-9FD4CEE2CD25}"/>
              </a:ext>
            </a:extLst>
          </p:cNvPr>
          <p:cNvSpPr txBox="1"/>
          <p:nvPr/>
        </p:nvSpPr>
        <p:spPr>
          <a:xfrm>
            <a:off x="7424977" y="1652109"/>
            <a:ext cx="745764"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1100">
                <a:solidFill>
                  <a:prstClr val="black"/>
                </a:solidFill>
                <a:latin typeface="BMWTypeNext Light"/>
              </a:rPr>
              <a:t>8/11</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grpSp>
        <p:nvGrpSpPr>
          <p:cNvPr id="124" name="Group 123">
            <a:extLst>
              <a:ext uri="{FF2B5EF4-FFF2-40B4-BE49-F238E27FC236}">
                <a16:creationId xmlns:a16="http://schemas.microsoft.com/office/drawing/2014/main" id="{90370BB0-8F53-36C4-A5F1-3287E738E5CE}"/>
              </a:ext>
            </a:extLst>
          </p:cNvPr>
          <p:cNvGrpSpPr/>
          <p:nvPr/>
        </p:nvGrpSpPr>
        <p:grpSpPr>
          <a:xfrm>
            <a:off x="7641012" y="606072"/>
            <a:ext cx="666071" cy="702886"/>
            <a:chOff x="7646073" y="242491"/>
            <a:chExt cx="987280" cy="1041850"/>
          </a:xfrm>
        </p:grpSpPr>
        <p:pic>
          <p:nvPicPr>
            <p:cNvPr id="83" name="Picture 82" descr="A person holding a piece of paper in a car&#10;&#10;Description automatically generated">
              <a:extLst>
                <a:ext uri="{FF2B5EF4-FFF2-40B4-BE49-F238E27FC236}">
                  <a16:creationId xmlns:a16="http://schemas.microsoft.com/office/drawing/2014/main" id="{C151BAE7-F782-79D3-B247-40AB3FF4B0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4525" y="242501"/>
              <a:ext cx="468828" cy="1041839"/>
            </a:xfrm>
            <a:prstGeom prst="rect">
              <a:avLst/>
            </a:prstGeom>
          </p:spPr>
        </p:pic>
        <p:pic>
          <p:nvPicPr>
            <p:cNvPr id="85" name="Picture 84" descr="A screen shot of a car&#10;&#10;Description automatically generated">
              <a:extLst>
                <a:ext uri="{FF2B5EF4-FFF2-40B4-BE49-F238E27FC236}">
                  <a16:creationId xmlns:a16="http://schemas.microsoft.com/office/drawing/2014/main" id="{E9CD398D-710B-EA89-E3DF-1E30B614FC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46073" y="242491"/>
              <a:ext cx="471425" cy="1041850"/>
            </a:xfrm>
            <a:prstGeom prst="rect">
              <a:avLst/>
            </a:prstGeom>
          </p:spPr>
        </p:pic>
      </p:grpSp>
      <p:sp>
        <p:nvSpPr>
          <p:cNvPr id="87" name="TextBox 86">
            <a:extLst>
              <a:ext uri="{FF2B5EF4-FFF2-40B4-BE49-F238E27FC236}">
                <a16:creationId xmlns:a16="http://schemas.microsoft.com/office/drawing/2014/main" id="{24C9DBCC-623A-7878-3CAD-2DC2199B071F}"/>
              </a:ext>
            </a:extLst>
          </p:cNvPr>
          <p:cNvSpPr txBox="1"/>
          <p:nvPr/>
        </p:nvSpPr>
        <p:spPr>
          <a:xfrm>
            <a:off x="6220004" y="1647130"/>
            <a:ext cx="7457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1100">
                <a:solidFill>
                  <a:prstClr val="black"/>
                </a:solidFill>
                <a:latin typeface="BMWTypeNext Light"/>
              </a:rPr>
              <a:t>8/4</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sp>
        <p:nvSpPr>
          <p:cNvPr id="89" name="TextBox 88">
            <a:extLst>
              <a:ext uri="{FF2B5EF4-FFF2-40B4-BE49-F238E27FC236}">
                <a16:creationId xmlns:a16="http://schemas.microsoft.com/office/drawing/2014/main" id="{A1AF59AD-B98C-65C7-4EC1-C1AF3E36C650}"/>
              </a:ext>
            </a:extLst>
          </p:cNvPr>
          <p:cNvSpPr txBox="1"/>
          <p:nvPr/>
        </p:nvSpPr>
        <p:spPr>
          <a:xfrm>
            <a:off x="6222862" y="1307145"/>
            <a:ext cx="12087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a:latin typeface="BMWTypeNext Light"/>
              </a:rPr>
              <a:t>Amazon Optimization to Display</a:t>
            </a:r>
          </a:p>
        </p:txBody>
      </p:sp>
      <p:cxnSp>
        <p:nvCxnSpPr>
          <p:cNvPr id="103" name="Straight Arrow Connector 102">
            <a:extLst>
              <a:ext uri="{FF2B5EF4-FFF2-40B4-BE49-F238E27FC236}">
                <a16:creationId xmlns:a16="http://schemas.microsoft.com/office/drawing/2014/main" id="{F3325F74-879D-FE2F-9CE3-39B4D7695311}"/>
              </a:ext>
            </a:extLst>
          </p:cNvPr>
          <p:cNvCxnSpPr>
            <a:cxnSpLocks/>
          </p:cNvCxnSpPr>
          <p:nvPr/>
        </p:nvCxnSpPr>
        <p:spPr>
          <a:xfrm flipV="1">
            <a:off x="6358560" y="1959980"/>
            <a:ext cx="0" cy="270137"/>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28A6350-B95F-1B05-952A-174C24F551F9}"/>
              </a:ext>
            </a:extLst>
          </p:cNvPr>
          <p:cNvCxnSpPr>
            <a:cxnSpLocks/>
          </p:cNvCxnSpPr>
          <p:nvPr/>
        </p:nvCxnSpPr>
        <p:spPr>
          <a:xfrm flipV="1">
            <a:off x="7676233" y="1970115"/>
            <a:ext cx="0" cy="270137"/>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6AADB4-9513-4B32-FB45-503FEB930808}"/>
              </a:ext>
            </a:extLst>
          </p:cNvPr>
          <p:cNvCxnSpPr>
            <a:cxnSpLocks/>
          </p:cNvCxnSpPr>
          <p:nvPr/>
        </p:nvCxnSpPr>
        <p:spPr>
          <a:xfrm flipV="1">
            <a:off x="8596894" y="1977106"/>
            <a:ext cx="0" cy="270137"/>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F3496D1-042F-6917-77C0-F921B16F31B2}"/>
              </a:ext>
            </a:extLst>
          </p:cNvPr>
          <p:cNvSpPr txBox="1"/>
          <p:nvPr/>
        </p:nvSpPr>
        <p:spPr>
          <a:xfrm>
            <a:off x="8515036" y="1431306"/>
            <a:ext cx="1078129" cy="21544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err="1"/>
              <a:t>iX</a:t>
            </a:r>
            <a:r>
              <a:rPr lang="en-US" sz="800"/>
              <a:t> Organic Social Post</a:t>
            </a:r>
          </a:p>
        </p:txBody>
      </p:sp>
      <p:sp>
        <p:nvSpPr>
          <p:cNvPr id="58" name="TextBox 57">
            <a:extLst>
              <a:ext uri="{FF2B5EF4-FFF2-40B4-BE49-F238E27FC236}">
                <a16:creationId xmlns:a16="http://schemas.microsoft.com/office/drawing/2014/main" id="{18E36D43-88EB-23E5-05D6-46490006AF3D}"/>
              </a:ext>
            </a:extLst>
          </p:cNvPr>
          <p:cNvSpPr txBox="1"/>
          <p:nvPr/>
        </p:nvSpPr>
        <p:spPr>
          <a:xfrm>
            <a:off x="9031228" y="2698111"/>
            <a:ext cx="562217"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en-US" sz="800"/>
              <a:t>X5 Organic Social Post</a:t>
            </a:r>
          </a:p>
        </p:txBody>
      </p:sp>
      <p:sp>
        <p:nvSpPr>
          <p:cNvPr id="74" name="TextBox 73">
            <a:extLst>
              <a:ext uri="{FF2B5EF4-FFF2-40B4-BE49-F238E27FC236}">
                <a16:creationId xmlns:a16="http://schemas.microsoft.com/office/drawing/2014/main" id="{A3370354-9C9F-4832-50ED-2354C8432FF2}"/>
              </a:ext>
            </a:extLst>
          </p:cNvPr>
          <p:cNvSpPr txBox="1"/>
          <p:nvPr/>
        </p:nvSpPr>
        <p:spPr>
          <a:xfrm>
            <a:off x="8896081" y="2486707"/>
            <a:ext cx="745764"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1100">
                <a:solidFill>
                  <a:prstClr val="black"/>
                </a:solidFill>
                <a:latin typeface="BMWTypeNext Light"/>
              </a:rPr>
              <a:t>8/21</a:t>
            </a:r>
            <a:endParaRPr kumimoji="0" lang="en-US" sz="1100" b="0" i="0" u="none" strike="noStrike" kern="1200" cap="none" spc="0" normalizeH="0" baseline="0" noProof="0">
              <a:ln>
                <a:noFill/>
              </a:ln>
              <a:solidFill>
                <a:prstClr val="black"/>
              </a:solidFill>
              <a:effectLst/>
              <a:uLnTx/>
              <a:uFillTx/>
              <a:latin typeface="BMWTypeNext Light" pitchFamily="2" charset="0"/>
              <a:ea typeface="+mn-ea"/>
              <a:cs typeface="+mn-cs"/>
            </a:endParaRPr>
          </a:p>
        </p:txBody>
      </p:sp>
      <p:cxnSp>
        <p:nvCxnSpPr>
          <p:cNvPr id="82" name="Straight Arrow Connector 81">
            <a:extLst>
              <a:ext uri="{FF2B5EF4-FFF2-40B4-BE49-F238E27FC236}">
                <a16:creationId xmlns:a16="http://schemas.microsoft.com/office/drawing/2014/main" id="{CF23DAF7-C6CF-BF5D-2876-ECA70ECD81B6}"/>
              </a:ext>
            </a:extLst>
          </p:cNvPr>
          <p:cNvCxnSpPr>
            <a:cxnSpLocks/>
          </p:cNvCxnSpPr>
          <p:nvPr/>
        </p:nvCxnSpPr>
        <p:spPr>
          <a:xfrm>
            <a:off x="9246377" y="2228131"/>
            <a:ext cx="0" cy="226762"/>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EE1330A-25E3-1423-D940-2FE54764FF5D}"/>
              </a:ext>
            </a:extLst>
          </p:cNvPr>
          <p:cNvCxnSpPr>
            <a:cxnSpLocks/>
          </p:cNvCxnSpPr>
          <p:nvPr/>
        </p:nvCxnSpPr>
        <p:spPr>
          <a:xfrm>
            <a:off x="9706436" y="2243641"/>
            <a:ext cx="0" cy="994027"/>
          </a:xfrm>
          <a:prstGeom prst="straightConnector1">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C32CD2-BF61-20B2-23B3-DEBC3E4B4895}"/>
              </a:ext>
            </a:extLst>
          </p:cNvPr>
          <p:cNvSpPr txBox="1"/>
          <p:nvPr/>
        </p:nvSpPr>
        <p:spPr>
          <a:xfrm>
            <a:off x="9459413" y="3277822"/>
            <a:ext cx="494046" cy="261610"/>
          </a:xfrm>
          <a:prstGeom prst="rect">
            <a:avLst/>
          </a:prstGeom>
          <a:noFill/>
        </p:spPr>
        <p:txBody>
          <a:bodyPr wrap="none" rtlCol="0">
            <a:spAutoFit/>
          </a:bodyPr>
          <a:lstStyle/>
          <a:p>
            <a:r>
              <a:rPr lang="en-US" sz="1100"/>
              <a:t>8/23</a:t>
            </a:r>
          </a:p>
        </p:txBody>
      </p:sp>
      <p:sp>
        <p:nvSpPr>
          <p:cNvPr id="91" name="TextBox 90">
            <a:extLst>
              <a:ext uri="{FF2B5EF4-FFF2-40B4-BE49-F238E27FC236}">
                <a16:creationId xmlns:a16="http://schemas.microsoft.com/office/drawing/2014/main" id="{C3496741-1655-C98F-7DCB-9F221C9ECCD0}"/>
              </a:ext>
            </a:extLst>
          </p:cNvPr>
          <p:cNvSpPr txBox="1"/>
          <p:nvPr/>
        </p:nvSpPr>
        <p:spPr>
          <a:xfrm>
            <a:off x="9358207" y="3474962"/>
            <a:ext cx="742904"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200">
              <a:defRPr/>
            </a:pPr>
            <a:r>
              <a:rPr lang="en-US" sz="800"/>
              <a:t>X3 paid social launch (T1+T2)</a:t>
            </a:r>
          </a:p>
        </p:txBody>
      </p:sp>
      <p:pic>
        <p:nvPicPr>
          <p:cNvPr id="93" name="Picture 92">
            <a:extLst>
              <a:ext uri="{FF2B5EF4-FFF2-40B4-BE49-F238E27FC236}">
                <a16:creationId xmlns:a16="http://schemas.microsoft.com/office/drawing/2014/main" id="{DDECDDFB-BE9C-5D80-316F-051B17A95AF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50923" y="3260094"/>
            <a:ext cx="448029" cy="790205"/>
          </a:xfrm>
          <a:prstGeom prst="rect">
            <a:avLst/>
          </a:prstGeom>
        </p:spPr>
      </p:pic>
      <p:grpSp>
        <p:nvGrpSpPr>
          <p:cNvPr id="80" name="Group 79">
            <a:extLst>
              <a:ext uri="{FF2B5EF4-FFF2-40B4-BE49-F238E27FC236}">
                <a16:creationId xmlns:a16="http://schemas.microsoft.com/office/drawing/2014/main" id="{9989EF0B-C4F6-FC03-F0D9-7DDB8ECC6116}"/>
              </a:ext>
            </a:extLst>
          </p:cNvPr>
          <p:cNvGrpSpPr/>
          <p:nvPr/>
        </p:nvGrpSpPr>
        <p:grpSpPr>
          <a:xfrm>
            <a:off x="8702563" y="4402787"/>
            <a:ext cx="634492" cy="1487462"/>
            <a:chOff x="4799228" y="4770629"/>
            <a:chExt cx="634492" cy="1133811"/>
          </a:xfrm>
        </p:grpSpPr>
        <p:sp>
          <p:nvSpPr>
            <p:cNvPr id="86" name="Rectangle 85">
              <a:extLst>
                <a:ext uri="{FF2B5EF4-FFF2-40B4-BE49-F238E27FC236}">
                  <a16:creationId xmlns:a16="http://schemas.microsoft.com/office/drawing/2014/main" id="{F5A9EB94-29F0-88EE-207B-8821BC02C368}"/>
                </a:ext>
              </a:extLst>
            </p:cNvPr>
            <p:cNvSpPr/>
            <p:nvPr/>
          </p:nvSpPr>
          <p:spPr>
            <a:xfrm>
              <a:off x="4883891" y="4770629"/>
              <a:ext cx="483418" cy="1133811"/>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7316063D-C76E-2DF6-21E6-B08DF5267477}"/>
                </a:ext>
              </a:extLst>
            </p:cNvPr>
            <p:cNvSpPr txBox="1"/>
            <p:nvPr/>
          </p:nvSpPr>
          <p:spPr>
            <a:xfrm>
              <a:off x="4799228" y="5337502"/>
              <a:ext cx="634492" cy="539583"/>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defTabSz="457200">
                <a:defRPr/>
              </a:pPr>
              <a:r>
                <a:rPr lang="en-US" sz="800">
                  <a:latin typeface="BMWTypeNext Light"/>
                </a:rPr>
                <a:t>Email</a:t>
              </a:r>
            </a:p>
            <a:p>
              <a:pPr algn="ctr" defTabSz="457200">
                <a:defRPr/>
              </a:pPr>
              <a:r>
                <a:rPr lang="en-US" sz="800">
                  <a:latin typeface="BMWTypeNext Light"/>
                </a:rPr>
                <a:t>3 re-send</a:t>
              </a:r>
            </a:p>
            <a:p>
              <a:pPr algn="ctr" defTabSz="457200">
                <a:defRPr/>
              </a:pPr>
              <a:r>
                <a:rPr lang="en-US" sz="800"/>
                <a:t>Conquest &amp; </a:t>
              </a:r>
              <a:r>
                <a:rPr lang="en-US" sz="800" err="1"/>
                <a:t>Winback</a:t>
              </a:r>
              <a:endParaRPr lang="en-US" sz="800"/>
            </a:p>
          </p:txBody>
        </p:sp>
      </p:grpSp>
    </p:spTree>
    <p:extLst>
      <p:ext uri="{BB962C8B-B14F-4D97-AF65-F5344CB8AC3E}">
        <p14:creationId xmlns:p14="http://schemas.microsoft.com/office/powerpoint/2010/main" val="82056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of numbers and a number of columns&#10;&#10;Description automatically generated with medium confidence">
            <a:extLst>
              <a:ext uri="{FF2B5EF4-FFF2-40B4-BE49-F238E27FC236}">
                <a16:creationId xmlns:a16="http://schemas.microsoft.com/office/drawing/2014/main" id="{68217F8B-6E2F-E0A7-F6E2-D74B8AFD0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38" y="2884777"/>
            <a:ext cx="5481302" cy="1879846"/>
          </a:xfrm>
          <a:prstGeom prst="rect">
            <a:avLst/>
          </a:prstGeom>
        </p:spPr>
      </p:pic>
      <p:pic>
        <p:nvPicPr>
          <p:cNvPr id="8" name="Picture 7" descr="A graph of numbers and a number&#10;&#10;Description automatically generated with medium confidence">
            <a:extLst>
              <a:ext uri="{FF2B5EF4-FFF2-40B4-BE49-F238E27FC236}">
                <a16:creationId xmlns:a16="http://schemas.microsoft.com/office/drawing/2014/main" id="{2E72DCA8-4A90-3126-C46C-D9FAD5CC58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4571" y="2769256"/>
            <a:ext cx="5969563" cy="1985274"/>
          </a:xfrm>
          <a:prstGeom prst="rect">
            <a:avLst/>
          </a:prstGeom>
        </p:spPr>
      </p:pic>
      <p:sp>
        <p:nvSpPr>
          <p:cNvPr id="4" name="Slide Number Placeholder 3">
            <a:extLst>
              <a:ext uri="{FF2B5EF4-FFF2-40B4-BE49-F238E27FC236}">
                <a16:creationId xmlns:a16="http://schemas.microsoft.com/office/drawing/2014/main" id="{B3FFB073-A198-0841-B775-E9283985DDEB}"/>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t>Page </a:t>
            </a:r>
            <a:fld id="{B40DB7FE-DB37-4DD8-AAB3-38BC687BCDF8}" type="slidenum">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pPr marL="0" marR="0" lvl="0" indent="0" algn="r" defTabSz="914377" rtl="0" eaLnBrk="1" fontAlgn="auto" latinLnBrk="0" hangingPunct="1">
                <a:lnSpc>
                  <a:spcPct val="100000"/>
                </a:lnSpc>
                <a:spcBef>
                  <a:spcPts val="0"/>
                </a:spcBef>
                <a:spcAft>
                  <a:spcPts val="0"/>
                </a:spcAft>
                <a:buClrTx/>
                <a:buSzTx/>
                <a:buFontTx/>
                <a:buNone/>
                <a:tabLst/>
                <a:defRPr/>
              </a:pPr>
              <a:t>20</a:t>
            </a:fld>
            <a:endPar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endParaRPr>
          </a:p>
        </p:txBody>
      </p:sp>
      <p:sp>
        <p:nvSpPr>
          <p:cNvPr id="26" name="Title 25">
            <a:extLst>
              <a:ext uri="{FF2B5EF4-FFF2-40B4-BE49-F238E27FC236}">
                <a16:creationId xmlns:a16="http://schemas.microsoft.com/office/drawing/2014/main" id="{2573D906-67AC-054E-DF0B-96C435CCF70E}"/>
              </a:ext>
            </a:extLst>
          </p:cNvPr>
          <p:cNvSpPr>
            <a:spLocks noGrp="1"/>
          </p:cNvSpPr>
          <p:nvPr>
            <p:ph type="title"/>
          </p:nvPr>
        </p:nvSpPr>
        <p:spPr/>
        <p:txBody>
          <a:bodyPr/>
          <a:lstStyle/>
          <a:p>
            <a:r>
              <a:rPr lang="en-US">
                <a:latin typeface="BMWTypeNext Regular" pitchFamily="2" charset="0"/>
              </a:rPr>
              <a:t>lead target pacing: </a:t>
            </a:r>
            <a:r>
              <a:rPr lang="en-US" cap="none">
                <a:latin typeface="+mn-lt"/>
              </a:rPr>
              <a:t>BOOSTED BY THE UPDATED LEASE OFFER, THE </a:t>
            </a:r>
            <a:r>
              <a:rPr lang="en-US" cap="none" err="1">
                <a:latin typeface="+mn-lt"/>
              </a:rPr>
              <a:t>iX</a:t>
            </a:r>
            <a:r>
              <a:rPr lang="en-US" cap="none">
                <a:latin typeface="+mn-lt"/>
              </a:rPr>
              <a:t> LEADS ARE PACING TOWARDS RTF TARGETS, WHILE THE i4 WILL NOT REACH TARGET.</a:t>
            </a:r>
            <a:endParaRPr lang="en-US">
              <a:highlight>
                <a:srgbClr val="FFFF00"/>
              </a:highlight>
              <a:latin typeface="+mn-lt"/>
            </a:endParaRPr>
          </a:p>
        </p:txBody>
      </p:sp>
      <p:sp>
        <p:nvSpPr>
          <p:cNvPr id="31" name="TextBox 30">
            <a:extLst>
              <a:ext uri="{FF2B5EF4-FFF2-40B4-BE49-F238E27FC236}">
                <a16:creationId xmlns:a16="http://schemas.microsoft.com/office/drawing/2014/main" id="{16C76CE8-1124-4275-D09A-EAC24CEBDC78}"/>
              </a:ext>
            </a:extLst>
          </p:cNvPr>
          <p:cNvSpPr txBox="1"/>
          <p:nvPr/>
        </p:nvSpPr>
        <p:spPr>
          <a:xfrm>
            <a:off x="6656913" y="2769256"/>
            <a:ext cx="412961" cy="189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3399"/>
              </a:solidFill>
              <a:effectLst/>
              <a:uLnTx/>
              <a:uFillTx/>
              <a:latin typeface="BMWTypeNext Regular"/>
              <a:ea typeface="+mn-ea"/>
              <a:cs typeface="+mn-cs"/>
            </a:endParaRPr>
          </a:p>
        </p:txBody>
      </p:sp>
      <p:sp>
        <p:nvSpPr>
          <p:cNvPr id="33" name="Title 7">
            <a:extLst>
              <a:ext uri="{FF2B5EF4-FFF2-40B4-BE49-F238E27FC236}">
                <a16:creationId xmlns:a16="http://schemas.microsoft.com/office/drawing/2014/main" id="{B7502D94-97B2-AAE8-7E5E-8AD0AA60A83D}"/>
              </a:ext>
            </a:extLst>
          </p:cNvPr>
          <p:cNvSpPr txBox="1">
            <a:spLocks/>
          </p:cNvSpPr>
          <p:nvPr/>
        </p:nvSpPr>
        <p:spPr>
          <a:xfrm>
            <a:off x="431800" y="269969"/>
            <a:ext cx="11326813" cy="79683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0" i="0" kern="1200" cap="all" spc="10" baseline="0">
                <a:solidFill>
                  <a:schemeClr val="tx2"/>
                </a:solidFill>
                <a:latin typeface="BMWTypeNext Light"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all" spc="10" normalizeH="0" baseline="0" noProof="0">
              <a:ln>
                <a:noFill/>
              </a:ln>
              <a:solidFill>
                <a:srgbClr val="262626"/>
              </a:solidFill>
              <a:effectLst/>
              <a:highlight>
                <a:srgbClr val="FFFF00"/>
              </a:highlight>
              <a:uLnTx/>
              <a:uFillTx/>
              <a:latin typeface="BMWTypeNext Light" pitchFamily="2" charset="0"/>
              <a:ea typeface="+mj-ea"/>
              <a:cs typeface="+mj-cs"/>
            </a:endParaRPr>
          </a:p>
        </p:txBody>
      </p:sp>
      <p:sp>
        <p:nvSpPr>
          <p:cNvPr id="42" name="TextBox 41">
            <a:extLst>
              <a:ext uri="{FF2B5EF4-FFF2-40B4-BE49-F238E27FC236}">
                <a16:creationId xmlns:a16="http://schemas.microsoft.com/office/drawing/2014/main" id="{F2C40904-C2FD-3E41-4F83-AE7E0259CBA4}"/>
              </a:ext>
            </a:extLst>
          </p:cNvPr>
          <p:cNvSpPr txBox="1"/>
          <p:nvPr/>
        </p:nvSpPr>
        <p:spPr>
          <a:xfrm>
            <a:off x="6656913" y="2769256"/>
            <a:ext cx="412961" cy="189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3399"/>
              </a:solidFill>
              <a:effectLst/>
              <a:uLnTx/>
              <a:uFillTx/>
              <a:latin typeface="BMWTypeNext Regular"/>
              <a:ea typeface="+mn-ea"/>
              <a:cs typeface="+mn-cs"/>
            </a:endParaRPr>
          </a:p>
        </p:txBody>
      </p:sp>
      <p:sp>
        <p:nvSpPr>
          <p:cNvPr id="2" name="TextBox 1">
            <a:extLst>
              <a:ext uri="{FF2B5EF4-FFF2-40B4-BE49-F238E27FC236}">
                <a16:creationId xmlns:a16="http://schemas.microsoft.com/office/drawing/2014/main" id="{AC5DD1A8-444A-A806-9206-B37DD1471EDD}"/>
              </a:ext>
            </a:extLst>
          </p:cNvPr>
          <p:cNvSpPr txBox="1"/>
          <p:nvPr/>
        </p:nvSpPr>
        <p:spPr>
          <a:xfrm>
            <a:off x="2526369" y="2233895"/>
            <a:ext cx="1362874" cy="307777"/>
          </a:xfrm>
          <a:prstGeom prst="rect">
            <a:avLst/>
          </a:prstGeom>
          <a:noFill/>
        </p:spPr>
        <p:txBody>
          <a:bodyPr wrap="none" rtlCol="0">
            <a:spAutoFit/>
          </a:bodyPr>
          <a:lstStyle/>
          <a:p>
            <a:pPr algn="ctr"/>
            <a:r>
              <a:rPr lang="en-US" sz="1400"/>
              <a:t>i4 Total Leads</a:t>
            </a:r>
          </a:p>
        </p:txBody>
      </p:sp>
      <p:sp>
        <p:nvSpPr>
          <p:cNvPr id="3" name="TextBox 2">
            <a:extLst>
              <a:ext uri="{FF2B5EF4-FFF2-40B4-BE49-F238E27FC236}">
                <a16:creationId xmlns:a16="http://schemas.microsoft.com/office/drawing/2014/main" id="{9B0C84C8-CF4A-58AA-5250-E24CB4D5287E}"/>
              </a:ext>
            </a:extLst>
          </p:cNvPr>
          <p:cNvSpPr txBox="1"/>
          <p:nvPr/>
        </p:nvSpPr>
        <p:spPr>
          <a:xfrm>
            <a:off x="8796198" y="2233895"/>
            <a:ext cx="1366080" cy="307777"/>
          </a:xfrm>
          <a:prstGeom prst="rect">
            <a:avLst/>
          </a:prstGeom>
          <a:noFill/>
        </p:spPr>
        <p:txBody>
          <a:bodyPr wrap="none" rtlCol="0">
            <a:spAutoFit/>
          </a:bodyPr>
          <a:lstStyle/>
          <a:p>
            <a:pPr algn="ctr"/>
            <a:r>
              <a:rPr lang="en-US" sz="1400" err="1"/>
              <a:t>iX</a:t>
            </a:r>
            <a:r>
              <a:rPr lang="en-US" sz="1400"/>
              <a:t> Total Leads</a:t>
            </a:r>
          </a:p>
        </p:txBody>
      </p:sp>
      <p:grpSp>
        <p:nvGrpSpPr>
          <p:cNvPr id="9" name="Group 8">
            <a:extLst>
              <a:ext uri="{FF2B5EF4-FFF2-40B4-BE49-F238E27FC236}">
                <a16:creationId xmlns:a16="http://schemas.microsoft.com/office/drawing/2014/main" id="{25BD58B3-8874-1673-CDEB-CFF358BF649E}"/>
              </a:ext>
            </a:extLst>
          </p:cNvPr>
          <p:cNvGrpSpPr/>
          <p:nvPr/>
        </p:nvGrpSpPr>
        <p:grpSpPr>
          <a:xfrm>
            <a:off x="445191" y="1291296"/>
            <a:ext cx="3303766" cy="561702"/>
            <a:chOff x="379774" y="5348883"/>
            <a:chExt cx="3303766" cy="561702"/>
          </a:xfrm>
        </p:grpSpPr>
        <p:sp>
          <p:nvSpPr>
            <p:cNvPr id="19" name="Rectangle 18">
              <a:extLst>
                <a:ext uri="{FF2B5EF4-FFF2-40B4-BE49-F238E27FC236}">
                  <a16:creationId xmlns:a16="http://schemas.microsoft.com/office/drawing/2014/main" id="{B80EBAA7-CE28-5784-8ACD-6ED037005734}"/>
                </a:ext>
              </a:extLst>
            </p:cNvPr>
            <p:cNvSpPr/>
            <p:nvPr/>
          </p:nvSpPr>
          <p:spPr>
            <a:xfrm>
              <a:off x="379774" y="5348883"/>
              <a:ext cx="3303766" cy="561702"/>
            </a:xfrm>
            <a:prstGeom prst="rect">
              <a:avLst/>
            </a:prstGeom>
            <a:solidFill>
              <a:schemeClr val="bg2"/>
            </a:solidFill>
            <a:ln w="3175">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grpSp>
          <p:nvGrpSpPr>
            <p:cNvPr id="20" name="Group 19">
              <a:extLst>
                <a:ext uri="{FF2B5EF4-FFF2-40B4-BE49-F238E27FC236}">
                  <a16:creationId xmlns:a16="http://schemas.microsoft.com/office/drawing/2014/main" id="{6BBD6579-9566-E072-1E09-D34509132F50}"/>
                </a:ext>
              </a:extLst>
            </p:cNvPr>
            <p:cNvGrpSpPr/>
            <p:nvPr/>
          </p:nvGrpSpPr>
          <p:grpSpPr>
            <a:xfrm>
              <a:off x="379774" y="5380478"/>
              <a:ext cx="3187784" cy="443148"/>
              <a:chOff x="379774" y="5183564"/>
              <a:chExt cx="3187784" cy="443148"/>
            </a:xfrm>
          </p:grpSpPr>
          <p:grpSp>
            <p:nvGrpSpPr>
              <p:cNvPr id="21" name="Group 20">
                <a:extLst>
                  <a:ext uri="{FF2B5EF4-FFF2-40B4-BE49-F238E27FC236}">
                    <a16:creationId xmlns:a16="http://schemas.microsoft.com/office/drawing/2014/main" id="{1B514D62-090B-29FF-F4CB-2F9C402EFC2C}"/>
                  </a:ext>
                </a:extLst>
              </p:cNvPr>
              <p:cNvGrpSpPr/>
              <p:nvPr/>
            </p:nvGrpSpPr>
            <p:grpSpPr>
              <a:xfrm>
                <a:off x="458596" y="5369095"/>
                <a:ext cx="3108962" cy="257617"/>
                <a:chOff x="410964" y="1470324"/>
                <a:chExt cx="4319104" cy="257617"/>
              </a:xfrm>
            </p:grpSpPr>
            <p:sp>
              <p:nvSpPr>
                <p:cNvPr id="23" name="Rectangle 22">
                  <a:extLst>
                    <a:ext uri="{FF2B5EF4-FFF2-40B4-BE49-F238E27FC236}">
                      <a16:creationId xmlns:a16="http://schemas.microsoft.com/office/drawing/2014/main" id="{EAB92AF9-1B2A-0BF6-EC46-65895E26D57A}"/>
                    </a:ext>
                  </a:extLst>
                </p:cNvPr>
                <p:cNvSpPr/>
                <p:nvPr/>
              </p:nvSpPr>
              <p:spPr>
                <a:xfrm>
                  <a:off x="410965" y="1470324"/>
                  <a:ext cx="4319103" cy="25761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24" name="Rectangle 23">
                  <a:extLst>
                    <a:ext uri="{FF2B5EF4-FFF2-40B4-BE49-F238E27FC236}">
                      <a16:creationId xmlns:a16="http://schemas.microsoft.com/office/drawing/2014/main" id="{89470B34-D77E-3050-6DD6-19247127F911}"/>
                    </a:ext>
                  </a:extLst>
                </p:cNvPr>
                <p:cNvSpPr/>
                <p:nvPr/>
              </p:nvSpPr>
              <p:spPr>
                <a:xfrm>
                  <a:off x="410964" y="1470324"/>
                  <a:ext cx="1918528" cy="2576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BMWTypeNext Bold"/>
                      <a:ea typeface="+mn-ea"/>
                      <a:cs typeface="Calibri"/>
                    </a:rPr>
                    <a:t>81%</a:t>
                  </a:r>
                  <a:r>
                    <a:rPr kumimoji="0" lang="en-US" sz="900" b="0" i="0" u="none" strike="noStrike" kern="1200" cap="none" spc="0" normalizeH="0" baseline="0" noProof="0">
                      <a:ln>
                        <a:noFill/>
                      </a:ln>
                      <a:solidFill>
                        <a:prstClr val="white"/>
                      </a:solidFill>
                      <a:effectLst/>
                      <a:uLnTx/>
                      <a:uFillTx/>
                      <a:latin typeface="BMWTypeNext Bold"/>
                      <a:ea typeface="+mn-ea"/>
                      <a:cs typeface="Calibri"/>
                    </a:rPr>
                    <a:t> </a:t>
                  </a:r>
                  <a:r>
                    <a:rPr kumimoji="0" lang="en-US" sz="900" b="0" i="0" u="none" strike="noStrike" kern="1200" cap="none" spc="0" normalizeH="0" baseline="0" noProof="0">
                      <a:ln>
                        <a:noFill/>
                      </a:ln>
                      <a:solidFill>
                        <a:prstClr val="white"/>
                      </a:solidFill>
                      <a:effectLst/>
                      <a:uLnTx/>
                      <a:uFillTx/>
                      <a:latin typeface="BMWTypeNext Light"/>
                      <a:ea typeface="+mn-ea"/>
                      <a:cs typeface="Calibri"/>
                    </a:rPr>
                    <a:t>of </a:t>
                  </a:r>
                  <a:r>
                    <a:rPr lang="en-US" sz="900">
                      <a:solidFill>
                        <a:prstClr val="white"/>
                      </a:solidFill>
                      <a:latin typeface="BMWTypeNext Light"/>
                      <a:cs typeface="Calibri"/>
                    </a:rPr>
                    <a:t>AUGUST</a:t>
                  </a:r>
                  <a:r>
                    <a:rPr kumimoji="0" lang="en-US" sz="900" b="0" i="0" u="none" strike="noStrike" kern="1200" cap="none" spc="0" normalizeH="0" baseline="0" noProof="0">
                      <a:ln>
                        <a:noFill/>
                      </a:ln>
                      <a:solidFill>
                        <a:prstClr val="white"/>
                      </a:solidFill>
                      <a:effectLst/>
                      <a:uLnTx/>
                      <a:uFillTx/>
                      <a:latin typeface="BMWTypeNext Light"/>
                      <a:ea typeface="+mn-ea"/>
                      <a:cs typeface="Calibri"/>
                    </a:rPr>
                    <a:t> ’24 </a:t>
                  </a:r>
                </a:p>
              </p:txBody>
            </p:sp>
          </p:grpSp>
          <p:sp>
            <p:nvSpPr>
              <p:cNvPr id="22" name="TextBox 21">
                <a:extLst>
                  <a:ext uri="{FF2B5EF4-FFF2-40B4-BE49-F238E27FC236}">
                    <a16:creationId xmlns:a16="http://schemas.microsoft.com/office/drawing/2014/main" id="{BCA061CA-73EF-E580-759C-07A55DDDD4C1}"/>
                  </a:ext>
                </a:extLst>
              </p:cNvPr>
              <p:cNvSpPr txBox="1"/>
              <p:nvPr/>
            </p:nvSpPr>
            <p:spPr>
              <a:xfrm>
                <a:off x="379774" y="5183564"/>
                <a:ext cx="3175165" cy="18466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BMWTypeNext Light"/>
                    <a:ea typeface="+mn-ea"/>
                    <a:cs typeface="Calibri"/>
                  </a:rPr>
                  <a:t>MONTHLY </a:t>
                </a:r>
                <a:r>
                  <a:rPr kumimoji="0" lang="en-US" sz="600" b="0" i="0" u="none" strike="noStrike" kern="1200" cap="none" spc="0" normalizeH="0" baseline="0" noProof="0">
                    <a:ln>
                      <a:noFill/>
                    </a:ln>
                    <a:effectLst/>
                    <a:uLnTx/>
                    <a:uFillTx/>
                    <a:latin typeface="BMWTypeNext Light"/>
                    <a:ea typeface="+mn-ea"/>
                    <a:cs typeface="Calibri"/>
                  </a:rPr>
                  <a:t>PACING (8/1 – 8</a:t>
                </a:r>
                <a:r>
                  <a:rPr lang="en-US" sz="600">
                    <a:latin typeface="BMWTypeNext Light"/>
                    <a:cs typeface="Calibri"/>
                  </a:rPr>
                  <a:t>/31</a:t>
                </a:r>
                <a:r>
                  <a:rPr kumimoji="0" lang="en-US" sz="600" b="0" i="0" u="none" strike="noStrike" kern="1200" cap="none" spc="0" normalizeH="0" baseline="0" noProof="0">
                    <a:ln>
                      <a:noFill/>
                    </a:ln>
                    <a:effectLst/>
                    <a:uLnTx/>
                    <a:uFillTx/>
                    <a:latin typeface="BMWTypeNext Light"/>
                    <a:ea typeface="+mn-ea"/>
                    <a:cs typeface="Calibri"/>
                  </a:rPr>
                  <a:t>):</a:t>
                </a:r>
              </a:p>
            </p:txBody>
          </p:sp>
        </p:grpSp>
      </p:grpSp>
      <p:sp>
        <p:nvSpPr>
          <p:cNvPr id="11" name="Footer Placeholder 2">
            <a:extLst>
              <a:ext uri="{FF2B5EF4-FFF2-40B4-BE49-F238E27FC236}">
                <a16:creationId xmlns:a16="http://schemas.microsoft.com/office/drawing/2014/main" id="{4CB8C0AE-4B9E-702C-51FD-2C1D4A12BF6C}"/>
              </a:ext>
            </a:extLst>
          </p:cNvPr>
          <p:cNvSpPr txBox="1">
            <a:spLocks/>
          </p:cNvSpPr>
          <p:nvPr/>
        </p:nvSpPr>
        <p:spPr>
          <a:xfrm>
            <a:off x="424138" y="6167252"/>
            <a:ext cx="11334475" cy="369332"/>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en-US" sz="700" b="1"/>
              <a:t>Note: </a:t>
            </a:r>
            <a:r>
              <a:rPr lang="en-US" sz="700"/>
              <a:t>Month Ahead Lead Projections and RTF Targets are for the full month of August. Pacing percentage reflects how far we are into the month.. </a:t>
            </a:r>
            <a:br>
              <a:rPr lang="en-US" sz="700"/>
            </a:br>
            <a:r>
              <a:rPr lang="en-US" sz="700" b="1"/>
              <a:t>Date Range: </a:t>
            </a:r>
            <a:r>
              <a:rPr lang="en-US" sz="700"/>
              <a:t>August 1 – August 11, 2024. </a:t>
            </a:r>
            <a:r>
              <a:rPr lang="en-US" sz="700" b="1"/>
              <a:t>Source</a:t>
            </a:r>
            <a:r>
              <a:rPr lang="en-US" sz="700"/>
              <a:t>: Adobe Analytics.</a:t>
            </a:r>
          </a:p>
          <a:p>
            <a:pPr defTabSz="457200">
              <a:defRPr/>
            </a:pPr>
            <a:r>
              <a:rPr lang="en-US" sz="700"/>
              <a:t>Workspace: [w] Summer Sales Event '24 Campaign Tracking [WIP]. Traffic Segments: [h] 5 Series Interaction [Official], [h] X5 Interaction [Official], [h] </a:t>
            </a:r>
            <a:r>
              <a:rPr lang="en-US" sz="700" err="1"/>
              <a:t>iX</a:t>
            </a:r>
            <a:r>
              <a:rPr lang="en-US" sz="700"/>
              <a:t> Interaction [Official], [h] i4 Interaction [Official]. See Appendix for KPI and metric definitions.</a:t>
            </a:r>
            <a:endParaRPr lang="de-DE" sz="700">
              <a:solidFill>
                <a:prstClr val="black"/>
              </a:solidFill>
              <a:highlight>
                <a:srgbClr val="FFFF00"/>
              </a:highlight>
              <a:latin typeface="BMWTypeNext Light"/>
            </a:endParaRPr>
          </a:p>
        </p:txBody>
      </p:sp>
      <p:sp>
        <p:nvSpPr>
          <p:cNvPr id="10" name="Rectangle 9">
            <a:extLst>
              <a:ext uri="{FF2B5EF4-FFF2-40B4-BE49-F238E27FC236}">
                <a16:creationId xmlns:a16="http://schemas.microsoft.com/office/drawing/2014/main" id="{8AA66FE2-F91C-47F7-374C-1879CD60AFC0}"/>
              </a:ext>
            </a:extLst>
          </p:cNvPr>
          <p:cNvSpPr/>
          <p:nvPr/>
        </p:nvSpPr>
        <p:spPr>
          <a:xfrm>
            <a:off x="4130790" y="5091882"/>
            <a:ext cx="2124198" cy="918151"/>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BMWTypeNext Regular" pitchFamily="2" charset="0"/>
              </a:rPr>
              <a:t>i4 Leads in August: 1,082</a:t>
            </a:r>
          </a:p>
          <a:p>
            <a:pPr algn="ctr"/>
            <a:r>
              <a:rPr lang="en-US" sz="1000" b="1">
                <a:solidFill>
                  <a:schemeClr val="bg1"/>
                </a:solidFill>
              </a:rPr>
              <a:t>96% of August Projection</a:t>
            </a:r>
          </a:p>
          <a:p>
            <a:pPr algn="ctr"/>
            <a:r>
              <a:rPr lang="en-US" sz="1000" b="1"/>
              <a:t>55% of August </a:t>
            </a:r>
            <a:r>
              <a:rPr lang="en-US" sz="1000" b="1" u="sng"/>
              <a:t>RTF</a:t>
            </a:r>
            <a:r>
              <a:rPr lang="en-US" sz="1000" b="1"/>
              <a:t> Target</a:t>
            </a:r>
          </a:p>
        </p:txBody>
      </p:sp>
      <p:sp>
        <p:nvSpPr>
          <p:cNvPr id="14" name="Rectangle 13">
            <a:extLst>
              <a:ext uri="{FF2B5EF4-FFF2-40B4-BE49-F238E27FC236}">
                <a16:creationId xmlns:a16="http://schemas.microsoft.com/office/drawing/2014/main" id="{E88EF049-484A-AC03-AE78-17AE164F9BE9}"/>
              </a:ext>
            </a:extLst>
          </p:cNvPr>
          <p:cNvSpPr/>
          <p:nvPr/>
        </p:nvSpPr>
        <p:spPr>
          <a:xfrm>
            <a:off x="9597382" y="5091882"/>
            <a:ext cx="2124198" cy="918151"/>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latin typeface="BMWTypeNext Regular" pitchFamily="2" charset="0"/>
              </a:rPr>
              <a:t>iX</a:t>
            </a:r>
            <a:r>
              <a:rPr lang="en-US" sz="1000">
                <a:latin typeface="BMWTypeNext Regular" pitchFamily="2" charset="0"/>
              </a:rPr>
              <a:t> Leads in August: 706</a:t>
            </a:r>
          </a:p>
          <a:p>
            <a:pPr algn="ctr"/>
            <a:r>
              <a:rPr lang="en-US" sz="1000" b="1">
                <a:solidFill>
                  <a:schemeClr val="bg1"/>
                </a:solidFill>
              </a:rPr>
              <a:t>172% of August Projection</a:t>
            </a:r>
          </a:p>
          <a:p>
            <a:pPr algn="ctr"/>
            <a:r>
              <a:rPr lang="en-US" sz="1000" b="1"/>
              <a:t>73% of August </a:t>
            </a:r>
            <a:r>
              <a:rPr lang="en-US" sz="1000" b="1" u="sng"/>
              <a:t>RTF </a:t>
            </a:r>
            <a:r>
              <a:rPr lang="en-US" sz="1000" b="1"/>
              <a:t>Target</a:t>
            </a:r>
          </a:p>
        </p:txBody>
      </p:sp>
      <p:sp>
        <p:nvSpPr>
          <p:cNvPr id="17" name="TextBox 16">
            <a:extLst>
              <a:ext uri="{FF2B5EF4-FFF2-40B4-BE49-F238E27FC236}">
                <a16:creationId xmlns:a16="http://schemas.microsoft.com/office/drawing/2014/main" id="{2CF9CA08-4EC3-D6FA-96F1-AEDFB362D674}"/>
              </a:ext>
            </a:extLst>
          </p:cNvPr>
          <p:cNvSpPr txBox="1"/>
          <p:nvPr/>
        </p:nvSpPr>
        <p:spPr>
          <a:xfrm>
            <a:off x="4842409" y="4020619"/>
            <a:ext cx="700957" cy="261610"/>
          </a:xfrm>
          <a:prstGeom prst="rect">
            <a:avLst/>
          </a:prstGeom>
          <a:noFill/>
        </p:spPr>
        <p:txBody>
          <a:bodyPr wrap="square">
            <a:spAutoFit/>
          </a:bodyPr>
          <a:lstStyle/>
          <a:p>
            <a:pPr algn="ctr"/>
            <a:r>
              <a:rPr lang="en-US" sz="1050" b="1">
                <a:solidFill>
                  <a:schemeClr val="accent1"/>
                </a:solidFill>
                <a:latin typeface="BMWTypeNext Bold" pitchFamily="2" charset="0"/>
              </a:rPr>
              <a:t>1,082</a:t>
            </a:r>
          </a:p>
        </p:txBody>
      </p:sp>
      <p:sp>
        <p:nvSpPr>
          <p:cNvPr id="18" name="TextBox 17">
            <a:extLst>
              <a:ext uri="{FF2B5EF4-FFF2-40B4-BE49-F238E27FC236}">
                <a16:creationId xmlns:a16="http://schemas.microsoft.com/office/drawing/2014/main" id="{ED8F8F1F-16BF-D1A5-643E-A1863755CF19}"/>
              </a:ext>
            </a:extLst>
          </p:cNvPr>
          <p:cNvSpPr txBox="1"/>
          <p:nvPr/>
        </p:nvSpPr>
        <p:spPr>
          <a:xfrm>
            <a:off x="10594600" y="4282229"/>
            <a:ext cx="700957" cy="261610"/>
          </a:xfrm>
          <a:prstGeom prst="rect">
            <a:avLst/>
          </a:prstGeom>
          <a:noFill/>
        </p:spPr>
        <p:txBody>
          <a:bodyPr wrap="square">
            <a:spAutoFit/>
          </a:bodyPr>
          <a:lstStyle/>
          <a:p>
            <a:pPr algn="ctr"/>
            <a:r>
              <a:rPr lang="en-US" sz="1050" b="1">
                <a:solidFill>
                  <a:schemeClr val="accent1"/>
                </a:solidFill>
                <a:latin typeface="BMWTypeNext Bold" pitchFamily="2" charset="0"/>
              </a:rPr>
              <a:t>706</a:t>
            </a:r>
          </a:p>
        </p:txBody>
      </p:sp>
      <p:sp>
        <p:nvSpPr>
          <p:cNvPr id="25" name="Rectangle 24">
            <a:extLst>
              <a:ext uri="{FF2B5EF4-FFF2-40B4-BE49-F238E27FC236}">
                <a16:creationId xmlns:a16="http://schemas.microsoft.com/office/drawing/2014/main" id="{38AD193F-7297-40CD-77A7-81F61C59B078}"/>
              </a:ext>
            </a:extLst>
          </p:cNvPr>
          <p:cNvSpPr/>
          <p:nvPr/>
        </p:nvSpPr>
        <p:spPr>
          <a:xfrm>
            <a:off x="779054" y="5091899"/>
            <a:ext cx="2430871" cy="79444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
              <a:solidFill>
                <a:schemeClr val="tx1"/>
              </a:solidFill>
            </a:endParaRPr>
          </a:p>
          <a:p>
            <a:r>
              <a:rPr lang="en-US" sz="1050">
                <a:solidFill>
                  <a:schemeClr val="tx1"/>
                </a:solidFill>
                <a:latin typeface="BMWTypeNext Regular" pitchFamily="2" charset="0"/>
              </a:rPr>
              <a:t>Legend:</a:t>
            </a:r>
          </a:p>
          <a:p>
            <a:r>
              <a:rPr lang="en-US" sz="1050" b="1">
                <a:solidFill>
                  <a:srgbClr val="F6A960"/>
                </a:solidFill>
                <a:latin typeface="BMWTypeNext Bold" pitchFamily="2" charset="0"/>
              </a:rPr>
              <a:t> -   </a:t>
            </a:r>
            <a:r>
              <a:rPr lang="en-US" sz="1050">
                <a:solidFill>
                  <a:schemeClr val="tx1"/>
                </a:solidFill>
                <a:latin typeface="BMWTypeNext Regular" pitchFamily="2" charset="0"/>
              </a:rPr>
              <a:t>August RTF Target</a:t>
            </a:r>
            <a:endParaRPr lang="en-US" sz="1050">
              <a:solidFill>
                <a:srgbClr val="F6A960"/>
              </a:solidFill>
              <a:latin typeface="BMWTypeNext Regular" pitchFamily="2" charset="0"/>
            </a:endParaRPr>
          </a:p>
          <a:p>
            <a:r>
              <a:rPr lang="en-US" sz="1050" b="1">
                <a:solidFill>
                  <a:srgbClr val="1D69D3"/>
                </a:solidFill>
                <a:latin typeface="BMWTypeNext Bold" pitchFamily="2" charset="0"/>
              </a:rPr>
              <a:t> -   </a:t>
            </a:r>
            <a:r>
              <a:rPr lang="en-US" sz="1050">
                <a:solidFill>
                  <a:schemeClr val="tx1"/>
                </a:solidFill>
                <a:latin typeface="BMWTypeNext Regular" pitchFamily="2" charset="0"/>
              </a:rPr>
              <a:t>August Campaign Projection</a:t>
            </a:r>
            <a:endParaRPr lang="en-US" sz="1050" b="1">
              <a:solidFill>
                <a:srgbClr val="1D69D3"/>
              </a:solidFill>
              <a:latin typeface="BMWTypeNext Bold" pitchFamily="2" charset="0"/>
            </a:endParaRPr>
          </a:p>
          <a:p>
            <a:r>
              <a:rPr lang="en-US" sz="1050" b="1">
                <a:solidFill>
                  <a:srgbClr val="D5E3EF"/>
                </a:solidFill>
                <a:latin typeface="BMWTypeNext Bold" pitchFamily="2" charset="0"/>
              </a:rPr>
              <a:t>▮</a:t>
            </a:r>
            <a:r>
              <a:rPr lang="en-US" sz="1050">
                <a:solidFill>
                  <a:schemeClr val="tx1"/>
                </a:solidFill>
                <a:latin typeface="BMWTypeNext Regular" pitchFamily="2" charset="0"/>
              </a:rPr>
              <a:t> Month-to-date Actuals</a:t>
            </a:r>
            <a:endParaRPr lang="en-US" sz="1050" b="1">
              <a:solidFill>
                <a:srgbClr val="D5E3EF"/>
              </a:solidFill>
              <a:latin typeface="BMWTypeNext Bold" pitchFamily="2" charset="0"/>
            </a:endParaRPr>
          </a:p>
        </p:txBody>
      </p:sp>
      <p:sp>
        <p:nvSpPr>
          <p:cNvPr id="12" name="Rectangle 11">
            <a:extLst>
              <a:ext uri="{FF2B5EF4-FFF2-40B4-BE49-F238E27FC236}">
                <a16:creationId xmlns:a16="http://schemas.microsoft.com/office/drawing/2014/main" id="{A9C75960-817F-131B-D4F8-A8C7C6A855CA}"/>
              </a:ext>
            </a:extLst>
          </p:cNvPr>
          <p:cNvSpPr/>
          <p:nvPr/>
        </p:nvSpPr>
        <p:spPr>
          <a:xfrm>
            <a:off x="4892074" y="2714887"/>
            <a:ext cx="601629" cy="22079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28ACB6-9B86-9756-F59D-452A58883341}"/>
              </a:ext>
            </a:extLst>
          </p:cNvPr>
          <p:cNvSpPr/>
          <p:nvPr/>
        </p:nvSpPr>
        <p:spPr>
          <a:xfrm>
            <a:off x="10644263" y="2714887"/>
            <a:ext cx="601629" cy="22079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2">
            <a:extLst>
              <a:ext uri="{FF2B5EF4-FFF2-40B4-BE49-F238E27FC236}">
                <a16:creationId xmlns:a16="http://schemas.microsoft.com/office/drawing/2014/main" id="{F740AB44-8A7A-DA1C-91CD-1C2DA677301C}"/>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2356719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of numbers and a number&#10;&#10;Description automatically generated with medium confidence">
            <a:extLst>
              <a:ext uri="{FF2B5EF4-FFF2-40B4-BE49-F238E27FC236}">
                <a16:creationId xmlns:a16="http://schemas.microsoft.com/office/drawing/2014/main" id="{6CCD3941-9CC1-F7F3-1B28-3F1314D72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6" y="2819331"/>
            <a:ext cx="5900042" cy="1971181"/>
          </a:xfrm>
          <a:prstGeom prst="rect">
            <a:avLst/>
          </a:prstGeom>
        </p:spPr>
      </p:pic>
      <p:pic>
        <p:nvPicPr>
          <p:cNvPr id="7" name="Picture 6" descr="A graph of numbers and a number of bars&#10;&#10;Description automatically generated with medium confidence">
            <a:extLst>
              <a:ext uri="{FF2B5EF4-FFF2-40B4-BE49-F238E27FC236}">
                <a16:creationId xmlns:a16="http://schemas.microsoft.com/office/drawing/2014/main" id="{AFF8B4BD-B2FB-D17A-F223-DDCFB6FD4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375" y="2818471"/>
            <a:ext cx="5798908" cy="1977202"/>
          </a:xfrm>
          <a:prstGeom prst="rect">
            <a:avLst/>
          </a:prstGeom>
        </p:spPr>
      </p:pic>
      <p:sp>
        <p:nvSpPr>
          <p:cNvPr id="4" name="Slide Number Placeholder 3">
            <a:extLst>
              <a:ext uri="{FF2B5EF4-FFF2-40B4-BE49-F238E27FC236}">
                <a16:creationId xmlns:a16="http://schemas.microsoft.com/office/drawing/2014/main" id="{B3FFB073-A198-0841-B775-E9283985DDEB}"/>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t>Page </a:t>
            </a:r>
            <a:fld id="{B40DB7FE-DB37-4DD8-AAB3-38BC687BCDF8}" type="slidenum">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endParaRPr>
          </a:p>
        </p:txBody>
      </p:sp>
      <p:sp>
        <p:nvSpPr>
          <p:cNvPr id="26" name="Title 25">
            <a:extLst>
              <a:ext uri="{FF2B5EF4-FFF2-40B4-BE49-F238E27FC236}">
                <a16:creationId xmlns:a16="http://schemas.microsoft.com/office/drawing/2014/main" id="{2573D906-67AC-054E-DF0B-96C435CCF70E}"/>
              </a:ext>
            </a:extLst>
          </p:cNvPr>
          <p:cNvSpPr>
            <a:spLocks noGrp="1"/>
          </p:cNvSpPr>
          <p:nvPr>
            <p:ph type="title"/>
          </p:nvPr>
        </p:nvSpPr>
        <p:spPr/>
        <p:txBody>
          <a:bodyPr/>
          <a:lstStyle/>
          <a:p>
            <a:r>
              <a:rPr lang="en-US">
                <a:latin typeface="BMWTypeNext Regular" pitchFamily="2" charset="0"/>
              </a:rPr>
              <a:t>lead target pacing: </a:t>
            </a:r>
            <a:r>
              <a:rPr lang="en-US" cap="none">
                <a:latin typeface="+mn-lt"/>
              </a:rPr>
              <a:t>BOTH THE 5S &amp; X5 ARE PACING WITH OR AHEAD OF RTF TARGETS.</a:t>
            </a:r>
            <a:endParaRPr lang="en-US">
              <a:highlight>
                <a:srgbClr val="FFFF00"/>
              </a:highlight>
              <a:latin typeface="+mn-lt"/>
            </a:endParaRPr>
          </a:p>
        </p:txBody>
      </p:sp>
      <p:sp>
        <p:nvSpPr>
          <p:cNvPr id="31" name="TextBox 30">
            <a:extLst>
              <a:ext uri="{FF2B5EF4-FFF2-40B4-BE49-F238E27FC236}">
                <a16:creationId xmlns:a16="http://schemas.microsoft.com/office/drawing/2014/main" id="{16C76CE8-1124-4275-D09A-EAC24CEBDC78}"/>
              </a:ext>
            </a:extLst>
          </p:cNvPr>
          <p:cNvSpPr txBox="1"/>
          <p:nvPr/>
        </p:nvSpPr>
        <p:spPr>
          <a:xfrm>
            <a:off x="6656913" y="2769256"/>
            <a:ext cx="412961" cy="189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3399"/>
              </a:solidFill>
              <a:effectLst/>
              <a:uLnTx/>
              <a:uFillTx/>
              <a:latin typeface="BMWTypeNext Regular"/>
              <a:ea typeface="+mn-ea"/>
              <a:cs typeface="+mn-cs"/>
            </a:endParaRPr>
          </a:p>
        </p:txBody>
      </p:sp>
      <p:sp>
        <p:nvSpPr>
          <p:cNvPr id="33" name="Title 7">
            <a:extLst>
              <a:ext uri="{FF2B5EF4-FFF2-40B4-BE49-F238E27FC236}">
                <a16:creationId xmlns:a16="http://schemas.microsoft.com/office/drawing/2014/main" id="{B7502D94-97B2-AAE8-7E5E-8AD0AA60A83D}"/>
              </a:ext>
            </a:extLst>
          </p:cNvPr>
          <p:cNvSpPr txBox="1">
            <a:spLocks/>
          </p:cNvSpPr>
          <p:nvPr/>
        </p:nvSpPr>
        <p:spPr>
          <a:xfrm>
            <a:off x="431800" y="269969"/>
            <a:ext cx="11326813" cy="79683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0" i="0" kern="1200" cap="all" spc="10" baseline="0">
                <a:solidFill>
                  <a:schemeClr val="tx2"/>
                </a:solidFill>
                <a:latin typeface="BMWTypeNext Light"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all" spc="10" normalizeH="0" baseline="0" noProof="0">
              <a:ln>
                <a:noFill/>
              </a:ln>
              <a:solidFill>
                <a:srgbClr val="262626"/>
              </a:solidFill>
              <a:effectLst/>
              <a:highlight>
                <a:srgbClr val="FFFF00"/>
              </a:highlight>
              <a:uLnTx/>
              <a:uFillTx/>
              <a:latin typeface="BMWTypeNext Light" pitchFamily="2" charset="0"/>
              <a:ea typeface="+mj-ea"/>
              <a:cs typeface="+mj-cs"/>
            </a:endParaRPr>
          </a:p>
        </p:txBody>
      </p:sp>
      <p:sp>
        <p:nvSpPr>
          <p:cNvPr id="42" name="TextBox 41">
            <a:extLst>
              <a:ext uri="{FF2B5EF4-FFF2-40B4-BE49-F238E27FC236}">
                <a16:creationId xmlns:a16="http://schemas.microsoft.com/office/drawing/2014/main" id="{F2C40904-C2FD-3E41-4F83-AE7E0259CBA4}"/>
              </a:ext>
            </a:extLst>
          </p:cNvPr>
          <p:cNvSpPr txBox="1"/>
          <p:nvPr/>
        </p:nvSpPr>
        <p:spPr>
          <a:xfrm>
            <a:off x="6656913" y="2769256"/>
            <a:ext cx="412961" cy="189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3399"/>
              </a:solidFill>
              <a:effectLst/>
              <a:uLnTx/>
              <a:uFillTx/>
              <a:latin typeface="BMWTypeNext Regular"/>
              <a:ea typeface="+mn-ea"/>
              <a:cs typeface="+mn-cs"/>
            </a:endParaRPr>
          </a:p>
        </p:txBody>
      </p:sp>
      <p:sp>
        <p:nvSpPr>
          <p:cNvPr id="2" name="TextBox 1">
            <a:extLst>
              <a:ext uri="{FF2B5EF4-FFF2-40B4-BE49-F238E27FC236}">
                <a16:creationId xmlns:a16="http://schemas.microsoft.com/office/drawing/2014/main" id="{AC5DD1A8-444A-A806-9206-B37DD1471EDD}"/>
              </a:ext>
            </a:extLst>
          </p:cNvPr>
          <p:cNvSpPr txBox="1"/>
          <p:nvPr/>
        </p:nvSpPr>
        <p:spPr>
          <a:xfrm>
            <a:off x="1889035" y="2418143"/>
            <a:ext cx="1875835" cy="307777"/>
          </a:xfrm>
          <a:prstGeom prst="rect">
            <a:avLst/>
          </a:prstGeom>
          <a:noFill/>
        </p:spPr>
        <p:txBody>
          <a:bodyPr wrap="none" rtlCol="0">
            <a:spAutoFit/>
          </a:bodyPr>
          <a:lstStyle/>
          <a:p>
            <a:pPr algn="ctr"/>
            <a:r>
              <a:rPr lang="en-US" sz="1400"/>
              <a:t>5 Series Total Leads</a:t>
            </a:r>
          </a:p>
        </p:txBody>
      </p:sp>
      <p:sp>
        <p:nvSpPr>
          <p:cNvPr id="3" name="TextBox 2">
            <a:extLst>
              <a:ext uri="{FF2B5EF4-FFF2-40B4-BE49-F238E27FC236}">
                <a16:creationId xmlns:a16="http://schemas.microsoft.com/office/drawing/2014/main" id="{9B0C84C8-CF4A-58AA-5250-E24CB4D5287E}"/>
              </a:ext>
            </a:extLst>
          </p:cNvPr>
          <p:cNvSpPr txBox="1"/>
          <p:nvPr/>
        </p:nvSpPr>
        <p:spPr>
          <a:xfrm>
            <a:off x="8172658" y="2069093"/>
            <a:ext cx="1430200" cy="307777"/>
          </a:xfrm>
          <a:prstGeom prst="rect">
            <a:avLst/>
          </a:prstGeom>
          <a:noFill/>
        </p:spPr>
        <p:txBody>
          <a:bodyPr wrap="none" rtlCol="0">
            <a:spAutoFit/>
          </a:bodyPr>
          <a:lstStyle/>
          <a:p>
            <a:pPr algn="ctr"/>
            <a:r>
              <a:rPr lang="en-US" sz="1400"/>
              <a:t>X5 Total Leads</a:t>
            </a:r>
          </a:p>
        </p:txBody>
      </p:sp>
      <p:grpSp>
        <p:nvGrpSpPr>
          <p:cNvPr id="9" name="Group 8">
            <a:extLst>
              <a:ext uri="{FF2B5EF4-FFF2-40B4-BE49-F238E27FC236}">
                <a16:creationId xmlns:a16="http://schemas.microsoft.com/office/drawing/2014/main" id="{25BD58B3-8874-1673-CDEB-CFF358BF649E}"/>
              </a:ext>
            </a:extLst>
          </p:cNvPr>
          <p:cNvGrpSpPr/>
          <p:nvPr/>
        </p:nvGrpSpPr>
        <p:grpSpPr>
          <a:xfrm>
            <a:off x="445191" y="1291296"/>
            <a:ext cx="3303766" cy="561702"/>
            <a:chOff x="379774" y="5348883"/>
            <a:chExt cx="3303766" cy="561702"/>
          </a:xfrm>
        </p:grpSpPr>
        <p:sp>
          <p:nvSpPr>
            <p:cNvPr id="19" name="Rectangle 18">
              <a:extLst>
                <a:ext uri="{FF2B5EF4-FFF2-40B4-BE49-F238E27FC236}">
                  <a16:creationId xmlns:a16="http://schemas.microsoft.com/office/drawing/2014/main" id="{B80EBAA7-CE28-5784-8ACD-6ED037005734}"/>
                </a:ext>
              </a:extLst>
            </p:cNvPr>
            <p:cNvSpPr/>
            <p:nvPr/>
          </p:nvSpPr>
          <p:spPr>
            <a:xfrm>
              <a:off x="379774" y="5348883"/>
              <a:ext cx="3303766" cy="561702"/>
            </a:xfrm>
            <a:prstGeom prst="rect">
              <a:avLst/>
            </a:prstGeom>
            <a:solidFill>
              <a:schemeClr val="bg2"/>
            </a:solidFill>
            <a:ln w="3175">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grpSp>
          <p:nvGrpSpPr>
            <p:cNvPr id="20" name="Group 19">
              <a:extLst>
                <a:ext uri="{FF2B5EF4-FFF2-40B4-BE49-F238E27FC236}">
                  <a16:creationId xmlns:a16="http://schemas.microsoft.com/office/drawing/2014/main" id="{6BBD6579-9566-E072-1E09-D34509132F50}"/>
                </a:ext>
              </a:extLst>
            </p:cNvPr>
            <p:cNvGrpSpPr/>
            <p:nvPr/>
          </p:nvGrpSpPr>
          <p:grpSpPr>
            <a:xfrm>
              <a:off x="379774" y="5380478"/>
              <a:ext cx="3187784" cy="443148"/>
              <a:chOff x="379774" y="5183564"/>
              <a:chExt cx="3187784" cy="443148"/>
            </a:xfrm>
          </p:grpSpPr>
          <p:grpSp>
            <p:nvGrpSpPr>
              <p:cNvPr id="21" name="Group 20">
                <a:extLst>
                  <a:ext uri="{FF2B5EF4-FFF2-40B4-BE49-F238E27FC236}">
                    <a16:creationId xmlns:a16="http://schemas.microsoft.com/office/drawing/2014/main" id="{1B514D62-090B-29FF-F4CB-2F9C402EFC2C}"/>
                  </a:ext>
                </a:extLst>
              </p:cNvPr>
              <p:cNvGrpSpPr/>
              <p:nvPr/>
            </p:nvGrpSpPr>
            <p:grpSpPr>
              <a:xfrm>
                <a:off x="458595" y="5369095"/>
                <a:ext cx="3108963" cy="257617"/>
                <a:chOff x="410963" y="1470324"/>
                <a:chExt cx="4319105" cy="257617"/>
              </a:xfrm>
            </p:grpSpPr>
            <p:sp>
              <p:nvSpPr>
                <p:cNvPr id="23" name="Rectangle 22">
                  <a:extLst>
                    <a:ext uri="{FF2B5EF4-FFF2-40B4-BE49-F238E27FC236}">
                      <a16:creationId xmlns:a16="http://schemas.microsoft.com/office/drawing/2014/main" id="{EAB92AF9-1B2A-0BF6-EC46-65895E26D57A}"/>
                    </a:ext>
                  </a:extLst>
                </p:cNvPr>
                <p:cNvSpPr/>
                <p:nvPr/>
              </p:nvSpPr>
              <p:spPr>
                <a:xfrm>
                  <a:off x="410965" y="1470324"/>
                  <a:ext cx="4319103" cy="25761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24" name="Rectangle 23">
                  <a:extLst>
                    <a:ext uri="{FF2B5EF4-FFF2-40B4-BE49-F238E27FC236}">
                      <a16:creationId xmlns:a16="http://schemas.microsoft.com/office/drawing/2014/main" id="{89470B34-D77E-3050-6DD6-19247127F911}"/>
                    </a:ext>
                  </a:extLst>
                </p:cNvPr>
                <p:cNvSpPr/>
                <p:nvPr/>
              </p:nvSpPr>
              <p:spPr>
                <a:xfrm>
                  <a:off x="410963" y="1470324"/>
                  <a:ext cx="1896349" cy="2576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BMWTypeNext Bold"/>
                      <a:ea typeface="+mn-ea"/>
                      <a:cs typeface="Calibri"/>
                    </a:rPr>
                    <a:t>81%</a:t>
                  </a:r>
                  <a:r>
                    <a:rPr kumimoji="0" lang="en-US" sz="900" b="0" i="0" u="none" strike="noStrike" kern="1200" cap="none" spc="0" normalizeH="0" baseline="0" noProof="0">
                      <a:ln>
                        <a:noFill/>
                      </a:ln>
                      <a:solidFill>
                        <a:prstClr val="white"/>
                      </a:solidFill>
                      <a:effectLst/>
                      <a:uLnTx/>
                      <a:uFillTx/>
                      <a:latin typeface="BMWTypeNext Bold"/>
                      <a:ea typeface="+mn-ea"/>
                      <a:cs typeface="Calibri"/>
                    </a:rPr>
                    <a:t> </a:t>
                  </a:r>
                  <a:r>
                    <a:rPr kumimoji="0" lang="en-US" sz="900" b="0" i="0" u="none" strike="noStrike" kern="1200" cap="none" spc="0" normalizeH="0" baseline="0" noProof="0">
                      <a:ln>
                        <a:noFill/>
                      </a:ln>
                      <a:solidFill>
                        <a:prstClr val="white"/>
                      </a:solidFill>
                      <a:effectLst/>
                      <a:uLnTx/>
                      <a:uFillTx/>
                      <a:latin typeface="BMWTypeNext Light"/>
                      <a:ea typeface="+mn-ea"/>
                      <a:cs typeface="Calibri"/>
                    </a:rPr>
                    <a:t>of </a:t>
                  </a:r>
                  <a:r>
                    <a:rPr lang="en-US" sz="900">
                      <a:solidFill>
                        <a:prstClr val="white"/>
                      </a:solidFill>
                      <a:latin typeface="BMWTypeNext Light"/>
                      <a:cs typeface="Calibri"/>
                    </a:rPr>
                    <a:t>AUGUST</a:t>
                  </a:r>
                  <a:r>
                    <a:rPr kumimoji="0" lang="en-US" sz="900" b="0" i="0" u="none" strike="noStrike" kern="1200" cap="none" spc="0" normalizeH="0" baseline="0" noProof="0">
                      <a:ln>
                        <a:noFill/>
                      </a:ln>
                      <a:solidFill>
                        <a:prstClr val="white"/>
                      </a:solidFill>
                      <a:effectLst/>
                      <a:uLnTx/>
                      <a:uFillTx/>
                      <a:latin typeface="BMWTypeNext Light"/>
                      <a:ea typeface="+mn-ea"/>
                      <a:cs typeface="Calibri"/>
                    </a:rPr>
                    <a:t> ’24 </a:t>
                  </a:r>
                </a:p>
              </p:txBody>
            </p:sp>
          </p:grpSp>
          <p:sp>
            <p:nvSpPr>
              <p:cNvPr id="22" name="TextBox 21">
                <a:extLst>
                  <a:ext uri="{FF2B5EF4-FFF2-40B4-BE49-F238E27FC236}">
                    <a16:creationId xmlns:a16="http://schemas.microsoft.com/office/drawing/2014/main" id="{BCA061CA-73EF-E580-759C-07A55DDDD4C1}"/>
                  </a:ext>
                </a:extLst>
              </p:cNvPr>
              <p:cNvSpPr txBox="1"/>
              <p:nvPr/>
            </p:nvSpPr>
            <p:spPr>
              <a:xfrm>
                <a:off x="379774" y="5183564"/>
                <a:ext cx="3175165" cy="18466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BMWTypeNext Light"/>
                    <a:ea typeface="+mn-ea"/>
                    <a:cs typeface="Calibri"/>
                  </a:rPr>
                  <a:t>MONTHLY </a:t>
                </a:r>
                <a:r>
                  <a:rPr kumimoji="0" lang="en-US" sz="600" b="0" i="0" u="none" strike="noStrike" kern="1200" cap="none" spc="0" normalizeH="0" baseline="0" noProof="0">
                    <a:ln>
                      <a:noFill/>
                    </a:ln>
                    <a:effectLst/>
                    <a:uLnTx/>
                    <a:uFillTx/>
                    <a:latin typeface="BMWTypeNext Light"/>
                    <a:ea typeface="+mn-ea"/>
                    <a:cs typeface="Calibri"/>
                  </a:rPr>
                  <a:t>PACING (8/1 – 8</a:t>
                </a:r>
                <a:r>
                  <a:rPr lang="en-US" sz="600">
                    <a:latin typeface="BMWTypeNext Light"/>
                    <a:cs typeface="Calibri"/>
                  </a:rPr>
                  <a:t>/31</a:t>
                </a:r>
                <a:r>
                  <a:rPr kumimoji="0" lang="en-US" sz="600" b="0" i="0" u="none" strike="noStrike" kern="1200" cap="none" spc="0" normalizeH="0" baseline="0" noProof="0">
                    <a:ln>
                      <a:noFill/>
                    </a:ln>
                    <a:effectLst/>
                    <a:uLnTx/>
                    <a:uFillTx/>
                    <a:latin typeface="BMWTypeNext Light"/>
                    <a:ea typeface="+mn-ea"/>
                    <a:cs typeface="Calibri"/>
                  </a:rPr>
                  <a:t>):</a:t>
                </a:r>
              </a:p>
            </p:txBody>
          </p:sp>
        </p:grpSp>
      </p:grpSp>
      <p:sp>
        <p:nvSpPr>
          <p:cNvPr id="11" name="Footer Placeholder 2">
            <a:extLst>
              <a:ext uri="{FF2B5EF4-FFF2-40B4-BE49-F238E27FC236}">
                <a16:creationId xmlns:a16="http://schemas.microsoft.com/office/drawing/2014/main" id="{4CB8C0AE-4B9E-702C-51FD-2C1D4A12BF6C}"/>
              </a:ext>
            </a:extLst>
          </p:cNvPr>
          <p:cNvSpPr txBox="1">
            <a:spLocks/>
          </p:cNvSpPr>
          <p:nvPr/>
        </p:nvSpPr>
        <p:spPr>
          <a:xfrm>
            <a:off x="424138" y="6167252"/>
            <a:ext cx="11334475" cy="369332"/>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en-US" sz="700" b="1"/>
              <a:t>Note: </a:t>
            </a:r>
            <a:r>
              <a:rPr lang="en-US" sz="700"/>
              <a:t>Month Ahead Lead Projections and RTF Targets are for the full month of August. Pacing percentage reflects how far we are into the month.. </a:t>
            </a:r>
            <a:br>
              <a:rPr lang="en-US" sz="700"/>
            </a:br>
            <a:r>
              <a:rPr lang="en-US" sz="700" b="1"/>
              <a:t>Date Range: </a:t>
            </a:r>
            <a:r>
              <a:rPr lang="en-US" sz="700"/>
              <a:t>August 1 – August 11, 2024. </a:t>
            </a:r>
            <a:r>
              <a:rPr lang="en-US" sz="700" b="1"/>
              <a:t>Source</a:t>
            </a:r>
            <a:r>
              <a:rPr lang="en-US" sz="700"/>
              <a:t>: Adobe Analytics.</a:t>
            </a:r>
          </a:p>
          <a:p>
            <a:pPr defTabSz="457200">
              <a:defRPr/>
            </a:pPr>
            <a:r>
              <a:rPr lang="en-US" sz="700"/>
              <a:t>Workspace: [w] Summer Sales Event '24 Campaign Tracking [WIP]. Traffic Segments: [h] 5 Series Interaction [Official], [h] X5 Interaction [Official], [h] </a:t>
            </a:r>
            <a:r>
              <a:rPr lang="en-US" sz="700" err="1"/>
              <a:t>iX</a:t>
            </a:r>
            <a:r>
              <a:rPr lang="en-US" sz="700"/>
              <a:t> Interaction [Official], [h] i4 Interaction [Official]. See Appendix for KPI and metric definitions.</a:t>
            </a:r>
            <a:endParaRPr lang="de-DE" sz="700">
              <a:solidFill>
                <a:prstClr val="black"/>
              </a:solidFill>
              <a:highlight>
                <a:srgbClr val="FFFF00"/>
              </a:highlight>
              <a:latin typeface="BMWTypeNext Light"/>
            </a:endParaRPr>
          </a:p>
        </p:txBody>
      </p:sp>
      <p:sp>
        <p:nvSpPr>
          <p:cNvPr id="10" name="Rectangle 9">
            <a:extLst>
              <a:ext uri="{FF2B5EF4-FFF2-40B4-BE49-F238E27FC236}">
                <a16:creationId xmlns:a16="http://schemas.microsoft.com/office/drawing/2014/main" id="{8AA66FE2-F91C-47F7-374C-1879CD60AFC0}"/>
              </a:ext>
            </a:extLst>
          </p:cNvPr>
          <p:cNvSpPr/>
          <p:nvPr/>
        </p:nvSpPr>
        <p:spPr>
          <a:xfrm>
            <a:off x="4130790" y="5091882"/>
            <a:ext cx="2124198" cy="918151"/>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BMWTypeNext Regular" pitchFamily="2" charset="0"/>
              </a:rPr>
              <a:t>5 Series Leads in August: 429</a:t>
            </a:r>
          </a:p>
          <a:p>
            <a:pPr algn="ctr"/>
            <a:r>
              <a:rPr lang="en-US" sz="1000" b="1">
                <a:solidFill>
                  <a:schemeClr val="bg1"/>
                </a:solidFill>
              </a:rPr>
              <a:t>92% of August Projection</a:t>
            </a:r>
          </a:p>
          <a:p>
            <a:pPr algn="ctr"/>
            <a:r>
              <a:rPr lang="en-US" sz="1000" b="1"/>
              <a:t>141% of August </a:t>
            </a:r>
            <a:r>
              <a:rPr lang="en-US" sz="1000" b="1" u="sng"/>
              <a:t>RTF</a:t>
            </a:r>
            <a:r>
              <a:rPr lang="en-US" sz="1000" b="1"/>
              <a:t> Target</a:t>
            </a:r>
          </a:p>
        </p:txBody>
      </p:sp>
      <p:sp>
        <p:nvSpPr>
          <p:cNvPr id="14" name="Rectangle 13">
            <a:extLst>
              <a:ext uri="{FF2B5EF4-FFF2-40B4-BE49-F238E27FC236}">
                <a16:creationId xmlns:a16="http://schemas.microsoft.com/office/drawing/2014/main" id="{E88EF049-484A-AC03-AE78-17AE164F9BE9}"/>
              </a:ext>
            </a:extLst>
          </p:cNvPr>
          <p:cNvSpPr/>
          <p:nvPr/>
        </p:nvSpPr>
        <p:spPr>
          <a:xfrm>
            <a:off x="9597382" y="5091882"/>
            <a:ext cx="2124198" cy="918151"/>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BMWTypeNext Regular" pitchFamily="2" charset="0"/>
              </a:rPr>
              <a:t>X5 Leads in August: 813</a:t>
            </a:r>
          </a:p>
          <a:p>
            <a:pPr algn="ctr"/>
            <a:r>
              <a:rPr lang="en-US" sz="1000" b="1">
                <a:solidFill>
                  <a:schemeClr val="bg1"/>
                </a:solidFill>
              </a:rPr>
              <a:t>77% of August Projection</a:t>
            </a:r>
          </a:p>
          <a:p>
            <a:pPr algn="ctr"/>
            <a:r>
              <a:rPr lang="en-US" sz="1000" b="1"/>
              <a:t>82% of August </a:t>
            </a:r>
            <a:r>
              <a:rPr lang="en-US" sz="1000" b="1" u="sng"/>
              <a:t>RTF </a:t>
            </a:r>
            <a:r>
              <a:rPr lang="en-US" sz="1000" b="1"/>
              <a:t>Target</a:t>
            </a:r>
          </a:p>
        </p:txBody>
      </p:sp>
      <p:sp>
        <p:nvSpPr>
          <p:cNvPr id="17" name="TextBox 16">
            <a:extLst>
              <a:ext uri="{FF2B5EF4-FFF2-40B4-BE49-F238E27FC236}">
                <a16:creationId xmlns:a16="http://schemas.microsoft.com/office/drawing/2014/main" id="{2CF9CA08-4EC3-D6FA-96F1-AEDFB362D674}"/>
              </a:ext>
            </a:extLst>
          </p:cNvPr>
          <p:cNvSpPr txBox="1"/>
          <p:nvPr/>
        </p:nvSpPr>
        <p:spPr>
          <a:xfrm>
            <a:off x="4873762" y="4020404"/>
            <a:ext cx="700957" cy="261610"/>
          </a:xfrm>
          <a:prstGeom prst="rect">
            <a:avLst/>
          </a:prstGeom>
          <a:noFill/>
        </p:spPr>
        <p:txBody>
          <a:bodyPr wrap="square">
            <a:spAutoFit/>
          </a:bodyPr>
          <a:lstStyle/>
          <a:p>
            <a:pPr algn="ctr"/>
            <a:r>
              <a:rPr lang="en-US" sz="1050" b="1">
                <a:solidFill>
                  <a:schemeClr val="accent1"/>
                </a:solidFill>
                <a:latin typeface="BMWTypeNext Bold" pitchFamily="2" charset="0"/>
              </a:rPr>
              <a:t>429</a:t>
            </a:r>
          </a:p>
        </p:txBody>
      </p:sp>
      <p:sp>
        <p:nvSpPr>
          <p:cNvPr id="18" name="TextBox 17">
            <a:extLst>
              <a:ext uri="{FF2B5EF4-FFF2-40B4-BE49-F238E27FC236}">
                <a16:creationId xmlns:a16="http://schemas.microsoft.com/office/drawing/2014/main" id="{ED8F8F1F-16BF-D1A5-643E-A1863755CF19}"/>
              </a:ext>
            </a:extLst>
          </p:cNvPr>
          <p:cNvSpPr txBox="1"/>
          <p:nvPr/>
        </p:nvSpPr>
        <p:spPr>
          <a:xfrm>
            <a:off x="10761199" y="4020404"/>
            <a:ext cx="700957" cy="261610"/>
          </a:xfrm>
          <a:prstGeom prst="rect">
            <a:avLst/>
          </a:prstGeom>
          <a:noFill/>
        </p:spPr>
        <p:txBody>
          <a:bodyPr wrap="square">
            <a:spAutoFit/>
          </a:bodyPr>
          <a:lstStyle/>
          <a:p>
            <a:pPr algn="ctr"/>
            <a:r>
              <a:rPr lang="en-US" sz="1050" b="1">
                <a:solidFill>
                  <a:schemeClr val="accent1"/>
                </a:solidFill>
                <a:latin typeface="BMWTypeNext Bold" pitchFamily="2" charset="0"/>
              </a:rPr>
              <a:t>2,096</a:t>
            </a:r>
          </a:p>
        </p:txBody>
      </p:sp>
      <p:sp>
        <p:nvSpPr>
          <p:cNvPr id="25" name="Rectangle 24">
            <a:extLst>
              <a:ext uri="{FF2B5EF4-FFF2-40B4-BE49-F238E27FC236}">
                <a16:creationId xmlns:a16="http://schemas.microsoft.com/office/drawing/2014/main" id="{38AD193F-7297-40CD-77A7-81F61C59B078}"/>
              </a:ext>
            </a:extLst>
          </p:cNvPr>
          <p:cNvSpPr/>
          <p:nvPr/>
        </p:nvSpPr>
        <p:spPr>
          <a:xfrm>
            <a:off x="779054" y="5091899"/>
            <a:ext cx="2287996" cy="79444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
              <a:solidFill>
                <a:schemeClr val="tx1"/>
              </a:solidFill>
            </a:endParaRPr>
          </a:p>
          <a:p>
            <a:r>
              <a:rPr lang="en-US" sz="1050">
                <a:solidFill>
                  <a:schemeClr val="tx1"/>
                </a:solidFill>
                <a:latin typeface="BMWTypeNext Regular" pitchFamily="2" charset="0"/>
              </a:rPr>
              <a:t>Legend:</a:t>
            </a:r>
          </a:p>
          <a:p>
            <a:r>
              <a:rPr lang="en-US" sz="1050" b="1">
                <a:solidFill>
                  <a:srgbClr val="F6A960"/>
                </a:solidFill>
                <a:latin typeface="BMWTypeNext Bold" pitchFamily="2" charset="0"/>
              </a:rPr>
              <a:t> -   </a:t>
            </a:r>
            <a:r>
              <a:rPr lang="en-US" sz="1050">
                <a:solidFill>
                  <a:schemeClr val="tx1"/>
                </a:solidFill>
                <a:latin typeface="BMWTypeNext Regular" pitchFamily="2" charset="0"/>
              </a:rPr>
              <a:t>August RTF Target</a:t>
            </a:r>
            <a:endParaRPr lang="en-US" sz="1050">
              <a:solidFill>
                <a:srgbClr val="F6A960"/>
              </a:solidFill>
              <a:latin typeface="BMWTypeNext Regular" pitchFamily="2" charset="0"/>
            </a:endParaRPr>
          </a:p>
          <a:p>
            <a:r>
              <a:rPr lang="en-US" sz="1050" b="1">
                <a:solidFill>
                  <a:srgbClr val="1D69D3"/>
                </a:solidFill>
                <a:latin typeface="BMWTypeNext Bold" pitchFamily="2" charset="0"/>
              </a:rPr>
              <a:t> -   </a:t>
            </a:r>
            <a:r>
              <a:rPr lang="en-US" sz="1050">
                <a:solidFill>
                  <a:schemeClr val="tx1"/>
                </a:solidFill>
                <a:latin typeface="BMWTypeNext Regular" pitchFamily="2" charset="0"/>
              </a:rPr>
              <a:t>August Campaign Projection</a:t>
            </a:r>
            <a:endParaRPr lang="en-US" sz="1050" b="1">
              <a:solidFill>
                <a:srgbClr val="1D69D3"/>
              </a:solidFill>
              <a:latin typeface="BMWTypeNext Bold" pitchFamily="2" charset="0"/>
            </a:endParaRPr>
          </a:p>
          <a:p>
            <a:r>
              <a:rPr lang="en-US" sz="1050" b="1">
                <a:solidFill>
                  <a:srgbClr val="D5E3EF"/>
                </a:solidFill>
                <a:latin typeface="BMWTypeNext Bold" pitchFamily="2" charset="0"/>
              </a:rPr>
              <a:t>▮</a:t>
            </a:r>
            <a:r>
              <a:rPr lang="en-US" sz="1050">
                <a:solidFill>
                  <a:schemeClr val="tx1"/>
                </a:solidFill>
                <a:latin typeface="BMWTypeNext Regular" pitchFamily="2" charset="0"/>
              </a:rPr>
              <a:t> Month-to-date Actuals</a:t>
            </a:r>
            <a:endParaRPr lang="en-US" sz="1050" b="1">
              <a:solidFill>
                <a:srgbClr val="D5E3EF"/>
              </a:solidFill>
              <a:latin typeface="BMWTypeNext Bold" pitchFamily="2" charset="0"/>
            </a:endParaRPr>
          </a:p>
        </p:txBody>
      </p:sp>
      <p:sp>
        <p:nvSpPr>
          <p:cNvPr id="28" name="Rectangle 27">
            <a:extLst>
              <a:ext uri="{FF2B5EF4-FFF2-40B4-BE49-F238E27FC236}">
                <a16:creationId xmlns:a16="http://schemas.microsoft.com/office/drawing/2014/main" id="{A128ACB6-9B86-9756-F59D-452A58883341}"/>
              </a:ext>
            </a:extLst>
          </p:cNvPr>
          <p:cNvSpPr/>
          <p:nvPr/>
        </p:nvSpPr>
        <p:spPr>
          <a:xfrm>
            <a:off x="10810864" y="2692244"/>
            <a:ext cx="601629" cy="22079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C75960-817F-131B-D4F8-A8C7C6A855CA}"/>
              </a:ext>
            </a:extLst>
          </p:cNvPr>
          <p:cNvSpPr/>
          <p:nvPr/>
        </p:nvSpPr>
        <p:spPr>
          <a:xfrm>
            <a:off x="4910952" y="2700952"/>
            <a:ext cx="601629" cy="22079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2">
            <a:extLst>
              <a:ext uri="{FF2B5EF4-FFF2-40B4-BE49-F238E27FC236}">
                <a16:creationId xmlns:a16="http://schemas.microsoft.com/office/drawing/2014/main" id="{80C3A133-A898-331C-A6F3-782F4AE7054E}"/>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1949293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3011FC-B2F8-6038-160D-334F2CFD682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atin Light"/>
                <a:ea typeface="+mn-ea"/>
                <a:cs typeface="+mn-cs"/>
              </a:rPr>
              <a:t>Page </a:t>
            </a:r>
            <a:fld id="{B40DB7FE-DB37-4DD8-AAB3-38BC687BCDF8}" type="slidenum">
              <a:rPr kumimoji="0" lang="de-DE" sz="800" b="0" i="0" u="none" strike="noStrike" kern="1200" cap="none" spc="0" normalizeH="0" baseline="0" noProof="0" smtClean="0">
                <a:ln>
                  <a:noFill/>
                </a:ln>
                <a:solidFill>
                  <a:prstClr val="black"/>
                </a:solidFill>
                <a:effectLst/>
                <a:uLnTx/>
                <a:uFillTx/>
                <a:latin typeface="BMWTypeNext Latin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de-DE" sz="800" b="0" i="0" u="none" strike="noStrike" kern="1200" cap="none" spc="0" normalizeH="0" baseline="0" noProof="0">
              <a:ln>
                <a:noFill/>
              </a:ln>
              <a:solidFill>
                <a:prstClr val="black"/>
              </a:solidFill>
              <a:effectLst/>
              <a:uLnTx/>
              <a:uFillTx/>
              <a:latin typeface="BMWTypeNext Latin Light"/>
              <a:ea typeface="+mn-ea"/>
              <a:cs typeface="+mn-cs"/>
            </a:endParaRPr>
          </a:p>
        </p:txBody>
      </p:sp>
      <p:sp>
        <p:nvSpPr>
          <p:cNvPr id="2" name="Title 1">
            <a:extLst>
              <a:ext uri="{FF2B5EF4-FFF2-40B4-BE49-F238E27FC236}">
                <a16:creationId xmlns:a16="http://schemas.microsoft.com/office/drawing/2014/main" id="{2B58D712-186E-887A-1C60-6E55EAAEE58C}"/>
              </a:ext>
            </a:extLst>
          </p:cNvPr>
          <p:cNvSpPr txBox="1">
            <a:spLocks/>
          </p:cNvSpPr>
          <p:nvPr/>
        </p:nvSpPr>
        <p:spPr>
          <a:xfrm>
            <a:off x="431137" y="392076"/>
            <a:ext cx="11326813" cy="79683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cap="all" spc="10" baseline="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all" spc="10" normalizeH="0" baseline="0" noProof="0">
                <a:ln>
                  <a:noFill/>
                </a:ln>
                <a:solidFill>
                  <a:srgbClr val="262626"/>
                </a:solidFill>
                <a:effectLst/>
                <a:uLnTx/>
                <a:uFillTx/>
                <a:latin typeface="BMWTypeNext Light" pitchFamily="50" charset="0"/>
                <a:ea typeface="+mj-ea"/>
                <a:cs typeface="+mj-cs"/>
              </a:rPr>
              <a:t>How do we define success.</a:t>
            </a:r>
          </a:p>
        </p:txBody>
      </p:sp>
      <p:sp>
        <p:nvSpPr>
          <p:cNvPr id="6" name="TextBox 5">
            <a:extLst>
              <a:ext uri="{FF2B5EF4-FFF2-40B4-BE49-F238E27FC236}">
                <a16:creationId xmlns:a16="http://schemas.microsoft.com/office/drawing/2014/main" id="{13B8C3BC-D9FA-5A7E-EB92-EDAEAEE37D3E}"/>
              </a:ext>
            </a:extLst>
          </p:cNvPr>
          <p:cNvSpPr txBox="1"/>
          <p:nvPr/>
        </p:nvSpPr>
        <p:spPr>
          <a:xfrm>
            <a:off x="1330053" y="1494365"/>
            <a:ext cx="2830223" cy="383310"/>
          </a:xfrm>
          <a:prstGeom prst="rect">
            <a:avLst/>
          </a:prstGeom>
          <a:noFill/>
        </p:spPr>
        <p:txBody>
          <a:bodyPr wrap="square" lIns="91440" tIns="45720" rIns="91440" bIns="45720" rtlCol="0" anchor="t">
            <a:spAutoFit/>
          </a:bodyPr>
          <a:lstStyle/>
          <a:p>
            <a:pPr algn="ctr" defTabSz="914400">
              <a:lnSpc>
                <a:spcPct val="150000"/>
              </a:lnSpc>
              <a:defRPr/>
            </a:pPr>
            <a:r>
              <a:rPr lang="en-US" sz="1400" b="1">
                <a:solidFill>
                  <a:srgbClr val="000000"/>
                </a:solidFill>
                <a:latin typeface="BMWTypeNext Light"/>
              </a:rPr>
              <a:t>DRIVE AWARENESS</a:t>
            </a:r>
            <a:endParaRPr lang="en-US" sz="1400"/>
          </a:p>
        </p:txBody>
      </p:sp>
      <p:sp>
        <p:nvSpPr>
          <p:cNvPr id="7" name="TextBox 6">
            <a:extLst>
              <a:ext uri="{FF2B5EF4-FFF2-40B4-BE49-F238E27FC236}">
                <a16:creationId xmlns:a16="http://schemas.microsoft.com/office/drawing/2014/main" id="{6FD7FE0B-6C5D-9ED8-4CCA-941120DF2561}"/>
              </a:ext>
            </a:extLst>
          </p:cNvPr>
          <p:cNvSpPr txBox="1"/>
          <p:nvPr/>
        </p:nvSpPr>
        <p:spPr>
          <a:xfrm>
            <a:off x="4304487" y="1494365"/>
            <a:ext cx="2097681" cy="706475"/>
          </a:xfrm>
          <a:prstGeom prst="rect">
            <a:avLst/>
          </a:prstGeom>
          <a:noFill/>
        </p:spPr>
        <p:txBody>
          <a:bodyPr wrap="square" lIns="91440" tIns="45720" rIns="91440" bIns="45720" rtlCol="0" anchor="t">
            <a:spAutoFit/>
          </a:bodyPr>
          <a:lstStyle/>
          <a:p>
            <a:pPr algn="ctr" defTabSz="914400">
              <a:lnSpc>
                <a:spcPct val="150000"/>
              </a:lnSpc>
              <a:defRPr/>
            </a:pPr>
            <a:r>
              <a:rPr lang="en-US" sz="1400" b="1">
                <a:solidFill>
                  <a:srgbClr val="000000"/>
                </a:solidFill>
                <a:latin typeface="BMWTypeNext Light"/>
              </a:rPr>
              <a:t>INCREASE PRIMARY VEHICLE INTEREST</a:t>
            </a:r>
            <a:endParaRPr lang="en-US" sz="1400"/>
          </a:p>
        </p:txBody>
      </p:sp>
      <p:sp>
        <p:nvSpPr>
          <p:cNvPr id="8" name="TextBox 7">
            <a:extLst>
              <a:ext uri="{FF2B5EF4-FFF2-40B4-BE49-F238E27FC236}">
                <a16:creationId xmlns:a16="http://schemas.microsoft.com/office/drawing/2014/main" id="{0F3E4FF7-8066-75E2-BF85-2A82DEE006F1}"/>
              </a:ext>
            </a:extLst>
          </p:cNvPr>
          <p:cNvSpPr txBox="1"/>
          <p:nvPr/>
        </p:nvSpPr>
        <p:spPr>
          <a:xfrm>
            <a:off x="6641957" y="1494365"/>
            <a:ext cx="2580063" cy="706475"/>
          </a:xfrm>
          <a:prstGeom prst="rect">
            <a:avLst/>
          </a:prstGeom>
          <a:noFill/>
        </p:spPr>
        <p:txBody>
          <a:bodyPr wrap="square" lIns="91440" tIns="45720" rIns="91440" bIns="45720" rtlCol="0" anchor="t">
            <a:spAutoFit/>
          </a:bodyPr>
          <a:lstStyle/>
          <a:p>
            <a:pPr algn="ctr" defTabSz="914400">
              <a:lnSpc>
                <a:spcPct val="150000"/>
              </a:lnSpc>
              <a:defRPr/>
            </a:pPr>
            <a:r>
              <a:rPr lang="en-US" sz="1400" b="1">
                <a:solidFill>
                  <a:srgbClr val="000000"/>
                </a:solidFill>
                <a:latin typeface="BMWTypeNext Light"/>
              </a:rPr>
              <a:t>ENCOURAGE LOW FUNNEL ACTIONS</a:t>
            </a:r>
            <a:endParaRPr lang="en-US" sz="1400"/>
          </a:p>
        </p:txBody>
      </p:sp>
      <p:cxnSp>
        <p:nvCxnSpPr>
          <p:cNvPr id="9" name="Straight Arrow Connector 8">
            <a:extLst>
              <a:ext uri="{FF2B5EF4-FFF2-40B4-BE49-F238E27FC236}">
                <a16:creationId xmlns:a16="http://schemas.microsoft.com/office/drawing/2014/main" id="{A0B1865D-E933-DB54-C461-2455BBD95C2A}"/>
              </a:ext>
            </a:extLst>
          </p:cNvPr>
          <p:cNvCxnSpPr>
            <a:cxnSpLocks/>
          </p:cNvCxnSpPr>
          <p:nvPr/>
        </p:nvCxnSpPr>
        <p:spPr>
          <a:xfrm>
            <a:off x="4094503" y="1572430"/>
            <a:ext cx="0" cy="380716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5B221C1-A0AB-CEE7-5B17-8090D35C727E}"/>
              </a:ext>
            </a:extLst>
          </p:cNvPr>
          <p:cNvCxnSpPr>
            <a:cxnSpLocks/>
          </p:cNvCxnSpPr>
          <p:nvPr/>
        </p:nvCxnSpPr>
        <p:spPr>
          <a:xfrm>
            <a:off x="6655726" y="1572430"/>
            <a:ext cx="0" cy="380716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B2D6F1-4DC4-DF56-6918-16B17B88DCFC}"/>
              </a:ext>
            </a:extLst>
          </p:cNvPr>
          <p:cNvCxnSpPr>
            <a:cxnSpLocks/>
          </p:cNvCxnSpPr>
          <p:nvPr/>
        </p:nvCxnSpPr>
        <p:spPr>
          <a:xfrm flipH="1">
            <a:off x="1540557" y="1572430"/>
            <a:ext cx="4858" cy="3807165"/>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F33B7E-E3B9-5D15-015A-C807DB096D9E}"/>
              </a:ext>
            </a:extLst>
          </p:cNvPr>
          <p:cNvSpPr txBox="1"/>
          <p:nvPr/>
        </p:nvSpPr>
        <p:spPr>
          <a:xfrm>
            <a:off x="212540" y="1503261"/>
            <a:ext cx="1140571" cy="320024"/>
          </a:xfrm>
          <a:prstGeom prst="rect">
            <a:avLst/>
          </a:prstGeom>
          <a:noFill/>
        </p:spPr>
        <p:txBody>
          <a:bodyPr wrap="square" lIns="91440" tIns="45720" rIns="91440" bIns="45720" rtlCol="0" anchor="t">
            <a:spAutoFit/>
          </a:bodyPr>
          <a:lstStyle/>
          <a:p>
            <a:pPr algn="ctr" defTabSz="914400">
              <a:lnSpc>
                <a:spcPct val="150000"/>
              </a:lnSpc>
              <a:defRPr/>
            </a:pPr>
            <a:r>
              <a:rPr lang="en-US" sz="1100" b="1">
                <a:solidFill>
                  <a:srgbClr val="000000"/>
                </a:solidFill>
                <a:latin typeface="BMWTypeNext Light"/>
              </a:rPr>
              <a:t>GOAL</a:t>
            </a:r>
            <a:endParaRPr lang="en-US" sz="1100"/>
          </a:p>
        </p:txBody>
      </p:sp>
      <p:sp>
        <p:nvSpPr>
          <p:cNvPr id="13" name="TextBox 12">
            <a:extLst>
              <a:ext uri="{FF2B5EF4-FFF2-40B4-BE49-F238E27FC236}">
                <a16:creationId xmlns:a16="http://schemas.microsoft.com/office/drawing/2014/main" id="{1028E0D7-A2A7-CAB5-9D69-9A79AF1849AB}"/>
              </a:ext>
            </a:extLst>
          </p:cNvPr>
          <p:cNvSpPr txBox="1"/>
          <p:nvPr/>
        </p:nvSpPr>
        <p:spPr>
          <a:xfrm>
            <a:off x="204259" y="3471057"/>
            <a:ext cx="1140571" cy="571695"/>
          </a:xfrm>
          <a:prstGeom prst="rect">
            <a:avLst/>
          </a:prstGeom>
          <a:noFill/>
        </p:spPr>
        <p:txBody>
          <a:bodyPr wrap="square" lIns="91440" tIns="45720" rIns="91440" bIns="45720" rtlCol="0" anchor="t">
            <a:spAutoFit/>
          </a:bodyPr>
          <a:lstStyle/>
          <a:p>
            <a:pPr algn="ctr" defTabSz="914400">
              <a:lnSpc>
                <a:spcPct val="150000"/>
              </a:lnSpc>
              <a:defRPr/>
            </a:pPr>
            <a:r>
              <a:rPr lang="en-US" sz="1100" b="1">
                <a:solidFill>
                  <a:srgbClr val="000000"/>
                </a:solidFill>
                <a:latin typeface="BMWTypeNext Light"/>
              </a:rPr>
              <a:t>PRIMARY KPIs</a:t>
            </a:r>
            <a:endParaRPr lang="en-US" sz="1100"/>
          </a:p>
        </p:txBody>
      </p:sp>
      <p:sp>
        <p:nvSpPr>
          <p:cNvPr id="14" name="TextBox 13">
            <a:extLst>
              <a:ext uri="{FF2B5EF4-FFF2-40B4-BE49-F238E27FC236}">
                <a16:creationId xmlns:a16="http://schemas.microsoft.com/office/drawing/2014/main" id="{E0E3AF95-E9DC-1351-3E8B-E4E2CE99C3AB}"/>
              </a:ext>
            </a:extLst>
          </p:cNvPr>
          <p:cNvSpPr txBox="1"/>
          <p:nvPr/>
        </p:nvSpPr>
        <p:spPr>
          <a:xfrm>
            <a:off x="1673427" y="2410606"/>
            <a:ext cx="2292756" cy="984629"/>
          </a:xfrm>
          <a:prstGeom prst="rect">
            <a:avLst/>
          </a:prstGeom>
          <a:noFill/>
        </p:spPr>
        <p:txBody>
          <a:bodyPr wrap="square" lIns="91440" tIns="45720" rIns="91440" bIns="45720" rtlCol="0" anchor="t">
            <a:spAutoFit/>
          </a:bodyPr>
          <a:lstStyle/>
          <a:p>
            <a:pPr algn="ctr" defTabSz="914400">
              <a:defRPr/>
            </a:pPr>
            <a:r>
              <a:rPr lang="en-US" sz="1100" b="1">
                <a:solidFill>
                  <a:schemeClr val="dk1"/>
                </a:solidFill>
                <a:latin typeface="BMWTypeNext Regular" pitchFamily="2" charset="0"/>
                <a:ea typeface="+mn-lt"/>
                <a:cs typeface="+mn-lt"/>
              </a:rPr>
              <a:t>Generate interest for the Summer Sales Event and primary campaign vehicles, i4, </a:t>
            </a:r>
            <a:r>
              <a:rPr lang="en-US" sz="1100" b="1" err="1">
                <a:solidFill>
                  <a:schemeClr val="dk1"/>
                </a:solidFill>
                <a:latin typeface="BMWTypeNext Regular" pitchFamily="2" charset="0"/>
                <a:ea typeface="+mn-lt"/>
                <a:cs typeface="+mn-lt"/>
              </a:rPr>
              <a:t>iX</a:t>
            </a:r>
            <a:r>
              <a:rPr lang="en-US" sz="1100" b="1">
                <a:solidFill>
                  <a:schemeClr val="dk1"/>
                </a:solidFill>
                <a:latin typeface="BMWTypeNext Regular" pitchFamily="2" charset="0"/>
                <a:ea typeface="+mn-lt"/>
                <a:cs typeface="+mn-lt"/>
              </a:rPr>
              <a:t>, X5 and 5 Series</a:t>
            </a:r>
            <a:endParaRPr lang="en-US" sz="1100" b="1">
              <a:solidFill>
                <a:srgbClr val="000000"/>
              </a:solidFill>
              <a:latin typeface="BMWTypeNext Regular" pitchFamily="2" charset="0"/>
              <a:ea typeface="+mn-lt"/>
              <a:cs typeface="+mn-lt"/>
            </a:endParaRPr>
          </a:p>
          <a:p>
            <a:pPr algn="ctr" defTabSz="914400">
              <a:lnSpc>
                <a:spcPct val="150000"/>
              </a:lnSpc>
              <a:defRPr/>
            </a:pPr>
            <a:endParaRPr lang="en-US" sz="1050" b="1">
              <a:latin typeface="BMWTypeNext Regular" pitchFamily="2" charset="0"/>
            </a:endParaRPr>
          </a:p>
        </p:txBody>
      </p:sp>
      <p:sp>
        <p:nvSpPr>
          <p:cNvPr id="15" name="TextBox 14">
            <a:extLst>
              <a:ext uri="{FF2B5EF4-FFF2-40B4-BE49-F238E27FC236}">
                <a16:creationId xmlns:a16="http://schemas.microsoft.com/office/drawing/2014/main" id="{CFB945D0-3018-5879-3EDD-9984911C18B1}"/>
              </a:ext>
            </a:extLst>
          </p:cNvPr>
          <p:cNvSpPr txBox="1"/>
          <p:nvPr/>
        </p:nvSpPr>
        <p:spPr>
          <a:xfrm>
            <a:off x="1622037" y="3498304"/>
            <a:ext cx="2246255" cy="571695"/>
          </a:xfrm>
          <a:prstGeom prst="rect">
            <a:avLst/>
          </a:prstGeom>
          <a:noFill/>
        </p:spPr>
        <p:txBody>
          <a:bodyPr wrap="square" lIns="91440" tIns="45720" rIns="91440" bIns="45720" rtlCol="0" anchor="t">
            <a:spAutoFit/>
          </a:bodyPr>
          <a:lstStyle/>
          <a:p>
            <a:pPr algn="ctr" defTabSz="914400">
              <a:lnSpc>
                <a:spcPct val="150000"/>
              </a:lnSpc>
              <a:defRPr/>
            </a:pPr>
            <a:r>
              <a:rPr lang="en-US" sz="1100">
                <a:solidFill>
                  <a:srgbClr val="000000"/>
                </a:solidFill>
                <a:latin typeface="BMWTypeNext Light"/>
              </a:rPr>
              <a:t>Increase retargetable audience size</a:t>
            </a:r>
            <a:endParaRPr lang="en-US" sz="1100">
              <a:latin typeface="BMWTypeNext Light"/>
            </a:endParaRPr>
          </a:p>
        </p:txBody>
      </p:sp>
      <p:sp>
        <p:nvSpPr>
          <p:cNvPr id="16" name="TextBox 15">
            <a:extLst>
              <a:ext uri="{FF2B5EF4-FFF2-40B4-BE49-F238E27FC236}">
                <a16:creationId xmlns:a16="http://schemas.microsoft.com/office/drawing/2014/main" id="{58C86CE6-BE2B-EF58-6185-A4352E6B95AF}"/>
              </a:ext>
            </a:extLst>
          </p:cNvPr>
          <p:cNvSpPr txBox="1"/>
          <p:nvPr/>
        </p:nvSpPr>
        <p:spPr>
          <a:xfrm>
            <a:off x="4169950" y="2410606"/>
            <a:ext cx="2361001" cy="817468"/>
          </a:xfrm>
          <a:prstGeom prst="rect">
            <a:avLst/>
          </a:prstGeom>
          <a:noFill/>
        </p:spPr>
        <p:txBody>
          <a:bodyPr wrap="square" lIns="91440" tIns="45720" rIns="91440" bIns="45720" rtlCol="0" anchor="t">
            <a:spAutoFit/>
          </a:bodyPr>
          <a:lstStyle/>
          <a:p>
            <a:pPr algn="ctr" defTabSz="914400">
              <a:defRPr/>
            </a:pPr>
            <a:r>
              <a:rPr lang="en-US" sz="1100" b="1">
                <a:solidFill>
                  <a:schemeClr val="dk1"/>
                </a:solidFill>
                <a:latin typeface="BMWTypeNext Regular" pitchFamily="2" charset="0"/>
                <a:ea typeface="+mn-lt"/>
                <a:cs typeface="+mn-lt"/>
              </a:rPr>
              <a:t>Net increase in Interacting Web Visits (IWVs) for featured SSE models compared to pre-campaign IWVs.</a:t>
            </a:r>
          </a:p>
          <a:p>
            <a:pPr algn="ctr" defTabSz="914400">
              <a:lnSpc>
                <a:spcPct val="150000"/>
              </a:lnSpc>
              <a:defRPr/>
            </a:pPr>
            <a:endParaRPr lang="en-US" sz="1050" b="1">
              <a:latin typeface="BMWTypeNext Regular" pitchFamily="2" charset="0"/>
            </a:endParaRPr>
          </a:p>
        </p:txBody>
      </p:sp>
      <p:sp>
        <p:nvSpPr>
          <p:cNvPr id="17" name="TextBox 16">
            <a:extLst>
              <a:ext uri="{FF2B5EF4-FFF2-40B4-BE49-F238E27FC236}">
                <a16:creationId xmlns:a16="http://schemas.microsoft.com/office/drawing/2014/main" id="{3A012CD7-F022-40DD-8F1D-4758CF745558}"/>
              </a:ext>
            </a:extLst>
          </p:cNvPr>
          <p:cNvSpPr txBox="1"/>
          <p:nvPr/>
        </p:nvSpPr>
        <p:spPr>
          <a:xfrm>
            <a:off x="3943738" y="3498304"/>
            <a:ext cx="2819179" cy="317779"/>
          </a:xfrm>
          <a:prstGeom prst="rect">
            <a:avLst/>
          </a:prstGeom>
          <a:noFill/>
        </p:spPr>
        <p:txBody>
          <a:bodyPr wrap="square" lIns="91440" tIns="45720" rIns="91440" bIns="45720" rtlCol="0" anchor="t">
            <a:spAutoFit/>
          </a:bodyPr>
          <a:lstStyle/>
          <a:p>
            <a:pPr algn="ctr" defTabSz="914400">
              <a:lnSpc>
                <a:spcPct val="150000"/>
              </a:lnSpc>
              <a:defRPr/>
            </a:pPr>
            <a:r>
              <a:rPr lang="en-US" sz="1100">
                <a:solidFill>
                  <a:srgbClr val="000000"/>
                </a:solidFill>
                <a:latin typeface="BMWTypeNext Light"/>
              </a:rPr>
              <a:t>Interactive Web Visits</a:t>
            </a:r>
            <a:endParaRPr lang="en-US" sz="1100">
              <a:latin typeface="BMWTypeNext Light"/>
            </a:endParaRPr>
          </a:p>
        </p:txBody>
      </p:sp>
      <p:sp>
        <p:nvSpPr>
          <p:cNvPr id="18" name="TextBox 17">
            <a:extLst>
              <a:ext uri="{FF2B5EF4-FFF2-40B4-BE49-F238E27FC236}">
                <a16:creationId xmlns:a16="http://schemas.microsoft.com/office/drawing/2014/main" id="{A8821189-EB4D-D221-3633-6A755012BE3A}"/>
              </a:ext>
            </a:extLst>
          </p:cNvPr>
          <p:cNvSpPr txBox="1"/>
          <p:nvPr/>
        </p:nvSpPr>
        <p:spPr>
          <a:xfrm>
            <a:off x="6769130" y="2410606"/>
            <a:ext cx="2375796" cy="815351"/>
          </a:xfrm>
          <a:prstGeom prst="rect">
            <a:avLst/>
          </a:prstGeom>
          <a:noFill/>
        </p:spPr>
        <p:txBody>
          <a:bodyPr wrap="square" lIns="91440" tIns="45720" rIns="91440" bIns="45720" rtlCol="0" anchor="t">
            <a:spAutoFit/>
          </a:bodyPr>
          <a:lstStyle/>
          <a:p>
            <a:pPr algn="ctr" defTabSz="914400">
              <a:defRPr/>
            </a:pPr>
            <a:r>
              <a:rPr lang="en-US" sz="1100" b="1">
                <a:solidFill>
                  <a:schemeClr val="dk1"/>
                </a:solidFill>
                <a:latin typeface="BMWTypeNext Regular" pitchFamily="2" charset="0"/>
                <a:ea typeface="+mn-lt"/>
                <a:cs typeface="+mn-lt"/>
              </a:rPr>
              <a:t>Increase in leads for i4, </a:t>
            </a:r>
            <a:r>
              <a:rPr lang="en-US" sz="1100" b="1" err="1">
                <a:solidFill>
                  <a:schemeClr val="dk1"/>
                </a:solidFill>
                <a:latin typeface="BMWTypeNext Regular" pitchFamily="2" charset="0"/>
                <a:ea typeface="+mn-lt"/>
                <a:cs typeface="+mn-lt"/>
              </a:rPr>
              <a:t>iX</a:t>
            </a:r>
            <a:r>
              <a:rPr lang="en-US" sz="1100" b="1">
                <a:solidFill>
                  <a:schemeClr val="dk1"/>
                </a:solidFill>
                <a:latin typeface="BMWTypeNext Regular" pitchFamily="2" charset="0"/>
                <a:ea typeface="+mn-lt"/>
                <a:cs typeface="+mn-lt"/>
              </a:rPr>
              <a:t>, X5 and 5 Series compared to prior to campaign launch</a:t>
            </a:r>
          </a:p>
          <a:p>
            <a:pPr algn="ctr" defTabSz="914400">
              <a:lnSpc>
                <a:spcPct val="150000"/>
              </a:lnSpc>
              <a:defRPr/>
            </a:pPr>
            <a:endParaRPr lang="en-US" sz="1050" b="1">
              <a:latin typeface="BMWTypeNext Regular" pitchFamily="2" charset="0"/>
            </a:endParaRPr>
          </a:p>
        </p:txBody>
      </p:sp>
      <p:sp>
        <p:nvSpPr>
          <p:cNvPr id="19" name="TextBox 18">
            <a:extLst>
              <a:ext uri="{FF2B5EF4-FFF2-40B4-BE49-F238E27FC236}">
                <a16:creationId xmlns:a16="http://schemas.microsoft.com/office/drawing/2014/main" id="{60382E25-1C52-4A86-F093-8AF0D4D83AD7}"/>
              </a:ext>
            </a:extLst>
          </p:cNvPr>
          <p:cNvSpPr txBox="1"/>
          <p:nvPr/>
        </p:nvSpPr>
        <p:spPr>
          <a:xfrm>
            <a:off x="6779812" y="3498304"/>
            <a:ext cx="2177923" cy="571695"/>
          </a:xfrm>
          <a:prstGeom prst="rect">
            <a:avLst/>
          </a:prstGeom>
          <a:noFill/>
        </p:spPr>
        <p:txBody>
          <a:bodyPr wrap="square" lIns="91440" tIns="45720" rIns="91440" bIns="45720" rtlCol="0" anchor="t">
            <a:spAutoFit/>
          </a:bodyPr>
          <a:lstStyle/>
          <a:p>
            <a:pPr algn="ctr">
              <a:lnSpc>
                <a:spcPct val="150000"/>
              </a:lnSpc>
              <a:defRPr/>
            </a:pPr>
            <a:r>
              <a:rPr lang="en-US" sz="1100">
                <a:solidFill>
                  <a:srgbClr val="000000"/>
                </a:solidFill>
                <a:latin typeface="BMWTypeNext Light" pitchFamily="2" charset="0"/>
              </a:rPr>
              <a:t>Leads and buying actions for i4, </a:t>
            </a:r>
            <a:r>
              <a:rPr lang="en-US" sz="1100" err="1">
                <a:solidFill>
                  <a:srgbClr val="000000"/>
                </a:solidFill>
                <a:latin typeface="BMWTypeNext Light" pitchFamily="2" charset="0"/>
              </a:rPr>
              <a:t>iX</a:t>
            </a:r>
            <a:r>
              <a:rPr lang="en-US" sz="1100">
                <a:solidFill>
                  <a:srgbClr val="000000"/>
                </a:solidFill>
                <a:latin typeface="BMWTypeNext Light" pitchFamily="2" charset="0"/>
              </a:rPr>
              <a:t>, X5 and 5 Series</a:t>
            </a:r>
            <a:endParaRPr lang="en-US" sz="1100">
              <a:latin typeface="BMWTypeNext Light" pitchFamily="2" charset="0"/>
            </a:endParaRPr>
          </a:p>
        </p:txBody>
      </p:sp>
      <p:sp>
        <p:nvSpPr>
          <p:cNvPr id="20" name="TextBox 19">
            <a:extLst>
              <a:ext uri="{FF2B5EF4-FFF2-40B4-BE49-F238E27FC236}">
                <a16:creationId xmlns:a16="http://schemas.microsoft.com/office/drawing/2014/main" id="{8F86E217-7AF7-1A92-244B-63EC1A4651D2}"/>
              </a:ext>
            </a:extLst>
          </p:cNvPr>
          <p:cNvSpPr txBox="1"/>
          <p:nvPr/>
        </p:nvSpPr>
        <p:spPr>
          <a:xfrm>
            <a:off x="209781" y="2316619"/>
            <a:ext cx="1140571" cy="320024"/>
          </a:xfrm>
          <a:prstGeom prst="rect">
            <a:avLst/>
          </a:prstGeom>
          <a:noFill/>
        </p:spPr>
        <p:txBody>
          <a:bodyPr wrap="square" lIns="91440" tIns="45720" rIns="91440" bIns="45720" rtlCol="0" anchor="t">
            <a:spAutoFit/>
          </a:bodyPr>
          <a:lstStyle/>
          <a:p>
            <a:pPr algn="ctr" defTabSz="914400">
              <a:lnSpc>
                <a:spcPct val="150000"/>
              </a:lnSpc>
              <a:defRPr/>
            </a:pPr>
            <a:r>
              <a:rPr lang="en-US" sz="1100" b="1">
                <a:solidFill>
                  <a:srgbClr val="000000"/>
                </a:solidFill>
                <a:latin typeface="BMWTypeNext Light"/>
              </a:rPr>
              <a:t>METHOD</a:t>
            </a:r>
            <a:endParaRPr lang="en-US" sz="1100"/>
          </a:p>
        </p:txBody>
      </p:sp>
      <p:sp>
        <p:nvSpPr>
          <p:cNvPr id="21" name="TextBox 20">
            <a:extLst>
              <a:ext uri="{FF2B5EF4-FFF2-40B4-BE49-F238E27FC236}">
                <a16:creationId xmlns:a16="http://schemas.microsoft.com/office/drawing/2014/main" id="{AF06BB45-7B58-D851-65FC-15CAE0632F43}"/>
              </a:ext>
            </a:extLst>
          </p:cNvPr>
          <p:cNvSpPr txBox="1"/>
          <p:nvPr/>
        </p:nvSpPr>
        <p:spPr>
          <a:xfrm>
            <a:off x="204259" y="4306094"/>
            <a:ext cx="1140571" cy="574837"/>
          </a:xfrm>
          <a:prstGeom prst="rect">
            <a:avLst/>
          </a:prstGeom>
          <a:noFill/>
        </p:spPr>
        <p:txBody>
          <a:bodyPr wrap="square" lIns="91440" tIns="45720" rIns="91440" bIns="45720" rtlCol="0" anchor="t">
            <a:spAutoFit/>
          </a:bodyPr>
          <a:lstStyle/>
          <a:p>
            <a:pPr algn="ctr" defTabSz="914400">
              <a:lnSpc>
                <a:spcPct val="150000"/>
              </a:lnSpc>
              <a:defRPr/>
            </a:pPr>
            <a:r>
              <a:rPr lang="en-US" sz="1100" b="1">
                <a:solidFill>
                  <a:srgbClr val="000000"/>
                </a:solidFill>
                <a:latin typeface="BMWTypeNext Light"/>
              </a:rPr>
              <a:t>SECONDARY KPIs</a:t>
            </a:r>
            <a:endParaRPr lang="en-US" sz="1100"/>
          </a:p>
        </p:txBody>
      </p:sp>
      <p:sp>
        <p:nvSpPr>
          <p:cNvPr id="22" name="TextBox 21">
            <a:extLst>
              <a:ext uri="{FF2B5EF4-FFF2-40B4-BE49-F238E27FC236}">
                <a16:creationId xmlns:a16="http://schemas.microsoft.com/office/drawing/2014/main" id="{C9DC8054-12F6-EB1E-3DA6-6A01E11FC0FD}"/>
              </a:ext>
            </a:extLst>
          </p:cNvPr>
          <p:cNvSpPr txBox="1"/>
          <p:nvPr/>
        </p:nvSpPr>
        <p:spPr>
          <a:xfrm>
            <a:off x="1571406" y="4317105"/>
            <a:ext cx="2347516" cy="992323"/>
          </a:xfrm>
          <a:prstGeom prst="rect">
            <a:avLst/>
          </a:prstGeom>
          <a:noFill/>
        </p:spPr>
        <p:txBody>
          <a:bodyPr wrap="square" lIns="91440" tIns="45720" rIns="91440" bIns="45720" rtlCol="0" anchor="t">
            <a:spAutoFit/>
          </a:bodyPr>
          <a:lstStyle/>
          <a:p>
            <a:pPr algn="ctr" defTabSz="914400">
              <a:lnSpc>
                <a:spcPct val="150000"/>
              </a:lnSpc>
              <a:defRPr/>
            </a:pPr>
            <a:r>
              <a:rPr lang="en-US" sz="1100">
                <a:solidFill>
                  <a:srgbClr val="000000"/>
                </a:solidFill>
                <a:latin typeface="BMWTypeNext Light"/>
              </a:rPr>
              <a:t>Increase positive sentiment for the creative and the brand </a:t>
            </a:r>
          </a:p>
          <a:p>
            <a:pPr marL="171450" indent="-171450" algn="ctr" defTabSz="914400">
              <a:lnSpc>
                <a:spcPct val="150000"/>
              </a:lnSpc>
              <a:buFont typeface="Arial" panose="020B0604020202020204" pitchFamily="34" charset="0"/>
              <a:buChar char="•"/>
              <a:defRPr/>
            </a:pPr>
            <a:r>
              <a:rPr lang="en-US" sz="900">
                <a:solidFill>
                  <a:srgbClr val="000000"/>
                </a:solidFill>
                <a:latin typeface="BMWTypeNext Light"/>
              </a:rPr>
              <a:t>Ad recall and estimated ad recall lift rate</a:t>
            </a:r>
            <a:endParaRPr lang="en-US" sz="900">
              <a:latin typeface="BMWTypeNext Light"/>
            </a:endParaRPr>
          </a:p>
        </p:txBody>
      </p:sp>
      <p:sp>
        <p:nvSpPr>
          <p:cNvPr id="27" name="TextBox 26">
            <a:extLst>
              <a:ext uri="{FF2B5EF4-FFF2-40B4-BE49-F238E27FC236}">
                <a16:creationId xmlns:a16="http://schemas.microsoft.com/office/drawing/2014/main" id="{44995734-D3EA-9E61-B854-87C632F4D5F1}"/>
              </a:ext>
            </a:extLst>
          </p:cNvPr>
          <p:cNvSpPr txBox="1"/>
          <p:nvPr/>
        </p:nvSpPr>
        <p:spPr>
          <a:xfrm>
            <a:off x="4218673" y="4317105"/>
            <a:ext cx="2269308" cy="1200072"/>
          </a:xfrm>
          <a:prstGeom prst="rect">
            <a:avLst/>
          </a:prstGeom>
          <a:noFill/>
        </p:spPr>
        <p:txBody>
          <a:bodyPr wrap="square" lIns="91440" tIns="45720" rIns="91440" bIns="45720" rtlCol="0" anchor="t">
            <a:spAutoFit/>
          </a:bodyPr>
          <a:lstStyle/>
          <a:p>
            <a:pPr algn="ctr" defTabSz="914400">
              <a:lnSpc>
                <a:spcPct val="150000"/>
              </a:lnSpc>
              <a:defRPr/>
            </a:pPr>
            <a:r>
              <a:rPr lang="en-US" sz="1100">
                <a:solidFill>
                  <a:srgbClr val="000000"/>
                </a:solidFill>
                <a:latin typeface="BMWTypeNext Light"/>
              </a:rPr>
              <a:t>Increase in organic interest for primary vehicle keywords</a:t>
            </a:r>
          </a:p>
          <a:p>
            <a:pPr marL="171450" indent="-171450" algn="ctr">
              <a:lnSpc>
                <a:spcPct val="150000"/>
              </a:lnSpc>
              <a:buFont typeface="Arial"/>
              <a:buChar char="•"/>
              <a:defRPr/>
            </a:pPr>
            <a:r>
              <a:rPr lang="en-US" sz="900">
                <a:solidFill>
                  <a:srgbClr val="000000"/>
                </a:solidFill>
                <a:latin typeface="BMWTypeNext Light"/>
              </a:rPr>
              <a:t>Organic Search queries and Organic and Paid SOV for i4, </a:t>
            </a:r>
            <a:r>
              <a:rPr lang="en-US" sz="900" err="1">
                <a:solidFill>
                  <a:srgbClr val="000000"/>
                </a:solidFill>
                <a:latin typeface="BMWTypeNext Light"/>
              </a:rPr>
              <a:t>iX</a:t>
            </a:r>
            <a:r>
              <a:rPr lang="en-US" sz="900">
                <a:solidFill>
                  <a:srgbClr val="000000"/>
                </a:solidFill>
                <a:latin typeface="BMWTypeNext Light"/>
              </a:rPr>
              <a:t>, X5 and 5 Series </a:t>
            </a:r>
            <a:endParaRPr lang="en-US" sz="900">
              <a:latin typeface="BMWTypeNext Light"/>
            </a:endParaRPr>
          </a:p>
        </p:txBody>
      </p:sp>
      <p:sp>
        <p:nvSpPr>
          <p:cNvPr id="28" name="TextBox 27">
            <a:extLst>
              <a:ext uri="{FF2B5EF4-FFF2-40B4-BE49-F238E27FC236}">
                <a16:creationId xmlns:a16="http://schemas.microsoft.com/office/drawing/2014/main" id="{E5BFED05-96AF-7F64-22BD-8900F3C5F228}"/>
              </a:ext>
            </a:extLst>
          </p:cNvPr>
          <p:cNvSpPr txBox="1"/>
          <p:nvPr/>
        </p:nvSpPr>
        <p:spPr>
          <a:xfrm>
            <a:off x="6704929" y="4317105"/>
            <a:ext cx="2456155" cy="1246239"/>
          </a:xfrm>
          <a:prstGeom prst="rect">
            <a:avLst/>
          </a:prstGeom>
          <a:noFill/>
        </p:spPr>
        <p:txBody>
          <a:bodyPr wrap="square" lIns="91440" tIns="45720" rIns="91440" bIns="45720" rtlCol="0" anchor="t">
            <a:spAutoFit/>
          </a:bodyPr>
          <a:lstStyle/>
          <a:p>
            <a:pPr algn="ctr" defTabSz="914400">
              <a:lnSpc>
                <a:spcPct val="150000"/>
              </a:lnSpc>
              <a:defRPr/>
            </a:pPr>
            <a:r>
              <a:rPr lang="en-US" sz="1100">
                <a:solidFill>
                  <a:srgbClr val="000000"/>
                </a:solidFill>
                <a:latin typeface="BMWTypeNext Light"/>
              </a:rPr>
              <a:t>Net increase compared to baseline in Key Buying Actions for i4, </a:t>
            </a:r>
            <a:r>
              <a:rPr lang="en-US" sz="1100" err="1">
                <a:solidFill>
                  <a:srgbClr val="000000"/>
                </a:solidFill>
                <a:latin typeface="BMWTypeNext Light"/>
              </a:rPr>
              <a:t>iX</a:t>
            </a:r>
            <a:r>
              <a:rPr lang="en-US" sz="1100">
                <a:solidFill>
                  <a:srgbClr val="000000"/>
                </a:solidFill>
                <a:latin typeface="BMWTypeNext Light"/>
              </a:rPr>
              <a:t>, X5 and 5 Series </a:t>
            </a:r>
          </a:p>
          <a:p>
            <a:pPr marL="171450" indent="-171450" algn="ctr">
              <a:lnSpc>
                <a:spcPct val="150000"/>
              </a:lnSpc>
              <a:buFont typeface="Arial"/>
              <a:buChar char="•"/>
              <a:defRPr/>
            </a:pPr>
            <a:r>
              <a:rPr lang="en-US" sz="900">
                <a:solidFill>
                  <a:srgbClr val="000000"/>
                </a:solidFill>
                <a:latin typeface="BMWTypeNext Light"/>
              </a:rPr>
              <a:t>BYO Starts &amp; BYO Completes </a:t>
            </a:r>
          </a:p>
          <a:p>
            <a:pPr marL="171450" indent="-171450" algn="ctr">
              <a:lnSpc>
                <a:spcPct val="150000"/>
              </a:lnSpc>
              <a:buFont typeface="Arial"/>
              <a:buChar char="•"/>
              <a:defRPr/>
            </a:pPr>
            <a:r>
              <a:rPr lang="en-US" sz="900">
                <a:solidFill>
                  <a:srgbClr val="000000"/>
                </a:solidFill>
                <a:latin typeface="BMWTypeNext Light"/>
              </a:rPr>
              <a:t>Inventory Searches</a:t>
            </a:r>
          </a:p>
        </p:txBody>
      </p:sp>
      <p:sp>
        <p:nvSpPr>
          <p:cNvPr id="3" name="TextBox 2">
            <a:extLst>
              <a:ext uri="{FF2B5EF4-FFF2-40B4-BE49-F238E27FC236}">
                <a16:creationId xmlns:a16="http://schemas.microsoft.com/office/drawing/2014/main" id="{17B4536C-1366-E1B6-FC09-3FEE471A89E2}"/>
              </a:ext>
            </a:extLst>
          </p:cNvPr>
          <p:cNvSpPr txBox="1"/>
          <p:nvPr/>
        </p:nvSpPr>
        <p:spPr>
          <a:xfrm>
            <a:off x="3116956" y="6044376"/>
            <a:ext cx="6603090" cy="261610"/>
          </a:xfrm>
          <a:prstGeom prst="rect">
            <a:avLst/>
          </a:prstGeom>
          <a:noFill/>
        </p:spPr>
        <p:txBody>
          <a:bodyPr wrap="none" rtlCol="0">
            <a:spAutoFit/>
          </a:bodyPr>
          <a:lstStyle/>
          <a:p>
            <a:r>
              <a:rPr lang="en-US" sz="1100" i="1">
                <a:latin typeface="BMWTypeNext Light" pitchFamily="2" charset="0"/>
              </a:rPr>
              <a:t>Baseline: compared to prior to campaign launch and comparison with the 2023 Summer Sales Event</a:t>
            </a:r>
          </a:p>
        </p:txBody>
      </p:sp>
      <p:sp>
        <p:nvSpPr>
          <p:cNvPr id="5" name="TextBox 4">
            <a:extLst>
              <a:ext uri="{FF2B5EF4-FFF2-40B4-BE49-F238E27FC236}">
                <a16:creationId xmlns:a16="http://schemas.microsoft.com/office/drawing/2014/main" id="{22201D55-A3D4-C0CF-70B0-77DF747D886A}"/>
              </a:ext>
            </a:extLst>
          </p:cNvPr>
          <p:cNvSpPr txBox="1"/>
          <p:nvPr/>
        </p:nvSpPr>
        <p:spPr>
          <a:xfrm>
            <a:off x="9328692" y="1494365"/>
            <a:ext cx="2580063" cy="383310"/>
          </a:xfrm>
          <a:prstGeom prst="rect">
            <a:avLst/>
          </a:prstGeom>
          <a:noFill/>
        </p:spPr>
        <p:txBody>
          <a:bodyPr wrap="square" lIns="91440" tIns="45720" rIns="91440" bIns="45720" rtlCol="0" anchor="t">
            <a:spAutoFit/>
          </a:bodyPr>
          <a:lstStyle/>
          <a:p>
            <a:pPr algn="ctr" defTabSz="914400">
              <a:lnSpc>
                <a:spcPct val="150000"/>
              </a:lnSpc>
              <a:defRPr/>
            </a:pPr>
            <a:r>
              <a:rPr lang="en-US" sz="1400" b="1">
                <a:solidFill>
                  <a:srgbClr val="000000"/>
                </a:solidFill>
                <a:latin typeface="BMWTypeNext Light"/>
              </a:rPr>
              <a:t>BMW HALO EFFECT</a:t>
            </a:r>
            <a:endParaRPr lang="en-US" sz="1400"/>
          </a:p>
        </p:txBody>
      </p:sp>
      <p:cxnSp>
        <p:nvCxnSpPr>
          <p:cNvPr id="23" name="Straight Arrow Connector 22">
            <a:extLst>
              <a:ext uri="{FF2B5EF4-FFF2-40B4-BE49-F238E27FC236}">
                <a16:creationId xmlns:a16="http://schemas.microsoft.com/office/drawing/2014/main" id="{B17B0C07-D9D3-4F51-1381-7E82B00B454B}"/>
              </a:ext>
            </a:extLst>
          </p:cNvPr>
          <p:cNvCxnSpPr>
            <a:cxnSpLocks/>
          </p:cNvCxnSpPr>
          <p:nvPr/>
        </p:nvCxnSpPr>
        <p:spPr>
          <a:xfrm>
            <a:off x="9226838" y="1572430"/>
            <a:ext cx="0" cy="3807165"/>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FB3999C-D096-B1B0-FB03-73D66507E387}"/>
              </a:ext>
            </a:extLst>
          </p:cNvPr>
          <p:cNvSpPr txBox="1"/>
          <p:nvPr/>
        </p:nvSpPr>
        <p:spPr>
          <a:xfrm>
            <a:off x="9421990" y="2410606"/>
            <a:ext cx="2348831" cy="815351"/>
          </a:xfrm>
          <a:prstGeom prst="rect">
            <a:avLst/>
          </a:prstGeom>
          <a:noFill/>
        </p:spPr>
        <p:txBody>
          <a:bodyPr wrap="square" lIns="91440" tIns="45720" rIns="91440" bIns="45720" rtlCol="0" anchor="t">
            <a:spAutoFit/>
          </a:bodyPr>
          <a:lstStyle/>
          <a:p>
            <a:pPr algn="ctr" defTabSz="914400">
              <a:defRPr/>
            </a:pPr>
            <a:r>
              <a:rPr lang="en-US" sz="1100" b="1">
                <a:solidFill>
                  <a:schemeClr val="dk1"/>
                </a:solidFill>
                <a:latin typeface="BMWTypeNext Regular" pitchFamily="2" charset="0"/>
                <a:ea typeface="+mn-lt"/>
                <a:cs typeface="+mn-lt"/>
              </a:rPr>
              <a:t>Increase in website leads and on-site actions outside of primary campaign vehicle  </a:t>
            </a:r>
          </a:p>
          <a:p>
            <a:pPr algn="ctr" defTabSz="914400">
              <a:lnSpc>
                <a:spcPct val="150000"/>
              </a:lnSpc>
              <a:defRPr/>
            </a:pPr>
            <a:endParaRPr lang="en-US" sz="1050" b="1">
              <a:latin typeface="BMWTypeNext Regular" pitchFamily="2" charset="0"/>
            </a:endParaRPr>
          </a:p>
        </p:txBody>
      </p:sp>
      <p:sp>
        <p:nvSpPr>
          <p:cNvPr id="25" name="TextBox 24">
            <a:extLst>
              <a:ext uri="{FF2B5EF4-FFF2-40B4-BE49-F238E27FC236}">
                <a16:creationId xmlns:a16="http://schemas.microsoft.com/office/drawing/2014/main" id="{D5CBC16E-FE74-E467-6FFD-0C994607F2E1}"/>
              </a:ext>
            </a:extLst>
          </p:cNvPr>
          <p:cNvSpPr txBox="1"/>
          <p:nvPr/>
        </p:nvSpPr>
        <p:spPr>
          <a:xfrm>
            <a:off x="9310941" y="4317105"/>
            <a:ext cx="2562810" cy="992323"/>
          </a:xfrm>
          <a:prstGeom prst="rect">
            <a:avLst/>
          </a:prstGeom>
          <a:noFill/>
        </p:spPr>
        <p:txBody>
          <a:bodyPr wrap="square" lIns="91440" tIns="45720" rIns="91440" bIns="45720" rtlCol="0" anchor="t">
            <a:spAutoFit/>
          </a:bodyPr>
          <a:lstStyle/>
          <a:p>
            <a:pPr algn="ctr" defTabSz="914400">
              <a:lnSpc>
                <a:spcPct val="150000"/>
              </a:lnSpc>
              <a:defRPr/>
            </a:pPr>
            <a:r>
              <a:rPr lang="en-US" sz="1100">
                <a:solidFill>
                  <a:srgbClr val="000000"/>
                </a:solidFill>
                <a:latin typeface="BMWTypeNext Light"/>
              </a:rPr>
              <a:t>Increase in organic interest for BMW keywords </a:t>
            </a:r>
          </a:p>
          <a:p>
            <a:pPr marL="171450" indent="-171450" algn="ctr">
              <a:lnSpc>
                <a:spcPct val="150000"/>
              </a:lnSpc>
              <a:buFont typeface="Arial"/>
              <a:buChar char="•"/>
              <a:defRPr/>
            </a:pPr>
            <a:r>
              <a:rPr lang="en-US" sz="900">
                <a:solidFill>
                  <a:srgbClr val="000000"/>
                </a:solidFill>
                <a:latin typeface="BMWTypeNext Light"/>
              </a:rPr>
              <a:t>Organic Search queries and Organic Traffic increase for BMW keywords</a:t>
            </a:r>
          </a:p>
        </p:txBody>
      </p:sp>
      <p:sp>
        <p:nvSpPr>
          <p:cNvPr id="26" name="TextBox 25">
            <a:extLst>
              <a:ext uri="{FF2B5EF4-FFF2-40B4-BE49-F238E27FC236}">
                <a16:creationId xmlns:a16="http://schemas.microsoft.com/office/drawing/2014/main" id="{4F692DE2-1859-3667-3827-36670B34FD69}"/>
              </a:ext>
            </a:extLst>
          </p:cNvPr>
          <p:cNvSpPr txBox="1"/>
          <p:nvPr/>
        </p:nvSpPr>
        <p:spPr>
          <a:xfrm>
            <a:off x="9540500" y="3498304"/>
            <a:ext cx="2086108" cy="571695"/>
          </a:xfrm>
          <a:prstGeom prst="rect">
            <a:avLst/>
          </a:prstGeom>
          <a:noFill/>
        </p:spPr>
        <p:txBody>
          <a:bodyPr wrap="square" lIns="91440" tIns="45720" rIns="91440" bIns="45720" rtlCol="0" anchor="t">
            <a:spAutoFit/>
          </a:bodyPr>
          <a:lstStyle/>
          <a:p>
            <a:pPr algn="ctr">
              <a:lnSpc>
                <a:spcPct val="150000"/>
              </a:lnSpc>
              <a:defRPr/>
            </a:pPr>
            <a:r>
              <a:rPr lang="en-US" sz="1100">
                <a:solidFill>
                  <a:srgbClr val="000000"/>
                </a:solidFill>
                <a:latin typeface="BMWTypeNext Light" pitchFamily="2" charset="0"/>
              </a:rPr>
              <a:t>Halo leads and interest to the site</a:t>
            </a:r>
            <a:endParaRPr lang="en-US" sz="1100">
              <a:latin typeface="BMWTypeNext Light" pitchFamily="2" charset="0"/>
            </a:endParaRPr>
          </a:p>
        </p:txBody>
      </p:sp>
      <p:sp>
        <p:nvSpPr>
          <p:cNvPr id="29" name="Footer Placeholder 2">
            <a:extLst>
              <a:ext uri="{FF2B5EF4-FFF2-40B4-BE49-F238E27FC236}">
                <a16:creationId xmlns:a16="http://schemas.microsoft.com/office/drawing/2014/main" id="{25178E87-AE33-69E1-860C-FFAE3873DD3E}"/>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4187201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895290-2207-3577-A265-B45C764343C6}"/>
              </a:ext>
            </a:extLst>
          </p:cNvPr>
          <p:cNvSpPr>
            <a:spLocks noGrp="1"/>
          </p:cNvSpPr>
          <p:nvPr>
            <p:ph type="sldNum" sz="quarter" idx="7"/>
          </p:nvPr>
        </p:nvSpPr>
        <p:spPr/>
        <p:txBody>
          <a:bodyPr/>
          <a:lstStyle/>
          <a:p>
            <a:fld id="{B6F15528-21DE-4FAA-801E-634DDDAF4B2B}" type="slidenum">
              <a:rPr lang="en-US" smtClean="0"/>
              <a:t>23</a:t>
            </a:fld>
            <a:endParaRPr lang="en-US"/>
          </a:p>
        </p:txBody>
      </p:sp>
      <p:sp>
        <p:nvSpPr>
          <p:cNvPr id="5" name="Title 1">
            <a:extLst>
              <a:ext uri="{FF2B5EF4-FFF2-40B4-BE49-F238E27FC236}">
                <a16:creationId xmlns:a16="http://schemas.microsoft.com/office/drawing/2014/main" id="{E089899C-F558-85BC-0867-FE305F2218A2}"/>
              </a:ext>
            </a:extLst>
          </p:cNvPr>
          <p:cNvSpPr txBox="1">
            <a:spLocks/>
          </p:cNvSpPr>
          <p:nvPr/>
        </p:nvSpPr>
        <p:spPr>
          <a:xfrm>
            <a:off x="431137" y="392076"/>
            <a:ext cx="11326813" cy="79683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cap="all" spc="10" baseline="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solidFill>
                  <a:srgbClr val="262626"/>
                </a:solidFill>
                <a:latin typeface="BMWTypeNext Light" pitchFamily="50" charset="0"/>
              </a:rPr>
              <a:t>In the first month of SSE, the </a:t>
            </a:r>
            <a:r>
              <a:rPr lang="en-US" err="1">
                <a:solidFill>
                  <a:srgbClr val="262626"/>
                </a:solidFill>
                <a:latin typeface="BMWTypeNext Light" pitchFamily="50" charset="0"/>
              </a:rPr>
              <a:t>iX</a:t>
            </a:r>
            <a:r>
              <a:rPr lang="en-US">
                <a:solidFill>
                  <a:srgbClr val="262626"/>
                </a:solidFill>
                <a:latin typeface="BMWTypeNext Light" pitchFamily="50" charset="0"/>
              </a:rPr>
              <a:t>, 5 SERIES AND X5 ALL SAW THEIR SHARE OF LEADS FROM T1 INCREASE VS NSC TARGETS. </a:t>
            </a:r>
            <a:endParaRPr kumimoji="0" lang="en-US" sz="2400" b="0" i="0" u="none" strike="noStrike" kern="1200" cap="all" spc="10" normalizeH="0" baseline="0" noProof="0">
              <a:ln>
                <a:noFill/>
              </a:ln>
              <a:solidFill>
                <a:srgbClr val="262626"/>
              </a:solidFill>
              <a:effectLst/>
              <a:uLnTx/>
              <a:uFillTx/>
              <a:latin typeface="BMWTypeNext Light" pitchFamily="50" charset="0"/>
              <a:ea typeface="+mj-ea"/>
              <a:cs typeface="+mj-cs"/>
            </a:endParaRPr>
          </a:p>
        </p:txBody>
      </p:sp>
      <p:sp>
        <p:nvSpPr>
          <p:cNvPr id="21" name="Footer Placeholder 2">
            <a:extLst>
              <a:ext uri="{FF2B5EF4-FFF2-40B4-BE49-F238E27FC236}">
                <a16:creationId xmlns:a16="http://schemas.microsoft.com/office/drawing/2014/main" id="{32AB8EF4-CC4B-767B-71CB-CEFE94B2430E}"/>
              </a:ext>
            </a:extLst>
          </p:cNvPr>
          <p:cNvSpPr txBox="1">
            <a:spLocks/>
          </p:cNvSpPr>
          <p:nvPr/>
        </p:nvSpPr>
        <p:spPr>
          <a:xfrm>
            <a:off x="424138" y="6348943"/>
            <a:ext cx="11334475" cy="134365"/>
          </a:xfrm>
          <a:prstGeom prst="rect">
            <a:avLst/>
          </a:prstGeom>
        </p:spPr>
        <p:txBody>
          <a:bodyPr vert="horz" lIns="0" tIns="0" rIns="0" bIns="0" rtlCol="0" anchor="b"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endParaRPr lang="de-DE" sz="700">
              <a:solidFill>
                <a:prstClr val="black"/>
              </a:solidFill>
              <a:highlight>
                <a:srgbClr val="FFFF00"/>
              </a:highlight>
              <a:latin typeface="BMWTypeNext Light"/>
            </a:endParaRPr>
          </a:p>
        </p:txBody>
      </p:sp>
      <p:graphicFrame>
        <p:nvGraphicFramePr>
          <p:cNvPr id="9" name="Chart 8">
            <a:extLst>
              <a:ext uri="{FF2B5EF4-FFF2-40B4-BE49-F238E27FC236}">
                <a16:creationId xmlns:a16="http://schemas.microsoft.com/office/drawing/2014/main" id="{CD78FA7B-3975-6C9B-C3ED-B13629D00B94}"/>
              </a:ext>
            </a:extLst>
          </p:cNvPr>
          <p:cNvGraphicFramePr>
            <a:graphicFrameLocks/>
          </p:cNvGraphicFramePr>
          <p:nvPr/>
        </p:nvGraphicFramePr>
        <p:xfrm>
          <a:off x="311122" y="1376738"/>
          <a:ext cx="5671862" cy="49148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9E950F2D-FB12-D705-1DEA-9C0BBC47301A}"/>
              </a:ext>
            </a:extLst>
          </p:cNvPr>
          <p:cNvGraphicFramePr>
            <a:graphicFrameLocks/>
          </p:cNvGraphicFramePr>
          <p:nvPr/>
        </p:nvGraphicFramePr>
        <p:xfrm>
          <a:off x="5982984" y="1376737"/>
          <a:ext cx="5671862" cy="4914848"/>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Placeholder 2">
            <a:extLst>
              <a:ext uri="{FF2B5EF4-FFF2-40B4-BE49-F238E27FC236}">
                <a16:creationId xmlns:a16="http://schemas.microsoft.com/office/drawing/2014/main" id="{21D08197-D4B3-2D0C-1CE0-1F3183BFAAE1}"/>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361352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04A7D-BB29-30A5-0A65-A0857D3A9033}"/>
              </a:ext>
            </a:extLst>
          </p:cNvPr>
          <p:cNvSpPr>
            <a:spLocks noGrp="1"/>
          </p:cNvSpPr>
          <p:nvPr>
            <p:ph type="title"/>
          </p:nvPr>
        </p:nvSpPr>
        <p:spPr/>
        <p:txBody>
          <a:bodyPr/>
          <a:lstStyle/>
          <a:p>
            <a:r>
              <a:rPr lang="en-US">
                <a:latin typeface="BMWTypeNext Light"/>
              </a:rPr>
              <a:t>DETAILED CHANNEL LEARNINGS</a:t>
            </a:r>
            <a:endParaRPr lang="en-US"/>
          </a:p>
        </p:txBody>
      </p:sp>
      <p:graphicFrame>
        <p:nvGraphicFramePr>
          <p:cNvPr id="8" name="Table 8">
            <a:extLst>
              <a:ext uri="{FF2B5EF4-FFF2-40B4-BE49-F238E27FC236}">
                <a16:creationId xmlns:a16="http://schemas.microsoft.com/office/drawing/2014/main" id="{2EFA12C0-7E5D-3A05-F35A-080C191BB7DE}"/>
              </a:ext>
            </a:extLst>
          </p:cNvPr>
          <p:cNvGraphicFramePr>
            <a:graphicFrameLocks noGrp="1"/>
          </p:cNvGraphicFramePr>
          <p:nvPr>
            <p:extLst>
              <p:ext uri="{D42A27DB-BD31-4B8C-83A1-F6EECF244321}">
                <p14:modId xmlns:p14="http://schemas.microsoft.com/office/powerpoint/2010/main" val="3788834694"/>
              </p:ext>
            </p:extLst>
          </p:nvPr>
        </p:nvGraphicFramePr>
        <p:xfrm>
          <a:off x="457200" y="1020417"/>
          <a:ext cx="11301159" cy="5597647"/>
        </p:xfrm>
        <a:graphic>
          <a:graphicData uri="http://schemas.openxmlformats.org/drawingml/2006/table">
            <a:tbl>
              <a:tblPr firstRow="1" bandRow="1">
                <a:tableStyleId>{00A15C55-8517-42AA-B614-E9B94910E393}</a:tableStyleId>
              </a:tblPr>
              <a:tblGrid>
                <a:gridCol w="3742709">
                  <a:extLst>
                    <a:ext uri="{9D8B030D-6E8A-4147-A177-3AD203B41FA5}">
                      <a16:colId xmlns:a16="http://schemas.microsoft.com/office/drawing/2014/main" val="4019248779"/>
                    </a:ext>
                  </a:extLst>
                </a:gridCol>
                <a:gridCol w="3742709">
                  <a:extLst>
                    <a:ext uri="{9D8B030D-6E8A-4147-A177-3AD203B41FA5}">
                      <a16:colId xmlns:a16="http://schemas.microsoft.com/office/drawing/2014/main" val="1526622023"/>
                    </a:ext>
                  </a:extLst>
                </a:gridCol>
                <a:gridCol w="3815741">
                  <a:extLst>
                    <a:ext uri="{9D8B030D-6E8A-4147-A177-3AD203B41FA5}">
                      <a16:colId xmlns:a16="http://schemas.microsoft.com/office/drawing/2014/main" val="1609849852"/>
                    </a:ext>
                  </a:extLst>
                </a:gridCol>
              </a:tblGrid>
              <a:tr h="1235811">
                <a:tc>
                  <a:txBody>
                    <a:bodyPr/>
                    <a:lstStyle/>
                    <a:p>
                      <a:pPr lvl="0" algn="l">
                        <a:spcAft>
                          <a:spcPts val="1000"/>
                        </a:spcAft>
                        <a:buNone/>
                      </a:pPr>
                      <a:r>
                        <a:rPr lang="en-CA" sz="1400" b="1" i="0" kern="1200">
                          <a:solidFill>
                            <a:schemeClr val="tx1"/>
                          </a:solidFill>
                          <a:effectLst/>
                          <a:latin typeface="BMWTypeNext Bold"/>
                          <a:ea typeface="+mn-ea"/>
                          <a:cs typeface="+mn-cs"/>
                        </a:rPr>
                        <a:t>[VIDEO]</a:t>
                      </a:r>
                    </a:p>
                    <a:p>
                      <a:pPr algn="l">
                        <a:spcAft>
                          <a:spcPts val="1000"/>
                        </a:spcAft>
                      </a:pPr>
                      <a:r>
                        <a:rPr lang="en-CA" sz="1400" b="1" i="0" kern="1200">
                          <a:solidFill>
                            <a:schemeClr val="tx1"/>
                          </a:solidFill>
                          <a:effectLst/>
                          <a:latin typeface="+mn-lt"/>
                          <a:ea typeface="+mn-ea"/>
                          <a:cs typeface="+mn-cs"/>
                        </a:rPr>
                        <a:t>Increase in OLV and Streaming efficiency driving larger retargeting pool for Amazon Remarketing</a:t>
                      </a:r>
                    </a:p>
                  </a:txBody>
                  <a:tcPr>
                    <a:lnB w="12700" cap="flat" cmpd="sng" algn="ctr">
                      <a:solidFill>
                        <a:schemeClr val="tx1"/>
                      </a:solidFill>
                      <a:prstDash val="solid"/>
                      <a:round/>
                      <a:headEnd type="none" w="med" len="med"/>
                      <a:tailEnd type="none" w="med" len="med"/>
                    </a:lnB>
                  </a:tcPr>
                </a:tc>
                <a:tc>
                  <a:txBody>
                    <a:bodyPr/>
                    <a:lstStyle/>
                    <a:p>
                      <a:pPr lvl="0" algn="l">
                        <a:spcAft>
                          <a:spcPts val="1000"/>
                        </a:spcAft>
                        <a:buNone/>
                      </a:pPr>
                      <a:r>
                        <a:rPr lang="en-CA" sz="1400" b="1" i="0" kern="1200">
                          <a:solidFill>
                            <a:schemeClr val="tx1"/>
                          </a:solidFill>
                          <a:effectLst/>
                          <a:latin typeface="BMWTypeNext Bold"/>
                          <a:ea typeface="+mn-ea"/>
                          <a:cs typeface="+mn-cs"/>
                        </a:rPr>
                        <a:t>[SOCIAL]</a:t>
                      </a:r>
                    </a:p>
                    <a:p>
                      <a:pPr lvl="0" algn="l">
                        <a:spcAft>
                          <a:spcPts val="1000"/>
                        </a:spcAft>
                        <a:buNone/>
                      </a:pPr>
                      <a:r>
                        <a:rPr lang="en-CA" sz="1400" b="1" i="0" kern="1200">
                          <a:solidFill>
                            <a:schemeClr val="tx1"/>
                          </a:solidFill>
                          <a:effectLst/>
                          <a:latin typeface="+mn-lt"/>
                          <a:ea typeface="+mn-ea"/>
                          <a:cs typeface="+mn-cs"/>
                        </a:rPr>
                        <a:t>Retargeting continues to perform strongly, OMNI audiences seeing further performance improvements</a:t>
                      </a:r>
                      <a:endParaRPr lang="en-CA" sz="1400"/>
                    </a:p>
                  </a:txBody>
                  <a:tcPr>
                    <a:lnB w="12700" cap="flat" cmpd="sng" algn="ctr">
                      <a:solidFill>
                        <a:schemeClr val="tx1"/>
                      </a:solidFill>
                      <a:prstDash val="solid"/>
                      <a:round/>
                      <a:headEnd type="none" w="med" len="med"/>
                      <a:tailEnd type="none" w="med" len="med"/>
                    </a:lnB>
                  </a:tcPr>
                </a:tc>
                <a:tc>
                  <a:txBody>
                    <a:bodyPr/>
                    <a:lstStyle/>
                    <a:p>
                      <a:pPr lvl="0" algn="l">
                        <a:spcAft>
                          <a:spcPts val="1000"/>
                        </a:spcAft>
                        <a:buNone/>
                      </a:pPr>
                      <a:r>
                        <a:rPr lang="en-CA" sz="1400" b="1" i="0" kern="1200">
                          <a:solidFill>
                            <a:schemeClr val="tx1"/>
                          </a:solidFill>
                          <a:effectLst/>
                          <a:latin typeface="BMWTypeNext Bold"/>
                          <a:ea typeface="+mn-ea"/>
                          <a:cs typeface="+mn-cs"/>
                        </a:rPr>
                        <a:t>[SEARCH]</a:t>
                      </a:r>
                    </a:p>
                    <a:p>
                      <a:pPr lvl="0" algn="l">
                        <a:spcAft>
                          <a:spcPts val="1000"/>
                        </a:spcAft>
                        <a:buNone/>
                      </a:pPr>
                      <a:r>
                        <a:rPr lang="en-US" sz="1400" b="1" i="0" u="none" strike="noStrike" kern="1200" noProof="0">
                          <a:solidFill>
                            <a:srgbClr val="000000"/>
                          </a:solidFill>
                          <a:effectLst/>
                          <a:latin typeface="BMWTypeNext Light"/>
                        </a:rPr>
                        <a:t>T2 standard search delivers more efficient  while T1 PMAX drives higher interaction and greater efficiency</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67228"/>
                  </a:ext>
                </a:extLst>
              </a:tr>
              <a:tr h="237818">
                <a:tc>
                  <a:txBody>
                    <a:bodyPr/>
                    <a:lstStyle/>
                    <a:p>
                      <a:pPr algn="l"/>
                      <a:r>
                        <a:rPr lang="en-US" sz="800" b="1" i="0">
                          <a:solidFill>
                            <a:srgbClr val="666666"/>
                          </a:solidFill>
                          <a:latin typeface="BMWTypeNext Bold"/>
                        </a:rPr>
                        <a:t>HIGHLIGHT</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l" defTabSz="914400">
                        <a:buNone/>
                        <a:tabLst/>
                        <a:defRPr/>
                      </a:pPr>
                      <a:r>
                        <a:rPr lang="en-US" sz="800" b="1" i="0">
                          <a:solidFill>
                            <a:srgbClr val="666666"/>
                          </a:solidFill>
                          <a:latin typeface="BMWTypeNext Bold"/>
                        </a:rPr>
                        <a:t>HIGHLIGHT</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a:lnSpc>
                          <a:spcPct val="100000"/>
                        </a:lnSpc>
                        <a:spcBef>
                          <a:spcPts val="0"/>
                        </a:spcBef>
                        <a:spcAft>
                          <a:spcPts val="0"/>
                        </a:spcAft>
                        <a:buClrTx/>
                        <a:buSzTx/>
                        <a:buFontTx/>
                        <a:buNone/>
                        <a:tabLst/>
                        <a:defRPr/>
                      </a:pPr>
                      <a:r>
                        <a:rPr lang="en-US" sz="800" b="1" i="0">
                          <a:solidFill>
                            <a:srgbClr val="666666"/>
                          </a:solidFill>
                          <a:latin typeface="BMWTypeNext Bold"/>
                        </a:rPr>
                        <a:t>HIGHLIGHT</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0395205"/>
                  </a:ext>
                </a:extLst>
              </a:tr>
              <a:tr h="1404540">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1">
                          <a:solidFill>
                            <a:schemeClr val="tx1"/>
                          </a:solidFill>
                        </a:rPr>
                        <a:t>OLV</a:t>
                      </a:r>
                      <a:r>
                        <a:rPr lang="en-US" sz="900">
                          <a:solidFill>
                            <a:schemeClr val="tx1"/>
                          </a:solidFill>
                        </a:rPr>
                        <a:t>: OLV experienced 3% lower VCR moving into weeks 7 &amp; 8 after experiencing consistent week-over-week gains throughout the campaign.</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900">
                        <a:solidFill>
                          <a:schemeClr val="tx1"/>
                        </a:solidFill>
                      </a:endParaRP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1">
                          <a:solidFill>
                            <a:schemeClr val="tx1"/>
                          </a:solidFill>
                        </a:rPr>
                        <a:t>Streaming: </a:t>
                      </a:r>
                      <a:r>
                        <a:rPr lang="en-US" sz="900" b="0">
                          <a:solidFill>
                            <a:schemeClr val="tx1"/>
                          </a:solidFill>
                        </a:rPr>
                        <a:t>Peacock seeing continually improving efficiency with –98% CPV compared to previous report.</a:t>
                      </a:r>
                      <a:endParaRPr lang="en-US" sz="900"/>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900" b="0">
                        <a:solidFill>
                          <a:schemeClr val="tx1"/>
                        </a:solidFill>
                      </a:endParaRPr>
                    </a:p>
                    <a:p>
                      <a:pPr marL="628650" marR="0" lvl="1"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a:solidFill>
                            <a:schemeClr val="tx1"/>
                          </a:solidFill>
                        </a:rPr>
                        <a:t>Amazon Video performed consistently in terms of VCR with previous reports, with The Boys, House, and Psych remaining the top performing shows. </a:t>
                      </a:r>
                    </a:p>
                    <a:p>
                      <a:pPr marL="628650" marR="0" lvl="1"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900" b="0">
                        <a:solidFill>
                          <a:schemeClr val="tx1"/>
                        </a:solidFill>
                      </a:endParaRP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1">
                          <a:solidFill>
                            <a:schemeClr val="tx1"/>
                          </a:solidFill>
                        </a:rPr>
                        <a:t>Display: </a:t>
                      </a:r>
                      <a:r>
                        <a:rPr lang="en-US" sz="900" b="0">
                          <a:solidFill>
                            <a:schemeClr val="tx1"/>
                          </a:solidFill>
                        </a:rPr>
                        <a:t>Amazon Remarketing ads saw a 5.6% increase in spend compared to the previous report, driving a 9.3% increase in clicks.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1">
                          <a:solidFill>
                            <a:schemeClr val="tx1"/>
                          </a:solidFill>
                        </a:rPr>
                        <a:t>Audience:</a:t>
                      </a:r>
                      <a:r>
                        <a:rPr lang="en-US" sz="900" b="0">
                          <a:solidFill>
                            <a:schemeClr val="tx1"/>
                          </a:solidFill>
                        </a:rPr>
                        <a:t> OMNI audiences are outperforming In-Platform audiences across all platforms in both CTR and VCR in all funnel stages (1.33% CTR, 1.18% VCR)</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endParaRPr lang="en-US" sz="900" b="0">
                        <a:solidFill>
                          <a:schemeClr val="tx1"/>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a:solidFill>
                            <a:schemeClr val="tx1"/>
                          </a:solidFill>
                        </a:rPr>
                        <a:t>We have engaged </a:t>
                      </a:r>
                      <a:r>
                        <a:rPr lang="en-US" sz="900" b="1">
                          <a:solidFill>
                            <a:schemeClr val="tx1"/>
                          </a:solidFill>
                        </a:rPr>
                        <a:t>62% </a:t>
                      </a:r>
                      <a:r>
                        <a:rPr lang="en-US" sz="900" b="0">
                          <a:solidFill>
                            <a:schemeClr val="tx1"/>
                          </a:solidFill>
                        </a:rPr>
                        <a:t>of our Meta remarketing + retargeting audience size of ~22.5M since campaign launch, a +27% improvement from the previous report.</a:t>
                      </a:r>
                    </a:p>
                    <a:p>
                      <a:pPr marL="171450" marR="0" lvl="0" indent="-171450" algn="l">
                        <a:lnSpc>
                          <a:spcPct val="100000"/>
                        </a:lnSpc>
                        <a:spcBef>
                          <a:spcPts val="0"/>
                        </a:spcBef>
                        <a:spcAft>
                          <a:spcPts val="0"/>
                        </a:spcAft>
                        <a:buClrTx/>
                        <a:buSzTx/>
                        <a:buFont typeface="Arial" panose="020B0604020202020204" pitchFamily="34" charset="0"/>
                        <a:buChar char="•"/>
                      </a:pPr>
                      <a:endParaRPr lang="en-US" sz="900" b="0">
                        <a:solidFill>
                          <a:schemeClr val="tx1"/>
                        </a:solidFill>
                      </a:endParaRP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rPr>
                        <a:t>Platform</a:t>
                      </a:r>
                      <a:r>
                        <a:rPr lang="en-US" sz="900">
                          <a:solidFill>
                            <a:schemeClr val="tx1"/>
                          </a:solidFill>
                        </a:rPr>
                        <a:t>: TikTok continues to see the highest CTR of all platforms (0.3%) except in Consideration, where Meta outperforms. Pinterest is seeing strong VCR performance (19.1%) outperforming both Meta and TikTok.</a:t>
                      </a: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endParaRPr lang="en-US" sz="900">
                        <a:solidFill>
                          <a:schemeClr val="tx1"/>
                        </a:solidFill>
                      </a:endParaRPr>
                    </a:p>
                    <a:p>
                      <a:pPr marL="171450" marR="0" lvl="0" indent="-171450" algn="l">
                        <a:lnSpc>
                          <a:spcPct val="100000"/>
                        </a:lnSpc>
                        <a:spcBef>
                          <a:spcPts val="0"/>
                        </a:spcBef>
                        <a:spcAft>
                          <a:spcPts val="0"/>
                        </a:spcAft>
                        <a:buClrTx/>
                        <a:buSzTx/>
                        <a:buFont typeface="Arial" panose="020B0604020202020204" pitchFamily="34" charset="0"/>
                        <a:buChar char="•"/>
                      </a:pPr>
                      <a:r>
                        <a:rPr lang="en-US" sz="900" b="1">
                          <a:solidFill>
                            <a:schemeClr val="tx1"/>
                          </a:solidFill>
                        </a:rPr>
                        <a:t>Model:</a:t>
                      </a:r>
                      <a:r>
                        <a:rPr lang="en-US" sz="900" b="0">
                          <a:solidFill>
                            <a:schemeClr val="tx1"/>
                          </a:solidFill>
                        </a:rPr>
                        <a:t> Since stop sale shift towards EVs, iX has seen the highest click-through rate across platforms in Consideration and Conversion funnel stages.</a:t>
                      </a:r>
                      <a:endParaRPr lang="en-US" sz="900">
                        <a:solidFill>
                          <a:schemeClr val="tx1"/>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a:solidFill>
                          <a:schemeClr val="tx1"/>
                        </a:solidFill>
                        <a:latin typeface="+mn-lt"/>
                        <a:ea typeface="+mn-ea"/>
                        <a:cs typeface="+mn-cs"/>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a:lnSpc>
                          <a:spcPct val="100000"/>
                        </a:lnSpc>
                        <a:spcBef>
                          <a:spcPts val="0"/>
                        </a:spcBef>
                        <a:spcAft>
                          <a:spcPts val="0"/>
                        </a:spcAft>
                        <a:buFont typeface="Arial" panose="020B0604020202020204" pitchFamily="34" charset="0"/>
                        <a:buChar char="•"/>
                      </a:pPr>
                      <a:r>
                        <a:rPr lang="en-US" sz="900" b="1">
                          <a:solidFill>
                            <a:schemeClr val="tx1"/>
                          </a:solidFill>
                        </a:rPr>
                        <a:t>T2: </a:t>
                      </a:r>
                      <a:r>
                        <a:rPr lang="en-US" sz="900" b="0">
                          <a:solidFill>
                            <a:schemeClr val="tx1"/>
                          </a:solidFill>
                        </a:rPr>
                        <a:t>Standard search makes up a larger proportion of spend than PMAX (52% of total) and is delivering more efficient actions and leads.</a:t>
                      </a:r>
                    </a:p>
                    <a:p>
                      <a:pPr marL="628650" marR="0" lvl="1" indent="-171450" algn="l">
                        <a:lnSpc>
                          <a:spcPct val="100000"/>
                        </a:lnSpc>
                        <a:spcBef>
                          <a:spcPts val="0"/>
                        </a:spcBef>
                        <a:spcAft>
                          <a:spcPts val="0"/>
                        </a:spcAft>
                        <a:buFont typeface="Arial" panose="020B0604020202020204" pitchFamily="34" charset="0"/>
                        <a:buChar char="•"/>
                      </a:pPr>
                      <a:endParaRPr lang="en-US" sz="900"/>
                    </a:p>
                    <a:p>
                      <a:pPr marL="628650" marR="0" lvl="1" indent="-171450" algn="l">
                        <a:lnSpc>
                          <a:spcPct val="100000"/>
                        </a:lnSpc>
                        <a:spcBef>
                          <a:spcPts val="0"/>
                        </a:spcBef>
                        <a:spcAft>
                          <a:spcPts val="0"/>
                        </a:spcAft>
                        <a:buFont typeface="Arial" panose="020B0604020202020204" pitchFamily="34" charset="0"/>
                        <a:buChar char="•"/>
                      </a:pPr>
                      <a:r>
                        <a:rPr lang="en-US" sz="900" b="0">
                          <a:solidFill>
                            <a:schemeClr val="tx1"/>
                          </a:solidFill>
                        </a:rPr>
                        <a:t>Compared to the previous report, CPL across both standard search and PMAX decreased (-15% standard search, -21% PMAX), indicating improved efficiency.</a:t>
                      </a:r>
                    </a:p>
                    <a:p>
                      <a:pPr marL="171450" marR="0" lvl="0" indent="-171450" algn="l">
                        <a:lnSpc>
                          <a:spcPct val="100000"/>
                        </a:lnSpc>
                        <a:spcBef>
                          <a:spcPts val="0"/>
                        </a:spcBef>
                        <a:spcAft>
                          <a:spcPts val="0"/>
                        </a:spcAft>
                        <a:buFont typeface="Arial" panose="020B0604020202020204" pitchFamily="34" charset="0"/>
                        <a:buChar char="•"/>
                      </a:pPr>
                      <a:endParaRPr lang="en-US" sz="900"/>
                    </a:p>
                    <a:p>
                      <a:pPr marL="171450" marR="0" lvl="0" indent="-171450" algn="l">
                        <a:lnSpc>
                          <a:spcPct val="100000"/>
                        </a:lnSpc>
                        <a:spcBef>
                          <a:spcPts val="0"/>
                        </a:spcBef>
                        <a:spcAft>
                          <a:spcPts val="0"/>
                        </a:spcAft>
                        <a:buFont typeface="Arial" panose="020B0604020202020204" pitchFamily="34" charset="0"/>
                        <a:buChar char="•"/>
                      </a:pPr>
                      <a:r>
                        <a:rPr lang="en-US" sz="900" b="1">
                          <a:solidFill>
                            <a:schemeClr val="tx1"/>
                          </a:solidFill>
                        </a:rPr>
                        <a:t>T1</a:t>
                      </a:r>
                      <a:r>
                        <a:rPr lang="en-US" sz="900">
                          <a:solidFill>
                            <a:schemeClr val="tx1"/>
                          </a:solidFill>
                        </a:rPr>
                        <a:t>: Focused on the i4, T1 PMAX saw over 1.2x more impressions than standard search with lower spend (-13.5%).</a:t>
                      </a:r>
                      <a:endParaRPr lang="en-US" sz="900"/>
                    </a:p>
                    <a:p>
                      <a:pPr marL="628650" marR="0" lvl="1" indent="-171450" algn="l">
                        <a:lnSpc>
                          <a:spcPct val="100000"/>
                        </a:lnSpc>
                        <a:spcBef>
                          <a:spcPts val="0"/>
                        </a:spcBef>
                        <a:spcAft>
                          <a:spcPts val="0"/>
                        </a:spcAft>
                        <a:buFont typeface="Arial" panose="020B0604020202020204" pitchFamily="34" charset="0"/>
                        <a:buChar char="•"/>
                      </a:pPr>
                      <a:endParaRPr lang="en-US" sz="900">
                        <a:solidFill>
                          <a:schemeClr val="tx1"/>
                        </a:solidFill>
                      </a:endParaRPr>
                    </a:p>
                    <a:p>
                      <a:pPr marL="628650" marR="0" lvl="1" indent="-171450" algn="l">
                        <a:lnSpc>
                          <a:spcPct val="100000"/>
                        </a:lnSpc>
                        <a:spcBef>
                          <a:spcPts val="0"/>
                        </a:spcBef>
                        <a:spcAft>
                          <a:spcPts val="0"/>
                        </a:spcAft>
                        <a:buFont typeface="Arial" panose="020B0604020202020204" pitchFamily="34" charset="0"/>
                        <a:buChar char="•"/>
                      </a:pPr>
                      <a:r>
                        <a:rPr lang="en-US" sz="900">
                          <a:solidFill>
                            <a:schemeClr val="tx1"/>
                          </a:solidFill>
                        </a:rPr>
                        <a:t>While driving a significantly lower CTR as a result (7.5%), PMAX ads drove more efficient CPA and CPL (-97% CPA, -181% CPL vs. standard search)</a:t>
                      </a:r>
                      <a:endParaRPr lang="en-US" sz="90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314740"/>
                  </a:ext>
                </a:extLst>
              </a:tr>
              <a:tr h="237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solidFill>
                            <a:srgbClr val="666666"/>
                          </a:solidFill>
                          <a:latin typeface="BMWTypeNext Bold"/>
                        </a:rPr>
                        <a:t>NEXT STEPS</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a:lnSpc>
                          <a:spcPct val="100000"/>
                        </a:lnSpc>
                        <a:spcBef>
                          <a:spcPts val="0"/>
                        </a:spcBef>
                        <a:spcAft>
                          <a:spcPts val="0"/>
                        </a:spcAft>
                        <a:buClrTx/>
                        <a:buSzTx/>
                        <a:buFontTx/>
                        <a:buNone/>
                        <a:tabLst/>
                        <a:defRPr/>
                      </a:pPr>
                      <a:r>
                        <a:rPr lang="en-US" sz="800" b="1" i="0">
                          <a:solidFill>
                            <a:srgbClr val="666666"/>
                          </a:solidFill>
                          <a:latin typeface="BMWTypeNext Bold"/>
                        </a:rPr>
                        <a:t>NEXT STEPS</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a:lnSpc>
                          <a:spcPct val="100000"/>
                        </a:lnSpc>
                        <a:spcBef>
                          <a:spcPts val="0"/>
                        </a:spcBef>
                        <a:spcAft>
                          <a:spcPts val="0"/>
                        </a:spcAft>
                        <a:buClrTx/>
                        <a:buSzTx/>
                        <a:buFontTx/>
                        <a:buNone/>
                        <a:tabLst/>
                        <a:defRPr/>
                      </a:pPr>
                      <a:r>
                        <a:rPr lang="en-US" sz="800" b="1" i="0">
                          <a:solidFill>
                            <a:srgbClr val="666666"/>
                          </a:solidFill>
                          <a:latin typeface="BMWTypeNext Bold"/>
                        </a:rPr>
                        <a:t>NEXT STEPS</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2113565"/>
                  </a:ext>
                </a:extLst>
              </a:tr>
              <a:tr h="1030552">
                <a:tc>
                  <a:txBody>
                    <a:bodyPr/>
                    <a:lstStyle/>
                    <a:p>
                      <a:pPr marL="171450" lvl="0" indent="-171450" algn="l">
                        <a:buFont typeface="Arial"/>
                        <a:buChar char="•"/>
                      </a:pPr>
                      <a:r>
                        <a:rPr lang="en-US" sz="900" b="0" kern="1200">
                          <a:solidFill>
                            <a:schemeClr val="tx1"/>
                          </a:solidFill>
                          <a:latin typeface="+mn-lt"/>
                          <a:ea typeface="+mn-ea"/>
                          <a:cs typeface="+mn-cs"/>
                        </a:rPr>
                        <a:t>Applying learnings from SSE to future campaigns:</a:t>
                      </a:r>
                    </a:p>
                    <a:p>
                      <a:pPr marL="628650" lvl="1" indent="-171450" algn="l">
                        <a:buFont typeface="Arial"/>
                        <a:buChar char="•"/>
                      </a:pPr>
                      <a:endParaRPr lang="en-US" sz="900" b="0" kern="1200">
                        <a:solidFill>
                          <a:schemeClr val="tx1"/>
                        </a:solidFill>
                        <a:latin typeface="+mn-lt"/>
                        <a:ea typeface="+mn-ea"/>
                        <a:cs typeface="+mn-cs"/>
                      </a:endParaRPr>
                    </a:p>
                    <a:p>
                      <a:pPr marL="628650" lvl="1" indent="-171450" algn="l">
                        <a:buFont typeface="Arial"/>
                        <a:buChar char="•"/>
                      </a:pPr>
                      <a:r>
                        <a:rPr lang="en-US" sz="900" b="0" kern="1200">
                          <a:solidFill>
                            <a:schemeClr val="tx1"/>
                          </a:solidFill>
                          <a:latin typeface="+mn-lt"/>
                          <a:ea typeface="+mn-ea"/>
                          <a:cs typeface="+mn-cs"/>
                        </a:rPr>
                        <a:t>Utilizing new data pools gathered from YouTube &amp; OLV campaigns to remarket users for future campaigns.</a:t>
                      </a:r>
                    </a:p>
                    <a:p>
                      <a:pPr marL="628650" lvl="1" indent="-171450" algn="l">
                        <a:buFont typeface="Arial"/>
                        <a:buChar char="•"/>
                      </a:pPr>
                      <a:endParaRPr lang="en-US" sz="900" b="0" kern="1200">
                        <a:solidFill>
                          <a:schemeClr val="tx1"/>
                        </a:solidFill>
                        <a:latin typeface="+mn-lt"/>
                        <a:ea typeface="+mn-ea"/>
                        <a:cs typeface="+mn-cs"/>
                      </a:endParaRPr>
                    </a:p>
                    <a:p>
                      <a:pPr marL="628650" lvl="1" indent="-171450" algn="l">
                        <a:buFont typeface="Arial"/>
                        <a:buChar char="•"/>
                      </a:pPr>
                      <a:r>
                        <a:rPr lang="en-US" sz="900" b="0" kern="1200">
                          <a:solidFill>
                            <a:schemeClr val="tx1"/>
                          </a:solidFill>
                          <a:latin typeface="+mn-lt"/>
                          <a:ea typeface="+mn-ea"/>
                          <a:cs typeface="+mn-cs"/>
                        </a:rPr>
                        <a:t>Continuing YouTube In-Feed ad activations to capture user attention as they search across YouTube.</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71450" indent="-171450">
                        <a:buFont typeface="Arial" panose="020B0604020202020204" pitchFamily="34" charset="0"/>
                        <a:buChar char="•"/>
                      </a:pPr>
                      <a:r>
                        <a:rPr lang="en-US" sz="900" b="0" i="0" u="none" strike="noStrike" kern="1200" cap="none" spc="0" normalizeH="0" baseline="0">
                          <a:ln>
                            <a:noFill/>
                          </a:ln>
                          <a:solidFill>
                            <a:srgbClr val="000000"/>
                          </a:solidFill>
                          <a:effectLst/>
                          <a:uLnTx/>
                          <a:uFillTx/>
                          <a:latin typeface="+mn-lt"/>
                          <a:ea typeface="+mn-ea"/>
                          <a:cs typeface="+mn-cs"/>
                        </a:rPr>
                        <a:t>Monitoring</a:t>
                      </a:r>
                      <a:r>
                        <a:rPr kumimoji="0" lang="en-US" sz="900" b="0" i="0" u="none" strike="noStrike" kern="1200" cap="none" spc="0" normalizeH="0" baseline="0">
                          <a:ln>
                            <a:noFill/>
                          </a:ln>
                          <a:solidFill>
                            <a:srgbClr val="000000"/>
                          </a:solidFill>
                          <a:effectLst/>
                          <a:uLnTx/>
                          <a:uFillTx/>
                          <a:latin typeface="+mn-lt"/>
                          <a:ea typeface="+mn-ea"/>
                          <a:cs typeface="+mn-cs"/>
                        </a:rPr>
                        <a:t> Advantage+ Shopping (conversion) Campaigns </a:t>
                      </a:r>
                      <a:r>
                        <a:rPr lang="en-US" sz="900" b="0" i="0" u="none" strike="noStrike" kern="1200" cap="none" spc="0" normalizeH="0" baseline="0">
                          <a:ln>
                            <a:noFill/>
                          </a:ln>
                          <a:solidFill>
                            <a:srgbClr val="000000"/>
                          </a:solidFill>
                          <a:effectLst/>
                          <a:uLnTx/>
                          <a:uFillTx/>
                          <a:latin typeface="+mn-lt"/>
                          <a:ea typeface="+mn-ea"/>
                          <a:cs typeface="+mn-cs"/>
                        </a:rPr>
                        <a:t>that launched last week on</a:t>
                      </a:r>
                      <a:r>
                        <a:rPr kumimoji="0" lang="en-US" sz="900" b="0" i="0" u="none" strike="noStrike" kern="1200" cap="none" spc="0" normalizeH="0" baseline="0">
                          <a:ln>
                            <a:noFill/>
                          </a:ln>
                          <a:solidFill>
                            <a:srgbClr val="000000"/>
                          </a:solidFill>
                          <a:effectLst/>
                          <a:uLnTx/>
                          <a:uFillTx/>
                          <a:latin typeface="+mn-lt"/>
                          <a:ea typeface="+mn-ea"/>
                          <a:cs typeface="+mn-cs"/>
                        </a:rPr>
                        <a:t> Meta to support iX an i4. </a:t>
                      </a:r>
                      <a:endParaRPr kumimoji="0" lang="en-US"/>
                    </a:p>
                    <a:p>
                      <a:pPr marL="171450" lvl="0" indent="-171450">
                        <a:buFont typeface="Arial" panose="020B0604020202020204" pitchFamily="34" charset="0"/>
                        <a:buChar char="•"/>
                      </a:pPr>
                      <a:endParaRPr lang="en-US" sz="900" b="0" i="0" u="none" strike="noStrike" kern="1200" cap="none" spc="0" normalizeH="0" baseline="0">
                        <a:ln>
                          <a:noFill/>
                        </a:ln>
                        <a:solidFill>
                          <a:srgbClr val="000000"/>
                        </a:solidFill>
                        <a:effectLst/>
                        <a:uLnTx/>
                        <a:uFillTx/>
                        <a:latin typeface="+mn-lt"/>
                        <a:ea typeface="+mn-ea"/>
                        <a:cs typeface="+mn-cs"/>
                      </a:endParaRPr>
                    </a:p>
                    <a:p>
                      <a:pPr marL="171450" lvl="0" indent="-171450">
                        <a:buFont typeface="Arial" panose="020B0604020202020204" pitchFamily="34" charset="0"/>
                        <a:buChar char="•"/>
                      </a:pPr>
                      <a:r>
                        <a:rPr lang="en-US" sz="900" b="0" i="0" u="none" strike="noStrike" kern="1200" cap="none" spc="0" baseline="0">
                          <a:solidFill>
                            <a:srgbClr val="000000"/>
                          </a:solidFill>
                          <a:latin typeface="+mn-lt"/>
                          <a:ea typeface="+mn-ea"/>
                          <a:cs typeface="+mn-cs"/>
                        </a:rPr>
                        <a:t>Shift ~30% of remaining budget from awareness to i4, iX, X3, consideration for a final push towards site traffic. </a:t>
                      </a:r>
                      <a:endParaRPr lang="en-US" sz="900" b="0" i="0" u="none" strike="noStrike" kern="1200" cap="none" spc="0" normalizeH="0" baseline="0">
                        <a:ln>
                          <a:noFill/>
                        </a:ln>
                        <a:solidFill>
                          <a:srgbClr val="000000"/>
                        </a:solidFill>
                        <a:effectLst/>
                        <a:uLnTx/>
                        <a:uFillTx/>
                        <a:latin typeface="+mn-lt"/>
                        <a:ea typeface="+mn-ea"/>
                        <a:cs typeface="+mn-cs"/>
                      </a:endParaRPr>
                    </a:p>
                    <a:p>
                      <a:pPr marL="171450" marR="0" lvl="0" indent="-171450" algn="l">
                        <a:lnSpc>
                          <a:spcPct val="100000"/>
                        </a:lnSpc>
                        <a:spcBef>
                          <a:spcPts val="0"/>
                        </a:spcBef>
                        <a:spcAft>
                          <a:spcPts val="0"/>
                        </a:spcAft>
                        <a:buClrTx/>
                        <a:buSzTx/>
                        <a:buFont typeface="Arial" panose="020B0604020202020204" pitchFamily="34" charset="0"/>
                        <a:buChar char="•"/>
                      </a:pPr>
                      <a:endParaRPr lang="en-US" sz="900" b="0" kern="1200">
                        <a:solidFill>
                          <a:schemeClr val="tx1"/>
                        </a:solidFill>
                        <a:latin typeface="+mn-lt"/>
                        <a:ea typeface="+mn-ea"/>
                        <a:cs typeface="+mn-cs"/>
                      </a:endParaRPr>
                    </a:p>
                    <a:p>
                      <a:pPr marL="171450" marR="0" lvl="0" indent="-171450" algn="l">
                        <a:lnSpc>
                          <a:spcPct val="100000"/>
                        </a:lnSpc>
                        <a:spcBef>
                          <a:spcPts val="0"/>
                        </a:spcBef>
                        <a:spcAft>
                          <a:spcPts val="0"/>
                        </a:spcAft>
                        <a:buClrTx/>
                        <a:buSzTx/>
                        <a:buFont typeface="Arial" panose="020B0604020202020204" pitchFamily="34" charset="0"/>
                        <a:buChar char="•"/>
                      </a:pPr>
                      <a:r>
                        <a:rPr lang="en-US" sz="900" b="0" kern="1200">
                          <a:solidFill>
                            <a:schemeClr val="tx1"/>
                          </a:solidFill>
                          <a:latin typeface="+mn-lt"/>
                          <a:ea typeface="+mn-ea"/>
                          <a:cs typeface="+mn-cs"/>
                        </a:rPr>
                        <a:t>Continue monitoring statistical significance of offer and video  (product focused vs lifestyle) testing results for next report.</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71450" marR="0" lvl="0" indent="-171450" algn="l">
                        <a:lnSpc>
                          <a:spcPct val="100000"/>
                        </a:lnSpc>
                        <a:spcBef>
                          <a:spcPts val="0"/>
                        </a:spcBef>
                        <a:spcAft>
                          <a:spcPts val="0"/>
                        </a:spcAft>
                        <a:buClrTx/>
                        <a:buSzTx/>
                        <a:buFont typeface="Arial" panose="020B0604020202020204" pitchFamily="34" charset="0"/>
                        <a:buChar char="•"/>
                      </a:pPr>
                      <a:r>
                        <a:rPr lang="en-US" sz="900" b="0" kern="1200">
                          <a:solidFill>
                            <a:schemeClr val="tx1"/>
                          </a:solidFill>
                          <a:latin typeface="+mn-lt"/>
                          <a:ea typeface="+mn-ea"/>
                          <a:cs typeface="+mn-cs"/>
                        </a:rPr>
                        <a:t>Capitalizing on learnings from SSE:</a:t>
                      </a:r>
                    </a:p>
                    <a:p>
                      <a:pPr marL="628650" marR="0" lvl="1" indent="-171450" algn="l">
                        <a:lnSpc>
                          <a:spcPct val="100000"/>
                        </a:lnSpc>
                        <a:spcBef>
                          <a:spcPts val="0"/>
                        </a:spcBef>
                        <a:spcAft>
                          <a:spcPts val="0"/>
                        </a:spcAft>
                        <a:buClrTx/>
                        <a:buSzTx/>
                        <a:buFont typeface="Courier New" panose="020B0604020202020204" pitchFamily="34" charset="0"/>
                        <a:buChar char="o"/>
                      </a:pPr>
                      <a:r>
                        <a:rPr lang="en-US" sz="900" b="0" kern="1200">
                          <a:solidFill>
                            <a:schemeClr val="tx1"/>
                          </a:solidFill>
                          <a:latin typeface="+mn-lt"/>
                          <a:ea typeface="+mn-ea"/>
                          <a:cs typeface="+mn-cs"/>
                        </a:rPr>
                        <a:t>Analyzing sitelink deployment for possible future use.</a:t>
                      </a:r>
                      <a:endParaRPr lang="en-US"/>
                    </a:p>
                    <a:p>
                      <a:pPr marL="628650" marR="0" lvl="1" indent="-171450" algn="l">
                        <a:lnSpc>
                          <a:spcPct val="100000"/>
                        </a:lnSpc>
                        <a:spcBef>
                          <a:spcPts val="0"/>
                        </a:spcBef>
                        <a:spcAft>
                          <a:spcPts val="0"/>
                        </a:spcAft>
                        <a:buClrTx/>
                        <a:buSzTx/>
                        <a:buFont typeface="Courier New" panose="020B0604020202020204" pitchFamily="34" charset="0"/>
                        <a:buChar char="o"/>
                      </a:pPr>
                      <a:r>
                        <a:rPr lang="en-US" sz="900"/>
                        <a:t>Analyzing SSE traffic Brand Core campaigns for future incrementals.</a:t>
                      </a:r>
                    </a:p>
                    <a:p>
                      <a:pPr marL="628650" marR="0" lvl="1" indent="-171450" algn="l">
                        <a:lnSpc>
                          <a:spcPct val="100000"/>
                        </a:lnSpc>
                        <a:spcBef>
                          <a:spcPts val="0"/>
                        </a:spcBef>
                        <a:spcAft>
                          <a:spcPts val="0"/>
                        </a:spcAft>
                        <a:buClrTx/>
                        <a:buSzTx/>
                        <a:buFont typeface="Courier New" panose="020B0604020202020204" pitchFamily="34" charset="0"/>
                        <a:buChar char="o"/>
                      </a:pPr>
                      <a:endParaRPr lang="en-US" sz="900" b="0" kern="1200">
                        <a:solidFill>
                          <a:schemeClr val="tx1"/>
                        </a:solidFill>
                        <a:latin typeface="+mn-lt"/>
                        <a:ea typeface="+mn-ea"/>
                        <a:cs typeface="+mn-cs"/>
                      </a:endParaRPr>
                    </a:p>
                    <a:p>
                      <a:pPr marL="171450" marR="0" lvl="0" indent="-171450" algn="l">
                        <a:lnSpc>
                          <a:spcPct val="100000"/>
                        </a:lnSpc>
                        <a:spcBef>
                          <a:spcPts val="0"/>
                        </a:spcBef>
                        <a:spcAft>
                          <a:spcPts val="0"/>
                        </a:spcAft>
                        <a:buClrTx/>
                        <a:buSzTx/>
                        <a:buFont typeface="Arial" panose="020B0604020202020204" pitchFamily="34" charset="0"/>
                        <a:buChar char="•"/>
                      </a:pPr>
                      <a:r>
                        <a:rPr lang="en-US" sz="900" b="0" kern="1200">
                          <a:solidFill>
                            <a:schemeClr val="tx1"/>
                          </a:solidFill>
                          <a:latin typeface="+mn-lt"/>
                          <a:ea typeface="+mn-ea"/>
                          <a:cs typeface="+mn-cs"/>
                        </a:rPr>
                        <a:t>Beginning the next stage of BMW T2 PMAX optimizations:</a:t>
                      </a:r>
                    </a:p>
                    <a:p>
                      <a:pPr marL="628650" marR="0" lvl="1" indent="-171450" algn="l">
                        <a:lnSpc>
                          <a:spcPct val="100000"/>
                        </a:lnSpc>
                        <a:spcBef>
                          <a:spcPts val="0"/>
                        </a:spcBef>
                        <a:spcAft>
                          <a:spcPts val="0"/>
                        </a:spcAft>
                        <a:buClrTx/>
                        <a:buSzTx/>
                        <a:buFont typeface="Courier New" panose="020B0604020202020204" pitchFamily="34" charset="0"/>
                        <a:buChar char="o"/>
                      </a:pPr>
                      <a:r>
                        <a:rPr lang="en-US" sz="900"/>
                        <a:t>Adding weighted values to KBAs to prioritize higher value conversions (when applicable). </a:t>
                      </a:r>
                    </a:p>
                    <a:p>
                      <a:pPr marL="628650" marR="0" lvl="1" indent="-171450" algn="l">
                        <a:lnSpc>
                          <a:spcPct val="100000"/>
                        </a:lnSpc>
                        <a:spcBef>
                          <a:spcPts val="0"/>
                        </a:spcBef>
                        <a:spcAft>
                          <a:spcPts val="0"/>
                        </a:spcAft>
                        <a:buClrTx/>
                        <a:buSzTx/>
                        <a:buFont typeface="Courier New" panose="020B0604020202020204" pitchFamily="34" charset="0"/>
                        <a:buChar char="o"/>
                      </a:pPr>
                      <a:r>
                        <a:rPr lang="en-US" sz="900"/>
                        <a:t>Adding earned retargeting &amp; remarketing lists as signals as a test. </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03909648"/>
                  </a:ext>
                </a:extLst>
              </a:tr>
            </a:tbl>
          </a:graphicData>
        </a:graphic>
      </p:graphicFrame>
      <p:sp>
        <p:nvSpPr>
          <p:cNvPr id="11" name="Oval 10">
            <a:extLst>
              <a:ext uri="{FF2B5EF4-FFF2-40B4-BE49-F238E27FC236}">
                <a16:creationId xmlns:a16="http://schemas.microsoft.com/office/drawing/2014/main" id="{2622157D-2418-DE9F-6E67-220022B09ED6}"/>
              </a:ext>
            </a:extLst>
          </p:cNvPr>
          <p:cNvSpPr>
            <a:spLocks/>
          </p:cNvSpPr>
          <p:nvPr/>
        </p:nvSpPr>
        <p:spPr>
          <a:xfrm>
            <a:off x="5195308" y="1047278"/>
            <a:ext cx="268875" cy="260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7" name="Slide Number Placeholder 3">
            <a:extLst>
              <a:ext uri="{FF2B5EF4-FFF2-40B4-BE49-F238E27FC236}">
                <a16:creationId xmlns:a16="http://schemas.microsoft.com/office/drawing/2014/main" id="{7E7FEEC2-1AD7-BA07-E805-ACF443AD5649}"/>
              </a:ext>
            </a:extLst>
          </p:cNvPr>
          <p:cNvSpPr>
            <a:spLocks noGrp="1"/>
          </p:cNvSpPr>
          <p:nvPr>
            <p:ph type="sldNum" sz="quarter" idx="12"/>
          </p:nvPr>
        </p:nvSpPr>
        <p:spPr>
          <a:xfrm>
            <a:off x="9881118" y="6540666"/>
            <a:ext cx="1877495" cy="160338"/>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t>Page </a:t>
            </a:r>
            <a:fld id="{B40DB7FE-DB37-4DD8-AAB3-38BC687BCDF8}" type="slidenum">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endParaRPr>
          </a:p>
        </p:txBody>
      </p:sp>
      <p:sp>
        <p:nvSpPr>
          <p:cNvPr id="19" name="Oval 18">
            <a:extLst>
              <a:ext uri="{FF2B5EF4-FFF2-40B4-BE49-F238E27FC236}">
                <a16:creationId xmlns:a16="http://schemas.microsoft.com/office/drawing/2014/main" id="{9A090EEE-1BF1-273A-D47B-AE0A0103D563}"/>
              </a:ext>
            </a:extLst>
          </p:cNvPr>
          <p:cNvSpPr>
            <a:spLocks/>
          </p:cNvSpPr>
          <p:nvPr/>
        </p:nvSpPr>
        <p:spPr>
          <a:xfrm>
            <a:off x="1330008" y="1049746"/>
            <a:ext cx="268875" cy="260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grpSp>
        <p:nvGrpSpPr>
          <p:cNvPr id="18" name="Group 17">
            <a:extLst>
              <a:ext uri="{FF2B5EF4-FFF2-40B4-BE49-F238E27FC236}">
                <a16:creationId xmlns:a16="http://schemas.microsoft.com/office/drawing/2014/main" id="{897C6403-EE1F-9A5B-22C3-10C222529868}"/>
              </a:ext>
            </a:extLst>
          </p:cNvPr>
          <p:cNvGrpSpPr/>
          <p:nvPr/>
        </p:nvGrpSpPr>
        <p:grpSpPr>
          <a:xfrm>
            <a:off x="9961013" y="209586"/>
            <a:ext cx="2460712" cy="559705"/>
            <a:chOff x="9358325" y="732008"/>
            <a:chExt cx="2460712" cy="559705"/>
          </a:xfrm>
        </p:grpSpPr>
        <p:sp>
          <p:nvSpPr>
            <p:cNvPr id="9" name="Oval 8">
              <a:extLst>
                <a:ext uri="{FF2B5EF4-FFF2-40B4-BE49-F238E27FC236}">
                  <a16:creationId xmlns:a16="http://schemas.microsoft.com/office/drawing/2014/main" id="{84FB8318-BD54-3675-BFDA-0D33EA930C8F}"/>
                </a:ext>
              </a:extLst>
            </p:cNvPr>
            <p:cNvSpPr>
              <a:spLocks noChangeAspect="1"/>
            </p:cNvSpPr>
            <p:nvPr/>
          </p:nvSpPr>
          <p:spPr>
            <a:xfrm>
              <a:off x="9358325" y="767743"/>
              <a:ext cx="126000" cy="12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0" name="Oval 9">
              <a:extLst>
                <a:ext uri="{FF2B5EF4-FFF2-40B4-BE49-F238E27FC236}">
                  <a16:creationId xmlns:a16="http://schemas.microsoft.com/office/drawing/2014/main" id="{91372B00-F790-632D-21B8-D454580BDFA8}"/>
                </a:ext>
              </a:extLst>
            </p:cNvPr>
            <p:cNvSpPr>
              <a:spLocks noChangeAspect="1"/>
            </p:cNvSpPr>
            <p:nvPr/>
          </p:nvSpPr>
          <p:spPr>
            <a:xfrm>
              <a:off x="9358325" y="955970"/>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5" name="Oval 14">
              <a:extLst>
                <a:ext uri="{FF2B5EF4-FFF2-40B4-BE49-F238E27FC236}">
                  <a16:creationId xmlns:a16="http://schemas.microsoft.com/office/drawing/2014/main" id="{476837C3-E63C-CA18-0F1B-4C2DD1C66AF6}"/>
                </a:ext>
              </a:extLst>
            </p:cNvPr>
            <p:cNvSpPr>
              <a:spLocks noChangeAspect="1"/>
            </p:cNvSpPr>
            <p:nvPr/>
          </p:nvSpPr>
          <p:spPr>
            <a:xfrm>
              <a:off x="9358325" y="1141192"/>
              <a:ext cx="126000" cy="12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6" name="TextBox 15">
              <a:extLst>
                <a:ext uri="{FF2B5EF4-FFF2-40B4-BE49-F238E27FC236}">
                  <a16:creationId xmlns:a16="http://schemas.microsoft.com/office/drawing/2014/main" id="{88F07ABA-6B59-7BBF-82D2-8E1FD77A04EB}"/>
                </a:ext>
              </a:extLst>
            </p:cNvPr>
            <p:cNvSpPr txBox="1"/>
            <p:nvPr/>
          </p:nvSpPr>
          <p:spPr>
            <a:xfrm>
              <a:off x="9426556" y="732008"/>
              <a:ext cx="2392481" cy="5597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effectLst/>
                  <a:uLnTx/>
                  <a:uFillTx/>
                  <a:latin typeface="BMWTypeNext Light"/>
                  <a:ea typeface="+mn-ea"/>
                  <a:cs typeface="+mn-cs"/>
                </a:rPr>
                <a:t>What’s </a:t>
              </a:r>
              <a:r>
                <a:rPr lang="en-US" sz="700">
                  <a:latin typeface="BMWTypeNext Light"/>
                </a:rPr>
                <a:t>working</a:t>
              </a:r>
              <a:r>
                <a:rPr kumimoji="0" lang="en-US" sz="700" b="0" i="0" u="none" strike="noStrike" kern="1200" cap="none" spc="0" normalizeH="0" baseline="0" noProof="0">
                  <a:ln>
                    <a:noFill/>
                  </a:ln>
                  <a:effectLst/>
                  <a:uLnTx/>
                  <a:uFillTx/>
                  <a:latin typeface="BMWTypeNext Light"/>
                  <a:ea typeface="+mn-ea"/>
                  <a:cs typeface="+mn-cs"/>
                </a:rPr>
                <a:t> </a:t>
              </a:r>
              <a:r>
                <a:rPr kumimoji="0" lang="en-US" sz="7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700" b="0" i="0" u="none" strike="noStrike" kern="1200" cap="none" spc="0" normalizeH="0" baseline="0" noProof="0">
                  <a:ln>
                    <a:noFill/>
                  </a:ln>
                  <a:effectLst/>
                  <a:uLnTx/>
                  <a:uFillTx/>
                  <a:latin typeface="BMWTypeNext Light"/>
                  <a:ea typeface="+mn-ea"/>
                  <a:cs typeface="+mn-cs"/>
                </a:rPr>
                <a:t>Keep doing</a:t>
              </a:r>
              <a:endParaRPr lang="en-US" sz="700"/>
            </a:p>
            <a:p>
              <a:pPr>
                <a:lnSpc>
                  <a:spcPct val="150000"/>
                </a:lnSpc>
                <a:defRPr/>
              </a:pPr>
              <a:r>
                <a:rPr kumimoji="0" lang="en-US" sz="700" b="0" i="0" u="none" strike="noStrike" kern="1200" cap="none" spc="0" normalizeH="0" baseline="0" noProof="0">
                  <a:ln>
                    <a:noFill/>
                  </a:ln>
                  <a:effectLst/>
                  <a:uLnTx/>
                  <a:uFillTx/>
                  <a:latin typeface="BMWTypeNext Light"/>
                  <a:ea typeface="+mn-ea"/>
                  <a:cs typeface="+mn-cs"/>
                </a:rPr>
                <a:t>Where to improve </a:t>
              </a:r>
              <a:r>
                <a:rPr kumimoji="0" lang="en-US" sz="7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700" b="0" i="0" u="none" strike="noStrike" kern="1200" cap="none" spc="0" normalizeH="0" baseline="0" noProof="0">
                  <a:ln>
                    <a:noFill/>
                  </a:ln>
                  <a:effectLst/>
                  <a:uLnTx/>
                  <a:uFillTx/>
                  <a:latin typeface="BMWTypeNext Light"/>
                  <a:ea typeface="+mn-ea"/>
                  <a:cs typeface="+mn-cs"/>
                </a:rPr>
                <a:t>Optimize</a:t>
              </a:r>
              <a:r>
                <a:rPr lang="en-US" sz="700">
                  <a:latin typeface="BMWTypeNext Light"/>
                </a:rPr>
                <a:t> / investigate</a:t>
              </a:r>
              <a:endParaRPr lang="en-US" sz="70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effectLst/>
                  <a:uLnTx/>
                  <a:uFillTx/>
                  <a:latin typeface="BMWTypeNext Light"/>
                  <a:ea typeface="+mn-ea"/>
                  <a:cs typeface="+mn-cs"/>
                </a:rPr>
                <a:t>What’s not working </a:t>
              </a:r>
              <a:r>
                <a:rPr kumimoji="0" lang="en-US" sz="7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700" b="0" i="0" u="none" strike="noStrike" kern="1200" cap="none" spc="0" normalizeH="0" baseline="0" noProof="0">
                  <a:ln>
                    <a:noFill/>
                  </a:ln>
                  <a:effectLst/>
                  <a:uLnTx/>
                  <a:uFillTx/>
                  <a:latin typeface="BMWTypeNext Light"/>
                  <a:ea typeface="+mn-ea"/>
                  <a:cs typeface="+mn-cs"/>
                </a:rPr>
                <a:t>Stop doing / reconsider</a:t>
              </a:r>
              <a:endParaRPr lang="en-US" sz="700"/>
            </a:p>
          </p:txBody>
        </p:sp>
      </p:grpSp>
      <p:sp>
        <p:nvSpPr>
          <p:cNvPr id="4" name="Footer Placeholder 2">
            <a:extLst>
              <a:ext uri="{FF2B5EF4-FFF2-40B4-BE49-F238E27FC236}">
                <a16:creationId xmlns:a16="http://schemas.microsoft.com/office/drawing/2014/main" id="{BFF3245D-30F2-DE28-0843-D7E2B7DE14C3}"/>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
        <p:nvSpPr>
          <p:cNvPr id="3" name="Oval 2">
            <a:extLst>
              <a:ext uri="{FF2B5EF4-FFF2-40B4-BE49-F238E27FC236}">
                <a16:creationId xmlns:a16="http://schemas.microsoft.com/office/drawing/2014/main" id="{FFDA9C5E-BB35-5E27-EB1F-2D42D9817105}"/>
              </a:ext>
            </a:extLst>
          </p:cNvPr>
          <p:cNvSpPr>
            <a:spLocks/>
          </p:cNvSpPr>
          <p:nvPr/>
        </p:nvSpPr>
        <p:spPr>
          <a:xfrm>
            <a:off x="8933117" y="1023214"/>
            <a:ext cx="268875" cy="260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Tree>
    <p:extLst>
      <p:ext uri="{BB962C8B-B14F-4D97-AF65-F5344CB8AC3E}">
        <p14:creationId xmlns:p14="http://schemas.microsoft.com/office/powerpoint/2010/main" val="152333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04A7D-BB29-30A5-0A65-A0857D3A9033}"/>
              </a:ext>
            </a:extLst>
          </p:cNvPr>
          <p:cNvSpPr>
            <a:spLocks noGrp="1"/>
          </p:cNvSpPr>
          <p:nvPr>
            <p:ph type="title"/>
          </p:nvPr>
        </p:nvSpPr>
        <p:spPr/>
        <p:txBody>
          <a:bodyPr/>
          <a:lstStyle/>
          <a:p>
            <a:r>
              <a:rPr lang="en-US">
                <a:latin typeface="BMWTypeNext Light"/>
              </a:rPr>
              <a:t>DETAILED CHANNEL LEARNINGS</a:t>
            </a:r>
            <a:endParaRPr lang="en-US"/>
          </a:p>
        </p:txBody>
      </p:sp>
      <p:graphicFrame>
        <p:nvGraphicFramePr>
          <p:cNvPr id="8" name="Table 8">
            <a:extLst>
              <a:ext uri="{FF2B5EF4-FFF2-40B4-BE49-F238E27FC236}">
                <a16:creationId xmlns:a16="http://schemas.microsoft.com/office/drawing/2014/main" id="{2EFA12C0-7E5D-3A05-F35A-080C191BB7DE}"/>
              </a:ext>
            </a:extLst>
          </p:cNvPr>
          <p:cNvGraphicFramePr>
            <a:graphicFrameLocks noGrp="1"/>
          </p:cNvGraphicFramePr>
          <p:nvPr>
            <p:extLst>
              <p:ext uri="{D42A27DB-BD31-4B8C-83A1-F6EECF244321}">
                <p14:modId xmlns:p14="http://schemas.microsoft.com/office/powerpoint/2010/main" val="145537830"/>
              </p:ext>
            </p:extLst>
          </p:nvPr>
        </p:nvGraphicFramePr>
        <p:xfrm>
          <a:off x="433294" y="1020262"/>
          <a:ext cx="3751205" cy="4940081"/>
        </p:xfrm>
        <a:graphic>
          <a:graphicData uri="http://schemas.openxmlformats.org/drawingml/2006/table">
            <a:tbl>
              <a:tblPr firstRow="1" bandRow="1">
                <a:tableStyleId>{00A15C55-8517-42AA-B614-E9B94910E393}</a:tableStyleId>
              </a:tblPr>
              <a:tblGrid>
                <a:gridCol w="3751205">
                  <a:extLst>
                    <a:ext uri="{9D8B030D-6E8A-4147-A177-3AD203B41FA5}">
                      <a16:colId xmlns:a16="http://schemas.microsoft.com/office/drawing/2014/main" val="1526622023"/>
                    </a:ext>
                  </a:extLst>
                </a:gridCol>
              </a:tblGrid>
              <a:tr h="1235811">
                <a:tc>
                  <a:txBody>
                    <a:bodyPr/>
                    <a:lstStyle/>
                    <a:p>
                      <a:pPr lvl="0" algn="l">
                        <a:spcAft>
                          <a:spcPts val="1000"/>
                        </a:spcAft>
                        <a:buNone/>
                      </a:pPr>
                      <a:r>
                        <a:rPr lang="en-CA" sz="1400" b="1" i="0" kern="1200">
                          <a:solidFill>
                            <a:schemeClr val="tx1"/>
                          </a:solidFill>
                          <a:effectLst/>
                          <a:latin typeface="BMWTypeNext Bold"/>
                          <a:ea typeface="+mn-ea"/>
                          <a:cs typeface="+mn-cs"/>
                        </a:rPr>
                        <a:t>[AUDIO]</a:t>
                      </a:r>
                    </a:p>
                    <a:p>
                      <a:pPr lvl="0" algn="l">
                        <a:spcAft>
                          <a:spcPts val="1000"/>
                        </a:spcAft>
                        <a:buNone/>
                      </a:pPr>
                      <a:r>
                        <a:rPr lang="en-CA" sz="1400" b="1" i="0" kern="1200">
                          <a:solidFill>
                            <a:schemeClr val="tx1"/>
                          </a:solidFill>
                          <a:effectLst/>
                          <a:latin typeface="+mn-lt"/>
                          <a:ea typeface="+mn-ea"/>
                          <a:cs typeface="+mn-cs"/>
                        </a:rPr>
                        <a:t>Spotify Sponsored Sessions continued to see high CTRs, Mobile Overlay ads seeing efficiency gains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67228"/>
                  </a:ext>
                </a:extLst>
              </a:tr>
              <a:tr h="237818">
                <a:tc>
                  <a:txBody>
                    <a:bodyPr/>
                    <a:lstStyle/>
                    <a:p>
                      <a:pPr lvl="0" algn="l" defTabSz="914400">
                        <a:buNone/>
                        <a:tabLst/>
                        <a:defRPr/>
                      </a:pPr>
                      <a:r>
                        <a:rPr lang="en-US" sz="800" b="1" i="0">
                          <a:solidFill>
                            <a:schemeClr val="tx1"/>
                          </a:solidFill>
                          <a:latin typeface="BMWTypeNext Bold"/>
                        </a:rPr>
                        <a:t>HIGHLIGHT</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0395205"/>
                  </a:ext>
                </a:extLst>
              </a:tr>
              <a:tr h="2198082">
                <a:tc>
                  <a:txBody>
                    <a:bodyPr/>
                    <a:lstStyle/>
                    <a:p>
                      <a:pPr marL="171450" marR="0" lvl="0" indent="-171450" algn="l">
                        <a:lnSpc>
                          <a:spcPct val="100000"/>
                        </a:lnSpc>
                        <a:spcBef>
                          <a:spcPts val="0"/>
                        </a:spcBef>
                        <a:spcAft>
                          <a:spcPts val="0"/>
                        </a:spcAft>
                        <a:buFont typeface="Arial" panose="020B0604020202020204" pitchFamily="34" charset="0"/>
                        <a:buChar char="•"/>
                      </a:pPr>
                      <a:r>
                        <a:rPr lang="en-US" sz="900" b="1">
                          <a:solidFill>
                            <a:schemeClr val="tx1"/>
                          </a:solidFill>
                        </a:rPr>
                        <a:t>Spotify</a:t>
                      </a:r>
                      <a:r>
                        <a:rPr lang="en-US" sz="900">
                          <a:solidFill>
                            <a:schemeClr val="tx1"/>
                          </a:solidFill>
                        </a:rPr>
                        <a:t>: CTR was 2.5% lower compared to the previous reporting period, driven by Sponsored Sessions (2% CTR), while Mobile Overlay ads drove efficient CPM ($14.20) .</a:t>
                      </a:r>
                      <a:endParaRPr lang="en-US">
                        <a:solidFill>
                          <a:schemeClr val="tx1"/>
                        </a:solidFill>
                      </a:endParaRPr>
                    </a:p>
                    <a:p>
                      <a:pPr marL="171450" marR="0" lvl="0" indent="-171450" algn="l">
                        <a:lnSpc>
                          <a:spcPct val="100000"/>
                        </a:lnSpc>
                        <a:spcBef>
                          <a:spcPts val="0"/>
                        </a:spcBef>
                        <a:spcAft>
                          <a:spcPts val="0"/>
                        </a:spcAft>
                        <a:buFont typeface="Arial" panose="020B0604020202020204" pitchFamily="34" charset="0"/>
                        <a:buChar char="•"/>
                      </a:pPr>
                      <a:endParaRPr lang="en-US" sz="900">
                        <a:solidFill>
                          <a:schemeClr val="tx1"/>
                        </a:solidFill>
                        <a:highlight>
                          <a:srgbClr val="FFFF00"/>
                        </a:highlight>
                      </a:endParaRPr>
                    </a:p>
                    <a:p>
                      <a:pPr marL="628650" marR="0" lvl="1" indent="-171450" algn="l">
                        <a:lnSpc>
                          <a:spcPct val="100000"/>
                        </a:lnSpc>
                        <a:spcBef>
                          <a:spcPts val="0"/>
                        </a:spcBef>
                        <a:spcAft>
                          <a:spcPts val="0"/>
                        </a:spcAft>
                        <a:buFont typeface="Courier New" panose="020B0604020202020204" pitchFamily="34" charset="0"/>
                        <a:buChar char="o"/>
                      </a:pPr>
                      <a:r>
                        <a:rPr lang="en-US" sz="900">
                          <a:solidFill>
                            <a:schemeClr val="tx1"/>
                          </a:solidFill>
                        </a:rPr>
                        <a:t>In-Market audiences outperformed Affinity audiences with higher CTR across all ad types.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314740"/>
                  </a:ext>
                </a:extLst>
              </a:tr>
              <a:tr h="237818">
                <a:tc>
                  <a:txBody>
                    <a:bodyPr/>
                    <a:lstStyle/>
                    <a:p>
                      <a:pPr marL="0" marR="0" lvl="0" indent="0" algn="l" defTabSz="914400" rtl="0">
                        <a:lnSpc>
                          <a:spcPct val="100000"/>
                        </a:lnSpc>
                        <a:spcBef>
                          <a:spcPts val="0"/>
                        </a:spcBef>
                        <a:spcAft>
                          <a:spcPts val="0"/>
                        </a:spcAft>
                        <a:buClrTx/>
                        <a:buSzTx/>
                        <a:buFontTx/>
                        <a:buNone/>
                        <a:tabLst/>
                        <a:defRPr/>
                      </a:pPr>
                      <a:r>
                        <a:rPr lang="en-US" sz="800" b="1" i="0">
                          <a:solidFill>
                            <a:srgbClr val="666666"/>
                          </a:solidFill>
                          <a:latin typeface="BMWTypeNext Bold"/>
                        </a:rPr>
                        <a:t>NEXT STEPS</a:t>
                      </a:r>
                    </a:p>
                  </a:txBody>
                  <a:tcPr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2113565"/>
                  </a:ext>
                </a:extLst>
              </a:tr>
              <a:tr h="1030552">
                <a:tc>
                  <a:txBody>
                    <a:bodyPr/>
                    <a:lstStyle/>
                    <a:p>
                      <a:pPr marL="171450" lvl="0" indent="-171450" algn="l">
                        <a:buFont typeface="Arial" panose="020B0604020202020204" pitchFamily="34" charset="0"/>
                        <a:buChar char="•"/>
                      </a:pPr>
                      <a:r>
                        <a:rPr lang="en-US" sz="900">
                          <a:solidFill>
                            <a:schemeClr val="tx1"/>
                          </a:solidFill>
                        </a:rPr>
                        <a:t>Continue running incentive-based ad formats with high engagement to drive awareness and consideration of SSE messaging.</a:t>
                      </a:r>
                      <a:endParaRPr lang="en-US"/>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03909648"/>
                  </a:ext>
                </a:extLst>
              </a:tr>
            </a:tbl>
          </a:graphicData>
        </a:graphic>
      </p:graphicFrame>
      <p:sp>
        <p:nvSpPr>
          <p:cNvPr id="7" name="Slide Number Placeholder 3">
            <a:extLst>
              <a:ext uri="{FF2B5EF4-FFF2-40B4-BE49-F238E27FC236}">
                <a16:creationId xmlns:a16="http://schemas.microsoft.com/office/drawing/2014/main" id="{7E7FEEC2-1AD7-BA07-E805-ACF443AD5649}"/>
              </a:ext>
            </a:extLst>
          </p:cNvPr>
          <p:cNvSpPr>
            <a:spLocks noGrp="1"/>
          </p:cNvSpPr>
          <p:nvPr>
            <p:ph type="sldNum" sz="quarter" idx="12"/>
          </p:nvPr>
        </p:nvSpPr>
        <p:spPr>
          <a:xfrm>
            <a:off x="9881118" y="6540666"/>
            <a:ext cx="1877495" cy="160338"/>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t>Page </a:t>
            </a:r>
            <a:fld id="{B40DB7FE-DB37-4DD8-AAB3-38BC687BCDF8}" type="slidenum">
              <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de-DE" sz="800" b="0" i="0" u="none" strike="noStrike" kern="1200" cap="none" spc="0" normalizeH="0" baseline="0" noProof="0">
              <a:ln>
                <a:noFill/>
              </a:ln>
              <a:solidFill>
                <a:prstClr val="black"/>
              </a:solidFill>
              <a:effectLst/>
              <a:uLnTx/>
              <a:uFillTx/>
              <a:latin typeface="BMWTypeNext Light" pitchFamily="2" charset="0"/>
              <a:ea typeface="+mn-ea"/>
              <a:cs typeface="Arial"/>
              <a:sym typeface="Arial"/>
            </a:endParaRPr>
          </a:p>
        </p:txBody>
      </p:sp>
      <p:sp>
        <p:nvSpPr>
          <p:cNvPr id="19" name="Oval 18">
            <a:extLst>
              <a:ext uri="{FF2B5EF4-FFF2-40B4-BE49-F238E27FC236}">
                <a16:creationId xmlns:a16="http://schemas.microsoft.com/office/drawing/2014/main" id="{9A090EEE-1BF1-273A-D47B-AE0A0103D563}"/>
              </a:ext>
            </a:extLst>
          </p:cNvPr>
          <p:cNvSpPr>
            <a:spLocks/>
          </p:cNvSpPr>
          <p:nvPr/>
        </p:nvSpPr>
        <p:spPr>
          <a:xfrm>
            <a:off x="1518868" y="1047278"/>
            <a:ext cx="268875" cy="260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grpSp>
        <p:nvGrpSpPr>
          <p:cNvPr id="17" name="Group 16">
            <a:extLst>
              <a:ext uri="{FF2B5EF4-FFF2-40B4-BE49-F238E27FC236}">
                <a16:creationId xmlns:a16="http://schemas.microsoft.com/office/drawing/2014/main" id="{7308B225-FB10-57C4-8281-752ECBD27688}"/>
              </a:ext>
            </a:extLst>
          </p:cNvPr>
          <p:cNvGrpSpPr/>
          <p:nvPr/>
        </p:nvGrpSpPr>
        <p:grpSpPr>
          <a:xfrm>
            <a:off x="9961013" y="209586"/>
            <a:ext cx="2460712" cy="559705"/>
            <a:chOff x="9358325" y="732008"/>
            <a:chExt cx="2460712" cy="559705"/>
          </a:xfrm>
        </p:grpSpPr>
        <p:sp>
          <p:nvSpPr>
            <p:cNvPr id="9" name="Oval 8">
              <a:extLst>
                <a:ext uri="{FF2B5EF4-FFF2-40B4-BE49-F238E27FC236}">
                  <a16:creationId xmlns:a16="http://schemas.microsoft.com/office/drawing/2014/main" id="{BE73526A-0A50-9604-82BA-9F77C2362FFA}"/>
                </a:ext>
              </a:extLst>
            </p:cNvPr>
            <p:cNvSpPr>
              <a:spLocks noChangeAspect="1"/>
            </p:cNvSpPr>
            <p:nvPr/>
          </p:nvSpPr>
          <p:spPr>
            <a:xfrm>
              <a:off x="9358325" y="767743"/>
              <a:ext cx="126000" cy="12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0" name="Oval 9">
              <a:extLst>
                <a:ext uri="{FF2B5EF4-FFF2-40B4-BE49-F238E27FC236}">
                  <a16:creationId xmlns:a16="http://schemas.microsoft.com/office/drawing/2014/main" id="{687364E9-2518-82F1-7909-C3E40A13EB76}"/>
                </a:ext>
              </a:extLst>
            </p:cNvPr>
            <p:cNvSpPr>
              <a:spLocks noChangeAspect="1"/>
            </p:cNvSpPr>
            <p:nvPr/>
          </p:nvSpPr>
          <p:spPr>
            <a:xfrm>
              <a:off x="9358325" y="955970"/>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5" name="Oval 14">
              <a:extLst>
                <a:ext uri="{FF2B5EF4-FFF2-40B4-BE49-F238E27FC236}">
                  <a16:creationId xmlns:a16="http://schemas.microsoft.com/office/drawing/2014/main" id="{DA1B5A24-5A05-2775-AC0F-755D2D0EC59E}"/>
                </a:ext>
              </a:extLst>
            </p:cNvPr>
            <p:cNvSpPr>
              <a:spLocks noChangeAspect="1"/>
            </p:cNvSpPr>
            <p:nvPr/>
          </p:nvSpPr>
          <p:spPr>
            <a:xfrm>
              <a:off x="9358325" y="1141192"/>
              <a:ext cx="126000" cy="12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16" name="TextBox 15">
              <a:extLst>
                <a:ext uri="{FF2B5EF4-FFF2-40B4-BE49-F238E27FC236}">
                  <a16:creationId xmlns:a16="http://schemas.microsoft.com/office/drawing/2014/main" id="{DC1A81F0-EFF9-DFD9-F606-2685F1B880FA}"/>
                </a:ext>
              </a:extLst>
            </p:cNvPr>
            <p:cNvSpPr txBox="1"/>
            <p:nvPr/>
          </p:nvSpPr>
          <p:spPr>
            <a:xfrm>
              <a:off x="9426556" y="732008"/>
              <a:ext cx="2392481" cy="5597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effectLst/>
                  <a:uLnTx/>
                  <a:uFillTx/>
                  <a:latin typeface="BMWTypeNext Light"/>
                  <a:ea typeface="+mn-ea"/>
                  <a:cs typeface="+mn-cs"/>
                </a:rPr>
                <a:t>What’s </a:t>
              </a:r>
              <a:r>
                <a:rPr lang="en-US" sz="700">
                  <a:latin typeface="BMWTypeNext Light"/>
                </a:rPr>
                <a:t>working</a:t>
              </a:r>
              <a:r>
                <a:rPr kumimoji="0" lang="en-US" sz="700" b="0" i="0" u="none" strike="noStrike" kern="1200" cap="none" spc="0" normalizeH="0" baseline="0" noProof="0">
                  <a:ln>
                    <a:noFill/>
                  </a:ln>
                  <a:effectLst/>
                  <a:uLnTx/>
                  <a:uFillTx/>
                  <a:latin typeface="BMWTypeNext Light"/>
                  <a:ea typeface="+mn-ea"/>
                  <a:cs typeface="+mn-cs"/>
                </a:rPr>
                <a:t> </a:t>
              </a:r>
              <a:r>
                <a:rPr kumimoji="0" lang="en-US" sz="7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700" b="0" i="0" u="none" strike="noStrike" kern="1200" cap="none" spc="0" normalizeH="0" baseline="0" noProof="0">
                  <a:ln>
                    <a:noFill/>
                  </a:ln>
                  <a:effectLst/>
                  <a:uLnTx/>
                  <a:uFillTx/>
                  <a:latin typeface="BMWTypeNext Light"/>
                  <a:ea typeface="+mn-ea"/>
                  <a:cs typeface="+mn-cs"/>
                </a:rPr>
                <a:t>Keep doing</a:t>
              </a:r>
              <a:endParaRPr lang="en-US" sz="700"/>
            </a:p>
            <a:p>
              <a:pPr>
                <a:lnSpc>
                  <a:spcPct val="150000"/>
                </a:lnSpc>
                <a:defRPr/>
              </a:pPr>
              <a:r>
                <a:rPr kumimoji="0" lang="en-US" sz="700" b="0" i="0" u="none" strike="noStrike" kern="1200" cap="none" spc="0" normalizeH="0" baseline="0" noProof="0">
                  <a:ln>
                    <a:noFill/>
                  </a:ln>
                  <a:effectLst/>
                  <a:uLnTx/>
                  <a:uFillTx/>
                  <a:latin typeface="BMWTypeNext Light"/>
                  <a:ea typeface="+mn-ea"/>
                  <a:cs typeface="+mn-cs"/>
                </a:rPr>
                <a:t>Where to improve </a:t>
              </a:r>
              <a:r>
                <a:rPr kumimoji="0" lang="en-US" sz="7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700" b="0" i="0" u="none" strike="noStrike" kern="1200" cap="none" spc="0" normalizeH="0" baseline="0" noProof="0">
                  <a:ln>
                    <a:noFill/>
                  </a:ln>
                  <a:effectLst/>
                  <a:uLnTx/>
                  <a:uFillTx/>
                  <a:latin typeface="BMWTypeNext Light"/>
                  <a:ea typeface="+mn-ea"/>
                  <a:cs typeface="+mn-cs"/>
                </a:rPr>
                <a:t>Optimize</a:t>
              </a:r>
              <a:r>
                <a:rPr lang="en-US" sz="700">
                  <a:latin typeface="BMWTypeNext Light"/>
                </a:rPr>
                <a:t> / investigate</a:t>
              </a:r>
              <a:endParaRPr lang="en-US" sz="70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a:ln>
                    <a:noFill/>
                  </a:ln>
                  <a:effectLst/>
                  <a:uLnTx/>
                  <a:uFillTx/>
                  <a:latin typeface="BMWTypeNext Light"/>
                  <a:ea typeface="+mn-ea"/>
                  <a:cs typeface="+mn-cs"/>
                </a:rPr>
                <a:t>What’s not working </a:t>
              </a:r>
              <a:r>
                <a:rPr kumimoji="0" lang="en-US" sz="700" b="0" i="0" u="none" strike="noStrike" kern="1200" cap="none" spc="0" normalizeH="0" baseline="0" noProof="0">
                  <a:ln>
                    <a:noFill/>
                  </a:ln>
                  <a:effectLst/>
                  <a:uLnTx/>
                  <a:uFillTx/>
                  <a:latin typeface="BMWTypeNext Light"/>
                  <a:ea typeface="+mn-ea"/>
                  <a:cs typeface="+mn-cs"/>
                  <a:sym typeface="Wingdings" pitchFamily="2" charset="2"/>
                </a:rPr>
                <a:t> </a:t>
              </a:r>
              <a:r>
                <a:rPr kumimoji="0" lang="en-US" sz="700" b="0" i="0" u="none" strike="noStrike" kern="1200" cap="none" spc="0" normalizeH="0" baseline="0" noProof="0">
                  <a:ln>
                    <a:noFill/>
                  </a:ln>
                  <a:effectLst/>
                  <a:uLnTx/>
                  <a:uFillTx/>
                  <a:latin typeface="BMWTypeNext Light"/>
                  <a:ea typeface="+mn-ea"/>
                  <a:cs typeface="+mn-cs"/>
                </a:rPr>
                <a:t>Stop doing / reconsider</a:t>
              </a:r>
              <a:endParaRPr lang="en-US" sz="700"/>
            </a:p>
          </p:txBody>
        </p:sp>
      </p:grpSp>
      <p:sp>
        <p:nvSpPr>
          <p:cNvPr id="4" name="Footer Placeholder 2">
            <a:extLst>
              <a:ext uri="{FF2B5EF4-FFF2-40B4-BE49-F238E27FC236}">
                <a16:creationId xmlns:a16="http://schemas.microsoft.com/office/drawing/2014/main" id="{6A216F2A-9AEE-F0AE-41F9-23140A525C5E}"/>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1596930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8F2BB44-4F1A-C919-A14C-187B7E3BA1D3}"/>
              </a:ext>
            </a:extLst>
          </p:cNvPr>
          <p:cNvSpPr txBox="1">
            <a:spLocks/>
          </p:cNvSpPr>
          <p:nvPr/>
        </p:nvSpPr>
        <p:spPr>
          <a:xfrm>
            <a:off x="431801" y="269969"/>
            <a:ext cx="11326813" cy="796830"/>
          </a:xfrm>
          <a:prstGeom prst="rect">
            <a:avLst/>
          </a:prstGeom>
        </p:spPr>
        <p:txBody>
          <a:bodyPr vert="horz" lIns="0" tIns="0" rIns="0" bIns="0" rtlCol="0" anchor="t" anchorCtr="0">
            <a:noAutofit/>
          </a:bodyPr>
          <a:lstStyle>
            <a:defPPr>
              <a:defRPr lang="en-US"/>
            </a:defPPr>
            <a:lvl1pPr>
              <a:lnSpc>
                <a:spcPct val="90000"/>
              </a:lnSpc>
              <a:spcBef>
                <a:spcPct val="0"/>
              </a:spcBef>
              <a:buClr>
                <a:srgbClr val="000000"/>
              </a:buClr>
              <a:buNone/>
              <a:defRPr sz="2400" cap="all" spc="10" baseline="0">
                <a:latin typeface="BMWTypeNext Light"/>
                <a:ea typeface="+mj-ea"/>
                <a:cs typeface="+mj-cs"/>
              </a:defRPr>
            </a:lvl1pPr>
          </a:lstStyle>
          <a:p>
            <a:r>
              <a:rPr lang="en-US"/>
              <a:t>ON PAR TO FAR ABOVE COMPETITORS.* </a:t>
            </a:r>
          </a:p>
        </p:txBody>
      </p:sp>
      <p:sp>
        <p:nvSpPr>
          <p:cNvPr id="15" name="Slide Number Placeholder 4">
            <a:extLst>
              <a:ext uri="{FF2B5EF4-FFF2-40B4-BE49-F238E27FC236}">
                <a16:creationId xmlns:a16="http://schemas.microsoft.com/office/drawing/2014/main" id="{1DEB3FCD-1A8F-CE4B-F789-F3311DD6251C}"/>
              </a:ext>
            </a:extLst>
          </p:cNvPr>
          <p:cNvSpPr txBox="1">
            <a:spLocks/>
          </p:cNvSpPr>
          <p:nvPr/>
        </p:nvSpPr>
        <p:spPr>
          <a:xfrm>
            <a:off x="9881118" y="6540666"/>
            <a:ext cx="1877495" cy="160338"/>
          </a:xfrm>
          <a:prstGeom prst="rect">
            <a:avLst/>
          </a:prstGeom>
        </p:spPr>
        <p:txBody>
          <a:bodyPr vert="horz" lIns="0" tIns="0" rIns="0" bIns="0" rtlCol="0" anchor="t" anchorCtr="0">
            <a:noAutofit/>
          </a:bodyPr>
          <a:lstStyle>
            <a:defPPr>
              <a:defRPr lang="en-US"/>
            </a:defPPr>
            <a:lvl1pPr algn="r">
              <a:defRPr sz="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BMWTypeNext Light" pitchFamily="2" charset="0"/>
              </a:rPr>
              <a:t>Page </a:t>
            </a:r>
            <a:fld id="{B40DB7FE-DB37-4DD8-AAB3-38BC687BCDF8}" type="slidenum">
              <a:rPr lang="de-DE" smtClean="0">
                <a:latin typeface="BMWTypeNext Light" pitchFamily="2" charset="0"/>
              </a:rPr>
              <a:pPr/>
              <a:t>26</a:t>
            </a:fld>
            <a:endParaRPr lang="de-DE">
              <a:latin typeface="BMWTypeNext Light" pitchFamily="2" charset="0"/>
            </a:endParaRPr>
          </a:p>
        </p:txBody>
      </p:sp>
      <p:pic>
        <p:nvPicPr>
          <p:cNvPr id="4" name="Picture 3" descr="A group of cars parked on a road&#10;&#10;Description automatically generated">
            <a:extLst>
              <a:ext uri="{FF2B5EF4-FFF2-40B4-BE49-F238E27FC236}">
                <a16:creationId xmlns:a16="http://schemas.microsoft.com/office/drawing/2014/main" id="{B01240A0-648E-33A3-E033-9EC23114D86B}"/>
              </a:ext>
            </a:extLst>
          </p:cNvPr>
          <p:cNvPicPr>
            <a:picLocks noChangeAspect="1"/>
          </p:cNvPicPr>
          <p:nvPr/>
        </p:nvPicPr>
        <p:blipFill rotWithShape="1">
          <a:blip r:embed="rId2">
            <a:extLst>
              <a:ext uri="{28A0092B-C50C-407E-A947-70E740481C1C}">
                <a14:useLocalDpi xmlns:a14="http://schemas.microsoft.com/office/drawing/2010/main" val="0"/>
              </a:ext>
            </a:extLst>
          </a:blip>
          <a:srcRect b="19397"/>
          <a:stretch/>
        </p:blipFill>
        <p:spPr>
          <a:xfrm>
            <a:off x="1015163" y="2331280"/>
            <a:ext cx="1874993" cy="920434"/>
          </a:xfrm>
          <a:prstGeom prst="rect">
            <a:avLst/>
          </a:prstGeom>
        </p:spPr>
      </p:pic>
      <p:pic>
        <p:nvPicPr>
          <p:cNvPr id="7" name="Picture 6" descr="A advertisement for a car sales event&#10;&#10;Description automatically generated">
            <a:extLst>
              <a:ext uri="{FF2B5EF4-FFF2-40B4-BE49-F238E27FC236}">
                <a16:creationId xmlns:a16="http://schemas.microsoft.com/office/drawing/2014/main" id="{6BC78F75-C10E-8798-7898-68E67A6E4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164" y="5419918"/>
            <a:ext cx="1874992" cy="897491"/>
          </a:xfrm>
          <a:prstGeom prst="rect">
            <a:avLst/>
          </a:prstGeom>
        </p:spPr>
      </p:pic>
      <p:pic>
        <p:nvPicPr>
          <p:cNvPr id="11" name="Picture 10" descr="A group of cars parked on a beach&#10;&#10;Description automatically generated">
            <a:extLst>
              <a:ext uri="{FF2B5EF4-FFF2-40B4-BE49-F238E27FC236}">
                <a16:creationId xmlns:a16="http://schemas.microsoft.com/office/drawing/2014/main" id="{C6C8FD08-2408-67CE-A805-1D1807FFC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165" y="4452921"/>
            <a:ext cx="1874992" cy="843741"/>
          </a:xfrm>
          <a:prstGeom prst="rect">
            <a:avLst/>
          </a:prstGeom>
        </p:spPr>
      </p:pic>
      <p:sp>
        <p:nvSpPr>
          <p:cNvPr id="12" name="TextBox 11">
            <a:extLst>
              <a:ext uri="{FF2B5EF4-FFF2-40B4-BE49-F238E27FC236}">
                <a16:creationId xmlns:a16="http://schemas.microsoft.com/office/drawing/2014/main" id="{6857E29F-4F15-2221-6703-8642C8C0AD8B}"/>
              </a:ext>
            </a:extLst>
          </p:cNvPr>
          <p:cNvSpPr txBox="1"/>
          <p:nvPr/>
        </p:nvSpPr>
        <p:spPr>
          <a:xfrm>
            <a:off x="3393591" y="1281576"/>
            <a:ext cx="4738038" cy="1015663"/>
          </a:xfrm>
          <a:prstGeom prst="rect">
            <a:avLst/>
          </a:prstGeom>
          <a:noFill/>
        </p:spPr>
        <p:txBody>
          <a:bodyPr wrap="square" lIns="91440" tIns="45720" rIns="91440" bIns="45720" rtlCol="0" anchor="t">
            <a:spAutoFit/>
          </a:bodyPr>
          <a:lstStyle/>
          <a:p>
            <a:r>
              <a:rPr lang="en-US" sz="1500" b="1">
                <a:latin typeface="BMWTypeNext Light"/>
              </a:rPr>
              <a:t>BMW: Summer Is All Yours</a:t>
            </a:r>
          </a:p>
          <a:p>
            <a:endParaRPr lang="en-US" sz="1500">
              <a:latin typeface="BMWTypeNext Light"/>
            </a:endParaRPr>
          </a:p>
          <a:p>
            <a:r>
              <a:rPr lang="en-US" sz="1500" b="1">
                <a:latin typeface="BMWTypeNext Light"/>
              </a:rPr>
              <a:t>ACE Score</a:t>
            </a:r>
            <a:r>
              <a:rPr lang="en-US" sz="1500">
                <a:latin typeface="BMWTypeNext Light"/>
              </a:rPr>
              <a:t>: 607</a:t>
            </a:r>
          </a:p>
          <a:p>
            <a:endParaRPr lang="en-US" sz="1500">
              <a:latin typeface="BMWTypeNext Light"/>
            </a:endParaRPr>
          </a:p>
        </p:txBody>
      </p:sp>
      <p:sp>
        <p:nvSpPr>
          <p:cNvPr id="13" name="TextBox 12">
            <a:extLst>
              <a:ext uri="{FF2B5EF4-FFF2-40B4-BE49-F238E27FC236}">
                <a16:creationId xmlns:a16="http://schemas.microsoft.com/office/drawing/2014/main" id="{651389EE-1405-B640-D476-7C23F23E65BF}"/>
              </a:ext>
            </a:extLst>
          </p:cNvPr>
          <p:cNvSpPr txBox="1"/>
          <p:nvPr/>
        </p:nvSpPr>
        <p:spPr>
          <a:xfrm>
            <a:off x="3411294" y="4452921"/>
            <a:ext cx="3181065" cy="1015663"/>
          </a:xfrm>
          <a:prstGeom prst="rect">
            <a:avLst/>
          </a:prstGeom>
          <a:noFill/>
        </p:spPr>
        <p:txBody>
          <a:bodyPr wrap="square" lIns="91440" tIns="45720" rIns="91440" bIns="45720" rtlCol="0" anchor="t">
            <a:spAutoFit/>
          </a:bodyPr>
          <a:lstStyle/>
          <a:p>
            <a:r>
              <a:rPr lang="en-US" sz="1500" b="1">
                <a:latin typeface="BMWTypeNext Light"/>
              </a:rPr>
              <a:t>Audi: Go Your Own Way</a:t>
            </a:r>
          </a:p>
          <a:p>
            <a:endParaRPr lang="en-US" sz="1500">
              <a:latin typeface="BMWTypeNext Light"/>
            </a:endParaRPr>
          </a:p>
          <a:p>
            <a:r>
              <a:rPr lang="en-US" sz="1500" b="1">
                <a:latin typeface="BMWTypeNext Light"/>
              </a:rPr>
              <a:t>ACE Score</a:t>
            </a:r>
            <a:r>
              <a:rPr lang="en-US" sz="1500">
                <a:latin typeface="BMWTypeNext Light"/>
              </a:rPr>
              <a:t>: 551</a:t>
            </a:r>
          </a:p>
          <a:p>
            <a:endParaRPr lang="en-US" sz="1500">
              <a:latin typeface="BMWTypeNext Light"/>
            </a:endParaRPr>
          </a:p>
        </p:txBody>
      </p:sp>
      <p:sp>
        <p:nvSpPr>
          <p:cNvPr id="14" name="TextBox 13">
            <a:extLst>
              <a:ext uri="{FF2B5EF4-FFF2-40B4-BE49-F238E27FC236}">
                <a16:creationId xmlns:a16="http://schemas.microsoft.com/office/drawing/2014/main" id="{3AB41666-8CFE-80FF-8755-386DC8E2044E}"/>
              </a:ext>
            </a:extLst>
          </p:cNvPr>
          <p:cNvSpPr txBox="1"/>
          <p:nvPr/>
        </p:nvSpPr>
        <p:spPr>
          <a:xfrm>
            <a:off x="3411295" y="5420506"/>
            <a:ext cx="4553997" cy="1015663"/>
          </a:xfrm>
          <a:prstGeom prst="rect">
            <a:avLst/>
          </a:prstGeom>
          <a:noFill/>
        </p:spPr>
        <p:txBody>
          <a:bodyPr wrap="square" lIns="91440" tIns="45720" rIns="91440" bIns="45720" rtlCol="0" anchor="t">
            <a:spAutoFit/>
          </a:bodyPr>
          <a:lstStyle/>
          <a:p>
            <a:r>
              <a:rPr lang="en-US" sz="1500" b="1">
                <a:latin typeface="BMWTypeNext Light"/>
              </a:rPr>
              <a:t>Lexus: Golden Opportunity Sales Event (:15)</a:t>
            </a:r>
          </a:p>
          <a:p>
            <a:endParaRPr lang="en-US" sz="1500">
              <a:latin typeface="BMWTypeNext Light"/>
            </a:endParaRPr>
          </a:p>
          <a:p>
            <a:r>
              <a:rPr lang="en-US" sz="1500" b="1">
                <a:latin typeface="BMWTypeNext Light"/>
              </a:rPr>
              <a:t>ACE Score</a:t>
            </a:r>
            <a:r>
              <a:rPr lang="en-US" sz="1500">
                <a:latin typeface="BMWTypeNext Light"/>
              </a:rPr>
              <a:t>: 530</a:t>
            </a:r>
          </a:p>
          <a:p>
            <a:endParaRPr lang="en-US" sz="1500">
              <a:latin typeface="BMWTypeNext Light"/>
            </a:endParaRPr>
          </a:p>
        </p:txBody>
      </p:sp>
      <p:sp>
        <p:nvSpPr>
          <p:cNvPr id="16" name="TextBox 15">
            <a:extLst>
              <a:ext uri="{FF2B5EF4-FFF2-40B4-BE49-F238E27FC236}">
                <a16:creationId xmlns:a16="http://schemas.microsoft.com/office/drawing/2014/main" id="{0EBAA62C-8311-DEB6-5927-D629D39C114F}"/>
              </a:ext>
            </a:extLst>
          </p:cNvPr>
          <p:cNvSpPr txBox="1"/>
          <p:nvPr/>
        </p:nvSpPr>
        <p:spPr>
          <a:xfrm>
            <a:off x="393614" y="6416823"/>
            <a:ext cx="7571678" cy="276999"/>
          </a:xfrm>
          <a:prstGeom prst="rect">
            <a:avLst/>
          </a:prstGeom>
          <a:noFill/>
        </p:spPr>
        <p:txBody>
          <a:bodyPr wrap="square" lIns="91440" tIns="45720" rIns="91440" bIns="45720" rtlCol="0" anchor="t">
            <a:spAutoFit/>
          </a:bodyPr>
          <a:lstStyle/>
          <a:p>
            <a:r>
              <a:rPr lang="en-US" sz="1200">
                <a:latin typeface="BMWTypeNext Light" pitchFamily="2" charset="0"/>
              </a:rPr>
              <a:t>* Tracked in ACE as of 7/25/24</a:t>
            </a:r>
          </a:p>
        </p:txBody>
      </p:sp>
      <p:pic>
        <p:nvPicPr>
          <p:cNvPr id="3" name="Picture 2" descr="A person looking at a deer&#10;&#10;Description automatically generated">
            <a:extLst>
              <a:ext uri="{FF2B5EF4-FFF2-40B4-BE49-F238E27FC236}">
                <a16:creationId xmlns:a16="http://schemas.microsoft.com/office/drawing/2014/main" id="{BFDAC676-5883-C60F-0D39-C4AD49BA45AA}"/>
              </a:ext>
            </a:extLst>
          </p:cNvPr>
          <p:cNvPicPr>
            <a:picLocks noChangeAspect="1"/>
          </p:cNvPicPr>
          <p:nvPr/>
        </p:nvPicPr>
        <p:blipFill rotWithShape="1">
          <a:blip r:embed="rId5">
            <a:extLst>
              <a:ext uri="{28A0092B-C50C-407E-A947-70E740481C1C}">
                <a14:useLocalDpi xmlns:a14="http://schemas.microsoft.com/office/drawing/2010/main" val="0"/>
              </a:ext>
            </a:extLst>
          </a:blip>
          <a:srcRect b="14141"/>
          <a:stretch/>
        </p:blipFill>
        <p:spPr>
          <a:xfrm>
            <a:off x="1015163" y="3374970"/>
            <a:ext cx="1874993" cy="959284"/>
          </a:xfrm>
          <a:prstGeom prst="rect">
            <a:avLst/>
          </a:prstGeom>
        </p:spPr>
      </p:pic>
      <p:pic>
        <p:nvPicPr>
          <p:cNvPr id="6" name="Picture 5" descr="A person driving a car&#10;&#10;Description automatically generated">
            <a:extLst>
              <a:ext uri="{FF2B5EF4-FFF2-40B4-BE49-F238E27FC236}">
                <a16:creationId xmlns:a16="http://schemas.microsoft.com/office/drawing/2014/main" id="{78EA653E-1040-F878-733B-EA5ABD91B8DD}"/>
              </a:ext>
            </a:extLst>
          </p:cNvPr>
          <p:cNvPicPr>
            <a:picLocks noChangeAspect="1"/>
          </p:cNvPicPr>
          <p:nvPr/>
        </p:nvPicPr>
        <p:blipFill rotWithShape="1">
          <a:blip r:embed="rId6">
            <a:extLst>
              <a:ext uri="{28A0092B-C50C-407E-A947-70E740481C1C}">
                <a14:useLocalDpi xmlns:a14="http://schemas.microsoft.com/office/drawing/2010/main" val="0"/>
              </a:ext>
            </a:extLst>
          </a:blip>
          <a:srcRect b="15995"/>
          <a:stretch/>
        </p:blipFill>
        <p:spPr>
          <a:xfrm>
            <a:off x="1015163" y="1284131"/>
            <a:ext cx="1874993" cy="959285"/>
          </a:xfrm>
          <a:prstGeom prst="rect">
            <a:avLst/>
          </a:prstGeom>
        </p:spPr>
      </p:pic>
      <p:sp>
        <p:nvSpPr>
          <p:cNvPr id="8" name="TextBox 7">
            <a:extLst>
              <a:ext uri="{FF2B5EF4-FFF2-40B4-BE49-F238E27FC236}">
                <a16:creationId xmlns:a16="http://schemas.microsoft.com/office/drawing/2014/main" id="{9D38EC17-2ED4-13B7-EC27-CFFF90279E58}"/>
              </a:ext>
            </a:extLst>
          </p:cNvPr>
          <p:cNvSpPr txBox="1"/>
          <p:nvPr/>
        </p:nvSpPr>
        <p:spPr>
          <a:xfrm>
            <a:off x="3393591" y="3422346"/>
            <a:ext cx="3181065" cy="1015663"/>
          </a:xfrm>
          <a:prstGeom prst="rect">
            <a:avLst/>
          </a:prstGeom>
          <a:noFill/>
        </p:spPr>
        <p:txBody>
          <a:bodyPr wrap="square" lIns="91440" tIns="45720" rIns="91440" bIns="45720" rtlCol="0" anchor="t">
            <a:spAutoFit/>
          </a:bodyPr>
          <a:lstStyle/>
          <a:p>
            <a:r>
              <a:rPr lang="en-US" sz="1500" b="1">
                <a:latin typeface="BMWTypeNext Light"/>
              </a:rPr>
              <a:t>BMW: Best Part of Summer</a:t>
            </a:r>
          </a:p>
          <a:p>
            <a:endParaRPr lang="en-US" sz="1500">
              <a:latin typeface="BMWTypeNext Light"/>
            </a:endParaRPr>
          </a:p>
          <a:p>
            <a:r>
              <a:rPr lang="en-US" sz="1500" b="1">
                <a:latin typeface="BMWTypeNext Light"/>
              </a:rPr>
              <a:t>ACE Score</a:t>
            </a:r>
            <a:r>
              <a:rPr lang="en-US" sz="1500">
                <a:latin typeface="BMWTypeNext Light"/>
              </a:rPr>
              <a:t>: 551</a:t>
            </a:r>
          </a:p>
          <a:p>
            <a:endParaRPr lang="en-US" sz="1500">
              <a:latin typeface="BMWTypeNext Light"/>
            </a:endParaRPr>
          </a:p>
        </p:txBody>
      </p:sp>
      <p:sp>
        <p:nvSpPr>
          <p:cNvPr id="9" name="TextBox 8">
            <a:extLst>
              <a:ext uri="{FF2B5EF4-FFF2-40B4-BE49-F238E27FC236}">
                <a16:creationId xmlns:a16="http://schemas.microsoft.com/office/drawing/2014/main" id="{13A74643-EEC8-DC28-B12D-0DED504D6413}"/>
              </a:ext>
            </a:extLst>
          </p:cNvPr>
          <p:cNvSpPr txBox="1"/>
          <p:nvPr/>
        </p:nvSpPr>
        <p:spPr>
          <a:xfrm>
            <a:off x="3393591" y="2331280"/>
            <a:ext cx="4738038" cy="1015663"/>
          </a:xfrm>
          <a:prstGeom prst="rect">
            <a:avLst/>
          </a:prstGeom>
          <a:noFill/>
        </p:spPr>
        <p:txBody>
          <a:bodyPr wrap="square" lIns="91440" tIns="45720" rIns="91440" bIns="45720" rtlCol="0" anchor="t">
            <a:spAutoFit/>
          </a:bodyPr>
          <a:lstStyle/>
          <a:p>
            <a:r>
              <a:rPr lang="en-US" sz="1500" b="1">
                <a:latin typeface="BMWTypeNext Light"/>
              </a:rPr>
              <a:t>Mercedes Benz: Make Your Dreams Come True</a:t>
            </a:r>
          </a:p>
          <a:p>
            <a:endParaRPr lang="en-US" sz="1500">
              <a:latin typeface="BMWTypeNext Light"/>
            </a:endParaRPr>
          </a:p>
          <a:p>
            <a:r>
              <a:rPr lang="en-US" sz="1500" b="1">
                <a:latin typeface="BMWTypeNext Light"/>
              </a:rPr>
              <a:t>ACE Score</a:t>
            </a:r>
            <a:r>
              <a:rPr lang="en-US" sz="1500">
                <a:latin typeface="BMWTypeNext Light"/>
              </a:rPr>
              <a:t>: 552</a:t>
            </a:r>
          </a:p>
          <a:p>
            <a:endParaRPr lang="en-US" sz="1500">
              <a:latin typeface="BMWTypeNext Light"/>
            </a:endParaRPr>
          </a:p>
        </p:txBody>
      </p:sp>
      <p:sp>
        <p:nvSpPr>
          <p:cNvPr id="10" name="5-Point Star 9">
            <a:extLst>
              <a:ext uri="{FF2B5EF4-FFF2-40B4-BE49-F238E27FC236}">
                <a16:creationId xmlns:a16="http://schemas.microsoft.com/office/drawing/2014/main" id="{EFC17294-E416-1E1C-F8AA-9535976B7B29}"/>
              </a:ext>
            </a:extLst>
          </p:cNvPr>
          <p:cNvSpPr/>
          <p:nvPr/>
        </p:nvSpPr>
        <p:spPr>
          <a:xfrm>
            <a:off x="3132324" y="1293920"/>
            <a:ext cx="298472" cy="26721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645F6849-CE51-835F-0C8F-711C9B92C864}"/>
              </a:ext>
            </a:extLst>
          </p:cNvPr>
          <p:cNvSpPr/>
          <p:nvPr/>
        </p:nvSpPr>
        <p:spPr>
          <a:xfrm>
            <a:off x="3132324" y="3413172"/>
            <a:ext cx="298472" cy="26721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70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8F2BB44-4F1A-C919-A14C-187B7E3BA1D3}"/>
              </a:ext>
            </a:extLst>
          </p:cNvPr>
          <p:cNvSpPr txBox="1">
            <a:spLocks/>
          </p:cNvSpPr>
          <p:nvPr/>
        </p:nvSpPr>
        <p:spPr>
          <a:xfrm>
            <a:off x="431801" y="269969"/>
            <a:ext cx="11326813" cy="796830"/>
          </a:xfrm>
          <a:prstGeom prst="rect">
            <a:avLst/>
          </a:prstGeom>
        </p:spPr>
        <p:txBody>
          <a:bodyPr vert="horz" lIns="0" tIns="0" rIns="0" bIns="0" rtlCol="0" anchor="t" anchorCtr="0">
            <a:noAutofit/>
          </a:bodyPr>
          <a:lstStyle>
            <a:defPPr>
              <a:defRPr lang="en-US"/>
            </a:defPPr>
            <a:lvl1pPr>
              <a:lnSpc>
                <a:spcPct val="90000"/>
              </a:lnSpc>
              <a:spcBef>
                <a:spcPct val="0"/>
              </a:spcBef>
              <a:buClr>
                <a:srgbClr val="000000"/>
              </a:buClr>
              <a:buNone/>
              <a:defRPr sz="2400" cap="all" spc="10" baseline="0">
                <a:latin typeface="BMWTypeNext Light"/>
                <a:ea typeface="+mj-ea"/>
                <a:cs typeface="+mj-cs"/>
              </a:defRPr>
            </a:lvl1pPr>
          </a:lstStyle>
          <a:p>
            <a:r>
              <a:rPr lang="en-US"/>
              <a:t>SUMMER IS ALL YOURS JOINED THE 600+ ACE SCORE CLUB – close to all time high of 627 (Last beach chair).</a:t>
            </a:r>
          </a:p>
        </p:txBody>
      </p:sp>
      <p:sp>
        <p:nvSpPr>
          <p:cNvPr id="15" name="Slide Number Placeholder 4">
            <a:extLst>
              <a:ext uri="{FF2B5EF4-FFF2-40B4-BE49-F238E27FC236}">
                <a16:creationId xmlns:a16="http://schemas.microsoft.com/office/drawing/2014/main" id="{1DEB3FCD-1A8F-CE4B-F789-F3311DD6251C}"/>
              </a:ext>
            </a:extLst>
          </p:cNvPr>
          <p:cNvSpPr txBox="1">
            <a:spLocks/>
          </p:cNvSpPr>
          <p:nvPr/>
        </p:nvSpPr>
        <p:spPr>
          <a:xfrm>
            <a:off x="9881118" y="6540666"/>
            <a:ext cx="1877495" cy="160338"/>
          </a:xfrm>
          <a:prstGeom prst="rect">
            <a:avLst/>
          </a:prstGeom>
        </p:spPr>
        <p:txBody>
          <a:bodyPr vert="horz" lIns="0" tIns="0" rIns="0" bIns="0" rtlCol="0" anchor="t" anchorCtr="0">
            <a:noAutofit/>
          </a:bodyPr>
          <a:lstStyle>
            <a:defPPr>
              <a:defRPr lang="en-US"/>
            </a:defPPr>
            <a:lvl1pPr algn="r">
              <a:defRPr sz="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BMWTypeNext Light" pitchFamily="2" charset="0"/>
              </a:rPr>
              <a:t>Page </a:t>
            </a:r>
            <a:fld id="{B40DB7FE-DB37-4DD8-AAB3-38BC687BCDF8}" type="slidenum">
              <a:rPr lang="de-DE" smtClean="0">
                <a:latin typeface="BMWTypeNext Light" pitchFamily="2" charset="0"/>
              </a:rPr>
              <a:pPr/>
              <a:t>27</a:t>
            </a:fld>
            <a:endParaRPr lang="de-DE">
              <a:latin typeface="BMWTypeNext Light" pitchFamily="2" charset="0"/>
            </a:endParaRPr>
          </a:p>
        </p:txBody>
      </p:sp>
      <p:pic>
        <p:nvPicPr>
          <p:cNvPr id="4" name="Picture 3" descr="A green and blue bar chart&#10;&#10;Description automatically generated">
            <a:extLst>
              <a:ext uri="{FF2B5EF4-FFF2-40B4-BE49-F238E27FC236}">
                <a16:creationId xmlns:a16="http://schemas.microsoft.com/office/drawing/2014/main" id="{3B2853AB-1AA6-D9B4-6FF5-FFF6A5141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519" y="1122061"/>
            <a:ext cx="8716221" cy="2795313"/>
          </a:xfrm>
          <a:prstGeom prst="rect">
            <a:avLst/>
          </a:prstGeom>
        </p:spPr>
      </p:pic>
      <p:sp>
        <p:nvSpPr>
          <p:cNvPr id="28" name="TextBox 27">
            <a:extLst>
              <a:ext uri="{FF2B5EF4-FFF2-40B4-BE49-F238E27FC236}">
                <a16:creationId xmlns:a16="http://schemas.microsoft.com/office/drawing/2014/main" id="{D1D26B52-12C2-1F5D-CE69-191FCAAC3830}"/>
              </a:ext>
            </a:extLst>
          </p:cNvPr>
          <p:cNvSpPr txBox="1"/>
          <p:nvPr/>
        </p:nvSpPr>
        <p:spPr>
          <a:xfrm>
            <a:off x="5837664" y="4111226"/>
            <a:ext cx="5920949" cy="461665"/>
          </a:xfrm>
          <a:prstGeom prst="rect">
            <a:avLst/>
          </a:prstGeom>
          <a:noFill/>
        </p:spPr>
        <p:txBody>
          <a:bodyPr wrap="square">
            <a:spAutoFit/>
          </a:bodyPr>
          <a:lstStyle/>
          <a:p>
            <a:r>
              <a:rPr lang="en-US" sz="1200" b="0" i="0">
                <a:solidFill>
                  <a:srgbClr val="555555"/>
                </a:solidFill>
                <a:effectLst/>
                <a:highlight>
                  <a:srgbClr val="FFFFFF"/>
                </a:highlight>
                <a:latin typeface="Source Sans Pro" panose="020F0502020204030204" pitchFamily="34" charset="0"/>
              </a:rPr>
              <a:t>“Liked the ad. Think it is clever using Al Roker as the weather man to get everyone off the beach so he can have it to himself. All this while he is driving an electric BMW to the beach”</a:t>
            </a:r>
            <a:endParaRPr lang="en-US" sz="1200"/>
          </a:p>
        </p:txBody>
      </p:sp>
      <p:sp>
        <p:nvSpPr>
          <p:cNvPr id="30" name="TextBox 29">
            <a:extLst>
              <a:ext uri="{FF2B5EF4-FFF2-40B4-BE49-F238E27FC236}">
                <a16:creationId xmlns:a16="http://schemas.microsoft.com/office/drawing/2014/main" id="{F267FAFE-F0FB-0588-B4F8-FC7FBA8FA273}"/>
              </a:ext>
            </a:extLst>
          </p:cNvPr>
          <p:cNvSpPr txBox="1"/>
          <p:nvPr/>
        </p:nvSpPr>
        <p:spPr>
          <a:xfrm>
            <a:off x="5837664" y="4827675"/>
            <a:ext cx="6099716" cy="461665"/>
          </a:xfrm>
          <a:prstGeom prst="rect">
            <a:avLst/>
          </a:prstGeom>
          <a:noFill/>
        </p:spPr>
        <p:txBody>
          <a:bodyPr wrap="square">
            <a:spAutoFit/>
          </a:bodyPr>
          <a:lstStyle/>
          <a:p>
            <a:r>
              <a:rPr lang="en-US" sz="1200" b="0" i="0">
                <a:solidFill>
                  <a:srgbClr val="555555"/>
                </a:solidFill>
                <a:effectLst/>
                <a:highlight>
                  <a:srgbClr val="FFFFFF"/>
                </a:highlight>
                <a:latin typeface="Source Sans Pro" panose="020B0503030403020204" pitchFamily="34" charset="0"/>
              </a:rPr>
              <a:t>“I thought this ad was funny and inspiring. Giving information as well as being entertained with al </a:t>
            </a:r>
            <a:r>
              <a:rPr lang="en-US" sz="1200" b="0" i="0" err="1">
                <a:solidFill>
                  <a:srgbClr val="555555"/>
                </a:solidFill>
                <a:effectLst/>
                <a:highlight>
                  <a:srgbClr val="FFFFFF"/>
                </a:highlight>
                <a:latin typeface="Source Sans Pro" panose="020B0503030403020204" pitchFamily="34" charset="0"/>
              </a:rPr>
              <a:t>roker</a:t>
            </a:r>
            <a:r>
              <a:rPr lang="en-US" sz="1200" b="0" i="0">
                <a:solidFill>
                  <a:srgbClr val="555555"/>
                </a:solidFill>
                <a:effectLst/>
                <a:highlight>
                  <a:srgbClr val="FFFFFF"/>
                </a:highlight>
                <a:latin typeface="Source Sans Pro" panose="020B0503030403020204" pitchFamily="34" charset="0"/>
              </a:rPr>
              <a:t>.”</a:t>
            </a:r>
            <a:endParaRPr lang="en-US" sz="1200"/>
          </a:p>
        </p:txBody>
      </p:sp>
      <p:sp>
        <p:nvSpPr>
          <p:cNvPr id="32" name="TextBox 31">
            <a:extLst>
              <a:ext uri="{FF2B5EF4-FFF2-40B4-BE49-F238E27FC236}">
                <a16:creationId xmlns:a16="http://schemas.microsoft.com/office/drawing/2014/main" id="{84654DDE-16B6-C00D-0DB9-8FDCDEBE2409}"/>
              </a:ext>
            </a:extLst>
          </p:cNvPr>
          <p:cNvSpPr txBox="1"/>
          <p:nvPr/>
        </p:nvSpPr>
        <p:spPr>
          <a:xfrm>
            <a:off x="5837664" y="5479012"/>
            <a:ext cx="6099716" cy="461665"/>
          </a:xfrm>
          <a:prstGeom prst="rect">
            <a:avLst/>
          </a:prstGeom>
          <a:noFill/>
        </p:spPr>
        <p:txBody>
          <a:bodyPr wrap="square">
            <a:spAutoFit/>
          </a:bodyPr>
          <a:lstStyle/>
          <a:p>
            <a:r>
              <a:rPr lang="en-US" sz="1200" b="0" i="0">
                <a:solidFill>
                  <a:srgbClr val="555555"/>
                </a:solidFill>
                <a:effectLst/>
                <a:highlight>
                  <a:srgbClr val="FFFFFF"/>
                </a:highlight>
                <a:latin typeface="Source Sans Pro" panose="020B0503030403020204" pitchFamily="34" charset="0"/>
              </a:rPr>
              <a:t>“I like Al Roker and seeing him in the ad For BMW. It caught my attention. I also like the summer sales.”</a:t>
            </a:r>
            <a:endParaRPr lang="en-US" sz="1200"/>
          </a:p>
        </p:txBody>
      </p:sp>
      <p:pic>
        <p:nvPicPr>
          <p:cNvPr id="34" name="Picture 33" descr="A close-up of words&#10;&#10;Description automatically generated">
            <a:extLst>
              <a:ext uri="{FF2B5EF4-FFF2-40B4-BE49-F238E27FC236}">
                <a16:creationId xmlns:a16="http://schemas.microsoft.com/office/drawing/2014/main" id="{E5EEE604-F015-4F41-60FB-9B506CA9CEE3}"/>
              </a:ext>
            </a:extLst>
          </p:cNvPr>
          <p:cNvPicPr>
            <a:picLocks noChangeAspect="1"/>
          </p:cNvPicPr>
          <p:nvPr/>
        </p:nvPicPr>
        <p:blipFill rotWithShape="1">
          <a:blip r:embed="rId3">
            <a:extLst>
              <a:ext uri="{28A0092B-C50C-407E-A947-70E740481C1C}">
                <a14:useLocalDpi xmlns:a14="http://schemas.microsoft.com/office/drawing/2010/main" val="0"/>
              </a:ext>
            </a:extLst>
          </a:blip>
          <a:srcRect l="8567" t="31791" r="9223" b="4177"/>
          <a:stretch/>
        </p:blipFill>
        <p:spPr>
          <a:xfrm>
            <a:off x="1055000" y="3949136"/>
            <a:ext cx="4487157" cy="2218741"/>
          </a:xfrm>
          <a:prstGeom prst="rect">
            <a:avLst/>
          </a:prstGeom>
        </p:spPr>
      </p:pic>
    </p:spTree>
    <p:extLst>
      <p:ext uri="{BB962C8B-B14F-4D97-AF65-F5344CB8AC3E}">
        <p14:creationId xmlns:p14="http://schemas.microsoft.com/office/powerpoint/2010/main" val="2728278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8F2BB44-4F1A-C919-A14C-187B7E3BA1D3}"/>
              </a:ext>
            </a:extLst>
          </p:cNvPr>
          <p:cNvSpPr txBox="1">
            <a:spLocks/>
          </p:cNvSpPr>
          <p:nvPr/>
        </p:nvSpPr>
        <p:spPr>
          <a:xfrm>
            <a:off x="431801" y="269969"/>
            <a:ext cx="11326813" cy="796830"/>
          </a:xfrm>
          <a:prstGeom prst="rect">
            <a:avLst/>
          </a:prstGeom>
        </p:spPr>
        <p:txBody>
          <a:bodyPr vert="horz" lIns="0" tIns="0" rIns="0" bIns="0" rtlCol="0" anchor="t" anchorCtr="0">
            <a:noAutofit/>
          </a:bodyPr>
          <a:lstStyle>
            <a:defPPr>
              <a:defRPr lang="en-US"/>
            </a:defPPr>
            <a:lvl1pPr>
              <a:lnSpc>
                <a:spcPct val="90000"/>
              </a:lnSpc>
              <a:spcBef>
                <a:spcPct val="0"/>
              </a:spcBef>
              <a:buClr>
                <a:srgbClr val="000000"/>
              </a:buClr>
              <a:buNone/>
              <a:defRPr sz="2400" cap="all" spc="10" baseline="0">
                <a:latin typeface="BMWTypeNext Light"/>
                <a:ea typeface="+mj-ea"/>
                <a:cs typeface="+mj-cs"/>
              </a:defRPr>
            </a:lvl1pPr>
          </a:lstStyle>
          <a:p>
            <a:r>
              <a:rPr lang="en-US"/>
              <a:t>BEST PART OF SUMMER SCORED ABOVE ACE LUXURY AUTO NORM.</a:t>
            </a:r>
          </a:p>
        </p:txBody>
      </p:sp>
      <p:sp>
        <p:nvSpPr>
          <p:cNvPr id="15" name="Slide Number Placeholder 4">
            <a:extLst>
              <a:ext uri="{FF2B5EF4-FFF2-40B4-BE49-F238E27FC236}">
                <a16:creationId xmlns:a16="http://schemas.microsoft.com/office/drawing/2014/main" id="{1DEB3FCD-1A8F-CE4B-F789-F3311DD6251C}"/>
              </a:ext>
            </a:extLst>
          </p:cNvPr>
          <p:cNvSpPr txBox="1">
            <a:spLocks/>
          </p:cNvSpPr>
          <p:nvPr/>
        </p:nvSpPr>
        <p:spPr>
          <a:xfrm>
            <a:off x="9881118" y="6540666"/>
            <a:ext cx="1877495" cy="160338"/>
          </a:xfrm>
          <a:prstGeom prst="rect">
            <a:avLst/>
          </a:prstGeom>
        </p:spPr>
        <p:txBody>
          <a:bodyPr vert="horz" lIns="0" tIns="0" rIns="0" bIns="0" rtlCol="0" anchor="t" anchorCtr="0">
            <a:noAutofit/>
          </a:bodyPr>
          <a:lstStyle>
            <a:defPPr>
              <a:defRPr lang="en-US"/>
            </a:defPPr>
            <a:lvl1pPr algn="r">
              <a:defRPr sz="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BMWTypeNext Light" pitchFamily="2" charset="0"/>
              </a:rPr>
              <a:t>Page </a:t>
            </a:r>
            <a:fld id="{B40DB7FE-DB37-4DD8-AAB3-38BC687BCDF8}" type="slidenum">
              <a:rPr lang="de-DE" smtClean="0">
                <a:latin typeface="BMWTypeNext Light" pitchFamily="2" charset="0"/>
              </a:rPr>
              <a:pPr/>
              <a:t>28</a:t>
            </a:fld>
            <a:endParaRPr lang="de-DE">
              <a:latin typeface="BMWTypeNext Light" pitchFamily="2" charset="0"/>
            </a:endParaRPr>
          </a:p>
        </p:txBody>
      </p:sp>
      <p:pic>
        <p:nvPicPr>
          <p:cNvPr id="23" name="Picture 22" descr="A bar chart with text and numbers&#10;&#10;Description automatically generated with medium confidence">
            <a:extLst>
              <a:ext uri="{FF2B5EF4-FFF2-40B4-BE49-F238E27FC236}">
                <a16:creationId xmlns:a16="http://schemas.microsoft.com/office/drawing/2014/main" id="{36CBA82C-2FD3-A7B5-DB64-84B5799B9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83" y="983280"/>
            <a:ext cx="8817998" cy="2674893"/>
          </a:xfrm>
          <a:prstGeom prst="rect">
            <a:avLst/>
          </a:prstGeom>
        </p:spPr>
      </p:pic>
      <p:pic>
        <p:nvPicPr>
          <p:cNvPr id="3" name="Picture 2" descr="A close-up of words&#10;&#10;Description automatically generated">
            <a:extLst>
              <a:ext uri="{FF2B5EF4-FFF2-40B4-BE49-F238E27FC236}">
                <a16:creationId xmlns:a16="http://schemas.microsoft.com/office/drawing/2014/main" id="{2FAC5C0D-7751-0D76-5DDB-A47BFCD77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80" y="3705487"/>
            <a:ext cx="4972525" cy="2448012"/>
          </a:xfrm>
          <a:prstGeom prst="rect">
            <a:avLst/>
          </a:prstGeom>
        </p:spPr>
      </p:pic>
      <p:sp>
        <p:nvSpPr>
          <p:cNvPr id="6" name="TextBox 5">
            <a:extLst>
              <a:ext uri="{FF2B5EF4-FFF2-40B4-BE49-F238E27FC236}">
                <a16:creationId xmlns:a16="http://schemas.microsoft.com/office/drawing/2014/main" id="{C8BE259F-9F2F-28C6-2E68-2D25813B16B3}"/>
              </a:ext>
            </a:extLst>
          </p:cNvPr>
          <p:cNvSpPr txBox="1"/>
          <p:nvPr/>
        </p:nvSpPr>
        <p:spPr>
          <a:xfrm>
            <a:off x="5643171" y="3975415"/>
            <a:ext cx="6099716" cy="461665"/>
          </a:xfrm>
          <a:prstGeom prst="rect">
            <a:avLst/>
          </a:prstGeom>
          <a:noFill/>
        </p:spPr>
        <p:txBody>
          <a:bodyPr wrap="square">
            <a:spAutoFit/>
          </a:bodyPr>
          <a:lstStyle/>
          <a:p>
            <a:r>
              <a:rPr lang="en-US" sz="1200" b="0" i="0">
                <a:solidFill>
                  <a:srgbClr val="555555"/>
                </a:solidFill>
                <a:effectLst/>
                <a:highlight>
                  <a:srgbClr val="FFFFFF"/>
                </a:highlight>
                <a:latin typeface="Source Sans Pro" panose="020B0503030403020204" pitchFamily="34" charset="0"/>
              </a:rPr>
              <a:t>“I really liked the ad. I lived the music in the background and the people in each vehicle. It suggests that BMW is on the move - taking you to wherever you want to travel.”</a:t>
            </a:r>
            <a:endParaRPr lang="en-US" sz="1200"/>
          </a:p>
        </p:txBody>
      </p:sp>
      <p:sp>
        <p:nvSpPr>
          <p:cNvPr id="8" name="TextBox 7">
            <a:extLst>
              <a:ext uri="{FF2B5EF4-FFF2-40B4-BE49-F238E27FC236}">
                <a16:creationId xmlns:a16="http://schemas.microsoft.com/office/drawing/2014/main" id="{C5054A5D-F60B-31F1-25CF-1EB908CB0273}"/>
              </a:ext>
            </a:extLst>
          </p:cNvPr>
          <p:cNvSpPr txBox="1"/>
          <p:nvPr/>
        </p:nvSpPr>
        <p:spPr>
          <a:xfrm>
            <a:off x="5643171" y="4574741"/>
            <a:ext cx="6099716" cy="461665"/>
          </a:xfrm>
          <a:prstGeom prst="rect">
            <a:avLst/>
          </a:prstGeom>
          <a:noFill/>
        </p:spPr>
        <p:txBody>
          <a:bodyPr wrap="square">
            <a:spAutoFit/>
          </a:bodyPr>
          <a:lstStyle/>
          <a:p>
            <a:r>
              <a:rPr lang="en-US" sz="1200" b="0" i="0">
                <a:solidFill>
                  <a:srgbClr val="555555"/>
                </a:solidFill>
                <a:effectLst/>
                <a:highlight>
                  <a:srgbClr val="FFFFFF"/>
                </a:highlight>
                <a:latin typeface="Source Sans Pro" panose="020B0503030403020204" pitchFamily="34" charset="0"/>
              </a:rPr>
              <a:t>“I thought this was an enjoyable commercial. It was cute the way they made different excuses just to drive the car. It made you feel that it was a car worth driving!”</a:t>
            </a:r>
            <a:endParaRPr lang="en-US" sz="1200"/>
          </a:p>
        </p:txBody>
      </p:sp>
      <p:sp>
        <p:nvSpPr>
          <p:cNvPr id="10" name="TextBox 9">
            <a:extLst>
              <a:ext uri="{FF2B5EF4-FFF2-40B4-BE49-F238E27FC236}">
                <a16:creationId xmlns:a16="http://schemas.microsoft.com/office/drawing/2014/main" id="{E8E8512C-80D4-E4EB-BB16-5FE967D19BEA}"/>
              </a:ext>
            </a:extLst>
          </p:cNvPr>
          <p:cNvSpPr txBox="1"/>
          <p:nvPr/>
        </p:nvSpPr>
        <p:spPr>
          <a:xfrm>
            <a:off x="5658897" y="5174067"/>
            <a:ext cx="6099716" cy="461665"/>
          </a:xfrm>
          <a:prstGeom prst="rect">
            <a:avLst/>
          </a:prstGeom>
          <a:noFill/>
        </p:spPr>
        <p:txBody>
          <a:bodyPr wrap="square">
            <a:spAutoFit/>
          </a:bodyPr>
          <a:lstStyle/>
          <a:p>
            <a:r>
              <a:rPr lang="en-US" sz="1200" b="0" i="0">
                <a:solidFill>
                  <a:srgbClr val="555555"/>
                </a:solidFill>
                <a:effectLst/>
                <a:highlight>
                  <a:srgbClr val="FFFFFF"/>
                </a:highlight>
                <a:latin typeface="Source Sans Pro" panose="020B0503030403020204" pitchFamily="34" charset="0"/>
              </a:rPr>
              <a:t>“I didn't understand the message right away, but it came together at the end. Once I got it, I thought it was a clever way to showcase the product.”</a:t>
            </a:r>
            <a:endParaRPr lang="en-US" sz="1200"/>
          </a:p>
        </p:txBody>
      </p:sp>
    </p:spTree>
    <p:extLst>
      <p:ext uri="{BB962C8B-B14F-4D97-AF65-F5344CB8AC3E}">
        <p14:creationId xmlns:p14="http://schemas.microsoft.com/office/powerpoint/2010/main" val="1567170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8F2BB44-4F1A-C919-A14C-187B7E3BA1D3}"/>
              </a:ext>
            </a:extLst>
          </p:cNvPr>
          <p:cNvSpPr txBox="1">
            <a:spLocks/>
          </p:cNvSpPr>
          <p:nvPr/>
        </p:nvSpPr>
        <p:spPr>
          <a:xfrm>
            <a:off x="431801" y="269969"/>
            <a:ext cx="11326813" cy="796830"/>
          </a:xfrm>
          <a:prstGeom prst="rect">
            <a:avLst/>
          </a:prstGeom>
        </p:spPr>
        <p:txBody>
          <a:bodyPr vert="horz" lIns="0" tIns="0" rIns="0" bIns="0" rtlCol="0" anchor="t" anchorCtr="0">
            <a:noAutofit/>
          </a:bodyPr>
          <a:lstStyle>
            <a:defPPr>
              <a:defRPr lang="en-US"/>
            </a:defPPr>
            <a:lvl1pPr>
              <a:lnSpc>
                <a:spcPct val="90000"/>
              </a:lnSpc>
              <a:spcBef>
                <a:spcPct val="0"/>
              </a:spcBef>
              <a:buClr>
                <a:srgbClr val="000000"/>
              </a:buClr>
              <a:buNone/>
              <a:defRPr sz="2400" cap="all" spc="10" baseline="0">
                <a:latin typeface="BMWTypeNext Light"/>
                <a:ea typeface="+mj-ea"/>
                <a:cs typeface="+mj-cs"/>
              </a:defRPr>
            </a:lvl1pPr>
          </a:lstStyle>
          <a:p>
            <a:r>
              <a:rPr lang="en-US"/>
              <a:t>OUR SPOTS COMPLIMENT EACH OTHER WITH SUMMER IS ALL YOURS HAVING A MEMORABLE CHARACTER &amp; BEST PART OF SUMMER SHOWCASING OUR PRODUCT WELL.</a:t>
            </a:r>
          </a:p>
        </p:txBody>
      </p:sp>
      <p:sp>
        <p:nvSpPr>
          <p:cNvPr id="15" name="Slide Number Placeholder 4">
            <a:extLst>
              <a:ext uri="{FF2B5EF4-FFF2-40B4-BE49-F238E27FC236}">
                <a16:creationId xmlns:a16="http://schemas.microsoft.com/office/drawing/2014/main" id="{1DEB3FCD-1A8F-CE4B-F789-F3311DD6251C}"/>
              </a:ext>
            </a:extLst>
          </p:cNvPr>
          <p:cNvSpPr txBox="1">
            <a:spLocks/>
          </p:cNvSpPr>
          <p:nvPr/>
        </p:nvSpPr>
        <p:spPr>
          <a:xfrm>
            <a:off x="9881118" y="6540666"/>
            <a:ext cx="1877495" cy="160338"/>
          </a:xfrm>
          <a:prstGeom prst="rect">
            <a:avLst/>
          </a:prstGeom>
        </p:spPr>
        <p:txBody>
          <a:bodyPr vert="horz" lIns="0" tIns="0" rIns="0" bIns="0" rtlCol="0" anchor="t" anchorCtr="0">
            <a:noAutofit/>
          </a:bodyPr>
          <a:lstStyle>
            <a:defPPr>
              <a:defRPr lang="en-US"/>
            </a:defPPr>
            <a:lvl1pPr algn="r">
              <a:defRPr sz="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BMWTypeNext Light" pitchFamily="2" charset="0"/>
              </a:rPr>
              <a:t>Page </a:t>
            </a:r>
            <a:fld id="{B40DB7FE-DB37-4DD8-AAB3-38BC687BCDF8}" type="slidenum">
              <a:rPr lang="de-DE" smtClean="0">
                <a:latin typeface="BMWTypeNext Light" pitchFamily="2" charset="0"/>
              </a:rPr>
              <a:pPr/>
              <a:t>29</a:t>
            </a:fld>
            <a:endParaRPr lang="de-DE">
              <a:latin typeface="BMWTypeNext Light" pitchFamily="2" charset="0"/>
            </a:endParaRPr>
          </a:p>
        </p:txBody>
      </p:sp>
      <p:sp>
        <p:nvSpPr>
          <p:cNvPr id="22" name="Slide Number Placeholder 21">
            <a:extLst>
              <a:ext uri="{FF2B5EF4-FFF2-40B4-BE49-F238E27FC236}">
                <a16:creationId xmlns:a16="http://schemas.microsoft.com/office/drawing/2014/main" id="{C46F3242-C898-04AF-3E28-FEB1DBA805C8}"/>
              </a:ext>
            </a:extLst>
          </p:cNvPr>
          <p:cNvSpPr>
            <a:spLocks noGrp="1"/>
          </p:cNvSpPr>
          <p:nvPr>
            <p:ph type="sldNum" sz="quarter" idx="12"/>
          </p:nvPr>
        </p:nvSpPr>
        <p:spPr/>
        <p:txBody>
          <a:bodyPr/>
          <a:lstStyle/>
          <a:p>
            <a:fld id="{022A8366-F04E-794A-816C-35C48B502C51}" type="slidenum">
              <a:rPr lang="en-US" smtClean="0"/>
              <a:t>29</a:t>
            </a:fld>
            <a:endParaRPr lang="en-US"/>
          </a:p>
        </p:txBody>
      </p:sp>
      <p:pic>
        <p:nvPicPr>
          <p:cNvPr id="3" name="Picture 2" descr="A graph with different colored bars&#10;&#10;Description automatically generated with medium confidence">
            <a:extLst>
              <a:ext uri="{FF2B5EF4-FFF2-40B4-BE49-F238E27FC236}">
                <a16:creationId xmlns:a16="http://schemas.microsoft.com/office/drawing/2014/main" id="{8C75867A-C8FF-BD33-5118-3488E82F845E}"/>
              </a:ext>
            </a:extLst>
          </p:cNvPr>
          <p:cNvPicPr>
            <a:picLocks noChangeAspect="1"/>
          </p:cNvPicPr>
          <p:nvPr/>
        </p:nvPicPr>
        <p:blipFill rotWithShape="1">
          <a:blip r:embed="rId3">
            <a:extLst>
              <a:ext uri="{28A0092B-C50C-407E-A947-70E740481C1C}">
                <a14:useLocalDpi xmlns:a14="http://schemas.microsoft.com/office/drawing/2010/main" val="0"/>
              </a:ext>
            </a:extLst>
          </a:blip>
          <a:srcRect l="614" t="768" b="2655"/>
          <a:stretch/>
        </p:blipFill>
        <p:spPr>
          <a:xfrm>
            <a:off x="431801" y="1891945"/>
            <a:ext cx="5184821" cy="3198464"/>
          </a:xfrm>
          <a:prstGeom prst="rect">
            <a:avLst/>
          </a:prstGeom>
        </p:spPr>
      </p:pic>
      <p:pic>
        <p:nvPicPr>
          <p:cNvPr id="6" name="Picture 5" descr="A graph with different colored bars&#10;&#10;Description automatically generated with medium confidence">
            <a:extLst>
              <a:ext uri="{FF2B5EF4-FFF2-40B4-BE49-F238E27FC236}">
                <a16:creationId xmlns:a16="http://schemas.microsoft.com/office/drawing/2014/main" id="{4FE5A52C-A92B-6B8E-1F5F-A4AA3E59CB84}"/>
              </a:ext>
            </a:extLst>
          </p:cNvPr>
          <p:cNvPicPr>
            <a:picLocks noChangeAspect="1"/>
          </p:cNvPicPr>
          <p:nvPr/>
        </p:nvPicPr>
        <p:blipFill rotWithShape="1">
          <a:blip r:embed="rId4">
            <a:extLst>
              <a:ext uri="{28A0092B-C50C-407E-A947-70E740481C1C}">
                <a14:useLocalDpi xmlns:a14="http://schemas.microsoft.com/office/drawing/2010/main" val="0"/>
              </a:ext>
            </a:extLst>
          </a:blip>
          <a:srcRect l="604" t="394"/>
          <a:stretch/>
        </p:blipFill>
        <p:spPr>
          <a:xfrm>
            <a:off x="6307751" y="1891945"/>
            <a:ext cx="5249621" cy="3339700"/>
          </a:xfrm>
          <a:prstGeom prst="rect">
            <a:avLst/>
          </a:prstGeom>
        </p:spPr>
      </p:pic>
      <p:sp>
        <p:nvSpPr>
          <p:cNvPr id="7" name="Rectangle 6">
            <a:extLst>
              <a:ext uri="{FF2B5EF4-FFF2-40B4-BE49-F238E27FC236}">
                <a16:creationId xmlns:a16="http://schemas.microsoft.com/office/drawing/2014/main" id="{C5C5ECF9-CBB2-93C0-CC95-60B7117A0C49}"/>
              </a:ext>
            </a:extLst>
          </p:cNvPr>
          <p:cNvSpPr/>
          <p:nvPr/>
        </p:nvSpPr>
        <p:spPr>
          <a:xfrm>
            <a:off x="8932561" y="2899318"/>
            <a:ext cx="545976" cy="23323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1D11C69-EB29-BF06-531D-FD9D798F3428}"/>
              </a:ext>
            </a:extLst>
          </p:cNvPr>
          <p:cNvSpPr txBox="1"/>
          <p:nvPr/>
        </p:nvSpPr>
        <p:spPr>
          <a:xfrm>
            <a:off x="8722131" y="5372118"/>
            <a:ext cx="966835" cy="276999"/>
          </a:xfrm>
          <a:prstGeom prst="rect">
            <a:avLst/>
          </a:prstGeom>
          <a:noFill/>
        </p:spPr>
        <p:txBody>
          <a:bodyPr wrap="square" lIns="91440" tIns="45720" rIns="91440" bIns="45720" rtlCol="0" anchor="t">
            <a:spAutoFit/>
          </a:bodyPr>
          <a:lstStyle/>
          <a:p>
            <a:pPr algn="ctr"/>
            <a:r>
              <a:rPr lang="en-US" sz="1200">
                <a:latin typeface="BMWTypeNext Light" pitchFamily="2" charset="0"/>
              </a:rPr>
              <a:t>Product</a:t>
            </a:r>
          </a:p>
        </p:txBody>
      </p:sp>
      <p:sp>
        <p:nvSpPr>
          <p:cNvPr id="11" name="Rectangle 10">
            <a:extLst>
              <a:ext uri="{FF2B5EF4-FFF2-40B4-BE49-F238E27FC236}">
                <a16:creationId xmlns:a16="http://schemas.microsoft.com/office/drawing/2014/main" id="{8082DBEF-8575-6F33-2552-49CB9A3F1C5C}"/>
              </a:ext>
            </a:extLst>
          </p:cNvPr>
          <p:cNvSpPr/>
          <p:nvPr/>
        </p:nvSpPr>
        <p:spPr>
          <a:xfrm>
            <a:off x="532514" y="2899317"/>
            <a:ext cx="545976" cy="23319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78EF96-7766-00AE-BF3D-D88284E8BEA9}"/>
              </a:ext>
            </a:extLst>
          </p:cNvPr>
          <p:cNvSpPr txBox="1"/>
          <p:nvPr/>
        </p:nvSpPr>
        <p:spPr>
          <a:xfrm>
            <a:off x="322084" y="5372117"/>
            <a:ext cx="966835" cy="276999"/>
          </a:xfrm>
          <a:prstGeom prst="rect">
            <a:avLst/>
          </a:prstGeom>
          <a:noFill/>
        </p:spPr>
        <p:txBody>
          <a:bodyPr wrap="square" lIns="91440" tIns="45720" rIns="91440" bIns="45720" rtlCol="0" anchor="t">
            <a:spAutoFit/>
          </a:bodyPr>
          <a:lstStyle/>
          <a:p>
            <a:pPr algn="ctr"/>
            <a:r>
              <a:rPr lang="en-US" sz="1200">
                <a:latin typeface="BMWTypeNext Light" pitchFamily="2" charset="0"/>
              </a:rPr>
              <a:t>Characters</a:t>
            </a:r>
          </a:p>
        </p:txBody>
      </p:sp>
    </p:spTree>
    <p:extLst>
      <p:ext uri="{BB962C8B-B14F-4D97-AF65-F5344CB8AC3E}">
        <p14:creationId xmlns:p14="http://schemas.microsoft.com/office/powerpoint/2010/main" val="122414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636EC7-97A2-F690-5201-6FE1C1DA8961}"/>
              </a:ext>
            </a:extLst>
          </p:cNvPr>
          <p:cNvSpPr txBox="1"/>
          <p:nvPr/>
        </p:nvSpPr>
        <p:spPr>
          <a:xfrm>
            <a:off x="3960923" y="3898620"/>
            <a:ext cx="1680515" cy="795089"/>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BYO START RATE</a:t>
            </a:r>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14%</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algn="ctr">
              <a:spcAft>
                <a:spcPts val="400"/>
              </a:spcAft>
              <a:defRPr/>
            </a:pPr>
            <a:r>
              <a:rPr lang="en-US" sz="800">
                <a:solidFill>
                  <a:srgbClr val="C00000"/>
                </a:solidFill>
                <a:latin typeface="BMWTypeNext Light"/>
                <a:cs typeface="Arial"/>
              </a:rPr>
              <a:t>-19%</a:t>
            </a:r>
            <a:r>
              <a:rPr kumimoji="0" lang="en-US" sz="800" b="0" i="0" u="none" strike="noStrike" kern="1200" cap="none" spc="0" normalizeH="0" baseline="0" noProof="0">
                <a:ln>
                  <a:noFill/>
                </a:ln>
                <a:solidFill>
                  <a:srgbClr val="C00000"/>
                </a:solidFill>
                <a:effectLst/>
                <a:uLnTx/>
                <a:uFillTx/>
                <a:latin typeface="BMWTypeNext Light"/>
                <a:ea typeface="+mn-ea"/>
                <a:cs typeface="Arial"/>
              </a:rPr>
              <a:t> pts</a:t>
            </a:r>
            <a:r>
              <a:rPr kumimoji="0" lang="en-US" sz="800" b="0" i="0" u="none" strike="noStrike" kern="1200" cap="none" spc="0" normalizeH="0" baseline="0" noProof="0">
                <a:ln>
                  <a:noFill/>
                </a:ln>
                <a:solidFill>
                  <a:srgbClr val="FF0000"/>
                </a:solidFill>
                <a:effectLst/>
                <a:uLnTx/>
                <a:uFillTx/>
                <a:latin typeface="BMWTypeNext Light"/>
                <a:ea typeface="+mn-ea"/>
                <a:cs typeface="Arial"/>
              </a:rPr>
              <a:t> </a:t>
            </a:r>
            <a:r>
              <a:rPr kumimoji="0" lang="en-US" sz="800" b="0" i="0" u="none" strike="noStrike" kern="1200" cap="none" spc="0" normalizeH="0" baseline="0" noProof="0">
                <a:ln>
                  <a:noFill/>
                </a:ln>
                <a:solidFill>
                  <a:srgbClr val="000000"/>
                </a:solidFill>
                <a:effectLst/>
                <a:uLnTx/>
                <a:uFillTx/>
                <a:latin typeface="BMWTypeNext Light"/>
                <a:ea typeface="+mn-ea"/>
                <a:cs typeface="Arial"/>
              </a:rPr>
              <a:t>vs. </a:t>
            </a:r>
            <a:r>
              <a:rPr lang="en-US" sz="800">
                <a:solidFill>
                  <a:srgbClr val="000000"/>
                </a:solidFill>
                <a:latin typeface="BMWTypeNext Light"/>
                <a:cs typeface="Arial"/>
              </a:rPr>
              <a:t>33</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a:solidFill>
                  <a:srgbClr val="000000"/>
                </a:solidFill>
                <a:latin typeface="BMWTypeNext Light"/>
                <a:cs typeface="Arial"/>
              </a:rPr>
              <a:t>SSE ‘23</a:t>
            </a:r>
          </a:p>
        </p:txBody>
      </p:sp>
      <p:sp>
        <p:nvSpPr>
          <p:cNvPr id="14" name="TextBox 13">
            <a:extLst>
              <a:ext uri="{FF2B5EF4-FFF2-40B4-BE49-F238E27FC236}">
                <a16:creationId xmlns:a16="http://schemas.microsoft.com/office/drawing/2014/main" id="{80E7E319-B69B-4E36-D208-4FBF1A83C5CA}"/>
              </a:ext>
            </a:extLst>
          </p:cNvPr>
          <p:cNvSpPr txBox="1"/>
          <p:nvPr/>
        </p:nvSpPr>
        <p:spPr>
          <a:xfrm>
            <a:off x="3963543" y="2671860"/>
            <a:ext cx="1669627" cy="82073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BYO STARTS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000000"/>
                </a:solidFill>
                <a:latin typeface="BMWTypeNext Light"/>
                <a:cs typeface="Arial"/>
              </a:rPr>
              <a:t>293K</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marL="0" marR="0" lvl="0" indent="0" algn="ctr" defTabSz="914400" rtl="0" eaLnBrk="1" fontAlgn="auto" latinLnBrk="0" hangingPunct="1">
              <a:lnSpc>
                <a:spcPct val="100000"/>
              </a:lnSpc>
              <a:spcBef>
                <a:spcPts val="400"/>
              </a:spcBef>
              <a:spcAft>
                <a:spcPts val="400"/>
              </a:spcAft>
              <a:buClrTx/>
              <a:buSzTx/>
              <a:buFontTx/>
              <a:buNone/>
              <a:tabLst/>
              <a:defRPr/>
            </a:pPr>
            <a:r>
              <a:rPr lang="en-US" sz="800">
                <a:solidFill>
                  <a:srgbClr val="C00000"/>
                </a:solidFill>
                <a:latin typeface="BMWTypeNext Light"/>
                <a:cs typeface="Arial"/>
              </a:rPr>
              <a:t>-44%</a:t>
            </a:r>
            <a:r>
              <a:rPr kumimoji="0" lang="en-US" sz="800" b="0" i="0" u="none" strike="noStrike" kern="1200" cap="none" spc="0" normalizeH="0" baseline="0" noProof="0">
                <a:ln>
                  <a:noFill/>
                </a:ln>
                <a:solidFill>
                  <a:srgbClr val="00B050"/>
                </a:solidFill>
                <a:effectLst/>
                <a:uLnTx/>
                <a:uFillTx/>
                <a:latin typeface="BMWTypeNext Light"/>
                <a:ea typeface="+mn-ea"/>
                <a:cs typeface="Arial"/>
              </a:rPr>
              <a:t> </a:t>
            </a:r>
            <a:r>
              <a:rPr kumimoji="0" lang="en-US" sz="800" b="0" i="0" u="none" strike="noStrike" kern="1200" cap="none" spc="0" normalizeH="0" baseline="0" noProof="0">
                <a:ln>
                  <a:noFill/>
                </a:ln>
                <a:solidFill>
                  <a:srgbClr val="000000"/>
                </a:solidFill>
                <a:effectLst/>
                <a:uLnTx/>
                <a:uFillTx/>
                <a:latin typeface="BMWTypeNext Light"/>
                <a:ea typeface="+mn-ea"/>
                <a:cs typeface="Arial"/>
              </a:rPr>
              <a:t>vs. </a:t>
            </a:r>
            <a:r>
              <a:rPr lang="en-US" sz="800">
                <a:solidFill>
                  <a:srgbClr val="000000"/>
                </a:solidFill>
                <a:latin typeface="BMWTypeNext Light"/>
                <a:cs typeface="Arial"/>
              </a:rPr>
              <a:t>519K</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a:solidFill>
                  <a:srgbClr val="000000"/>
                </a:solidFill>
                <a:latin typeface="BMWTypeNext Light"/>
                <a:cs typeface="Arial"/>
              </a:rPr>
              <a:t>SSE ‘23</a:t>
            </a:r>
            <a:endParaRPr kumimoji="0" lang="en-US" sz="800" b="0" i="0" u="none" strike="noStrike" kern="1200" cap="none" spc="0" normalizeH="0" baseline="0" noProof="0">
              <a:ln>
                <a:noFill/>
              </a:ln>
              <a:solidFill>
                <a:srgbClr val="000000"/>
              </a:solidFill>
              <a:effectLst/>
              <a:uLnTx/>
              <a:uFillTx/>
              <a:latin typeface="BMWTypeNext Light"/>
              <a:ea typeface="+mn-ea"/>
              <a:cs typeface="Arial"/>
            </a:endParaRPr>
          </a:p>
        </p:txBody>
      </p:sp>
      <p:sp>
        <p:nvSpPr>
          <p:cNvPr id="19" name="TextBox 18">
            <a:extLst>
              <a:ext uri="{FF2B5EF4-FFF2-40B4-BE49-F238E27FC236}">
                <a16:creationId xmlns:a16="http://schemas.microsoft.com/office/drawing/2014/main" id="{5CFEB06F-B03E-91E6-A2FE-A4253DD9F5D9}"/>
              </a:ext>
            </a:extLst>
          </p:cNvPr>
          <p:cNvSpPr txBox="1"/>
          <p:nvPr/>
        </p:nvSpPr>
        <p:spPr>
          <a:xfrm>
            <a:off x="5844487" y="2683148"/>
            <a:ext cx="1641404" cy="82073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BYO COMPLETES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000000"/>
                </a:solidFill>
                <a:latin typeface="BMWTypeNext Light"/>
                <a:cs typeface="Arial"/>
              </a:rPr>
              <a:t>158K</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marL="0" marR="0" lvl="0" indent="0" algn="ctr" defTabSz="914400" rtl="0" eaLnBrk="1" fontAlgn="auto" latinLnBrk="0" hangingPunct="1">
              <a:lnSpc>
                <a:spcPct val="100000"/>
              </a:lnSpc>
              <a:spcBef>
                <a:spcPts val="400"/>
              </a:spcBef>
              <a:spcAft>
                <a:spcPts val="400"/>
              </a:spcAft>
              <a:buClrTx/>
              <a:buSzTx/>
              <a:buFontTx/>
              <a:buNone/>
              <a:tabLst/>
              <a:defRPr/>
            </a:pPr>
            <a:r>
              <a:rPr lang="en-US" sz="800">
                <a:solidFill>
                  <a:srgbClr val="C00000"/>
                </a:solidFill>
                <a:latin typeface="BMWTypeNext Light"/>
                <a:cs typeface="Arial"/>
              </a:rPr>
              <a:t>-45%</a:t>
            </a:r>
            <a:r>
              <a:rPr kumimoji="0" lang="en-US" sz="800" b="0" i="0" u="none" strike="noStrike" kern="1200" cap="none" spc="0" normalizeH="0" baseline="0" noProof="0">
                <a:ln>
                  <a:noFill/>
                </a:ln>
                <a:solidFill>
                  <a:schemeClr val="accent2"/>
                </a:solidFill>
                <a:effectLst/>
                <a:uLnTx/>
                <a:uFillTx/>
                <a:latin typeface="BMWTypeNext Light"/>
                <a:ea typeface="+mn-ea"/>
                <a:cs typeface="Arial"/>
              </a:rPr>
              <a:t> </a:t>
            </a:r>
            <a:r>
              <a:rPr kumimoji="0" lang="en-US" sz="800" b="0" i="0" u="none" strike="noStrike" kern="1200" cap="none" spc="0" normalizeH="0" baseline="0" noProof="0">
                <a:ln>
                  <a:noFill/>
                </a:ln>
                <a:solidFill>
                  <a:srgbClr val="000000"/>
                </a:solidFill>
                <a:effectLst/>
                <a:uLnTx/>
                <a:uFillTx/>
                <a:latin typeface="BMWTypeNext Light"/>
                <a:ea typeface="+mn-ea"/>
                <a:cs typeface="Arial"/>
              </a:rPr>
              <a:t>vs. </a:t>
            </a:r>
            <a:r>
              <a:rPr lang="en-US" sz="800">
                <a:solidFill>
                  <a:srgbClr val="000000"/>
                </a:solidFill>
                <a:latin typeface="BMWTypeNext Light"/>
                <a:cs typeface="Arial"/>
              </a:rPr>
              <a:t>285K</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a:solidFill>
                  <a:srgbClr val="000000"/>
                </a:solidFill>
                <a:latin typeface="BMWTypeNext Light"/>
                <a:cs typeface="Arial"/>
              </a:rPr>
              <a:t>SSE ‘23</a:t>
            </a:r>
            <a:endParaRPr kumimoji="0" lang="en-US" sz="800" b="0" i="0" u="none" strike="noStrike" kern="1200" cap="none" spc="0" normalizeH="0" baseline="0" noProof="0">
              <a:ln>
                <a:noFill/>
              </a:ln>
              <a:solidFill>
                <a:srgbClr val="000000"/>
              </a:solidFill>
              <a:effectLst/>
              <a:uLnTx/>
              <a:uFillTx/>
              <a:latin typeface="BMWTypeNext Light"/>
              <a:ea typeface="+mn-ea"/>
              <a:cs typeface="Arial"/>
            </a:endParaRPr>
          </a:p>
        </p:txBody>
      </p:sp>
      <p:sp>
        <p:nvSpPr>
          <p:cNvPr id="10" name="TextBox 9">
            <a:extLst>
              <a:ext uri="{FF2B5EF4-FFF2-40B4-BE49-F238E27FC236}">
                <a16:creationId xmlns:a16="http://schemas.microsoft.com/office/drawing/2014/main" id="{20EF6882-FE49-8CCC-13BB-94FAB2B5F6BD}"/>
              </a:ext>
            </a:extLst>
          </p:cNvPr>
          <p:cNvSpPr txBox="1"/>
          <p:nvPr/>
        </p:nvSpPr>
        <p:spPr>
          <a:xfrm>
            <a:off x="7703468" y="2679271"/>
            <a:ext cx="1641403" cy="82073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INVENTORY SEARCHES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000000"/>
                </a:solidFill>
                <a:latin typeface="BMWTypeNext Light"/>
                <a:cs typeface="Arial"/>
              </a:rPr>
              <a:t>132K</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algn="ctr">
              <a:spcBef>
                <a:spcPts val="400"/>
              </a:spcBef>
              <a:spcAft>
                <a:spcPts val="400"/>
              </a:spcAft>
              <a:defRPr/>
            </a:pPr>
            <a:r>
              <a:rPr lang="en-US" sz="800">
                <a:solidFill>
                  <a:srgbClr val="C00000"/>
                </a:solidFill>
                <a:latin typeface="BMWTypeNext Light"/>
                <a:cs typeface="Arial"/>
              </a:rPr>
              <a:t>-30%</a:t>
            </a:r>
            <a:r>
              <a:rPr kumimoji="0" lang="en-US" sz="800" b="0" i="0" u="none" strike="noStrike" kern="1200" cap="none" spc="0" normalizeH="0" baseline="0" noProof="0">
                <a:ln>
                  <a:noFill/>
                </a:ln>
                <a:solidFill>
                  <a:schemeClr val="accent2"/>
                </a:solidFill>
                <a:effectLst/>
                <a:uLnTx/>
                <a:uFillTx/>
                <a:latin typeface="BMWTypeNext Light"/>
                <a:ea typeface="+mn-ea"/>
                <a:cs typeface="Arial"/>
              </a:rPr>
              <a:t> </a:t>
            </a:r>
            <a:r>
              <a:rPr kumimoji="0" lang="en-US" sz="800" b="0" i="0" u="none" strike="noStrike" kern="1200" cap="none" spc="0" normalizeH="0" baseline="0" noProof="0">
                <a:ln>
                  <a:noFill/>
                </a:ln>
                <a:solidFill>
                  <a:srgbClr val="000000"/>
                </a:solidFill>
                <a:effectLst/>
                <a:uLnTx/>
                <a:uFillTx/>
                <a:latin typeface="BMWTypeNext Light"/>
                <a:ea typeface="+mn-ea"/>
                <a:cs typeface="Arial"/>
              </a:rPr>
              <a:t>vs. </a:t>
            </a:r>
            <a:r>
              <a:rPr lang="en-US" sz="800" noProof="0">
                <a:solidFill>
                  <a:srgbClr val="000000"/>
                </a:solidFill>
                <a:latin typeface="BMWTypeNext Light"/>
                <a:cs typeface="Arial"/>
              </a:rPr>
              <a:t>188</a:t>
            </a:r>
            <a:r>
              <a:rPr lang="en-US" sz="800">
                <a:solidFill>
                  <a:srgbClr val="000000"/>
                </a:solidFill>
                <a:latin typeface="BMWTypeNext Light"/>
                <a:cs typeface="Arial"/>
              </a:rPr>
              <a:t>K</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a:solidFill>
                  <a:srgbClr val="000000"/>
                </a:solidFill>
                <a:latin typeface="BMWTypeNext Light"/>
                <a:cs typeface="Arial"/>
              </a:rPr>
              <a:t>SSE ‘23</a:t>
            </a:r>
            <a:endParaRPr kumimoji="0" lang="en-US" sz="800" b="0" i="0" u="none" strike="noStrike" kern="1200" cap="none" spc="0" normalizeH="0" baseline="0" noProof="0">
              <a:ln>
                <a:noFill/>
              </a:ln>
              <a:solidFill>
                <a:srgbClr val="000000"/>
              </a:solidFill>
              <a:effectLst/>
              <a:uLnTx/>
              <a:uFillTx/>
              <a:latin typeface="BMWTypeNext Light"/>
              <a:ea typeface="+mn-ea"/>
              <a:cs typeface="Arial"/>
            </a:endParaRPr>
          </a:p>
        </p:txBody>
      </p:sp>
      <p:sp>
        <p:nvSpPr>
          <p:cNvPr id="23" name="TextBox 22">
            <a:extLst>
              <a:ext uri="{FF2B5EF4-FFF2-40B4-BE49-F238E27FC236}">
                <a16:creationId xmlns:a16="http://schemas.microsoft.com/office/drawing/2014/main" id="{96C788BF-FDC5-1A7A-1171-914ED2D9D043}"/>
              </a:ext>
            </a:extLst>
          </p:cNvPr>
          <p:cNvSpPr txBox="1"/>
          <p:nvPr/>
        </p:nvSpPr>
        <p:spPr>
          <a:xfrm>
            <a:off x="5842010" y="3901450"/>
            <a:ext cx="1646646" cy="795089"/>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BYO COMPLETION RATE</a:t>
            </a:r>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54%</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algn="ctr">
              <a:spcAft>
                <a:spcPts val="400"/>
              </a:spcAft>
              <a:defRPr/>
            </a:pPr>
            <a:r>
              <a:rPr lang="en-US" sz="800">
                <a:solidFill>
                  <a:schemeClr val="bg1">
                    <a:lumMod val="65000"/>
                  </a:schemeClr>
                </a:solidFill>
                <a:latin typeface="BMWTypeNext Light"/>
                <a:cs typeface="Arial"/>
              </a:rPr>
              <a:t>-1.1%</a:t>
            </a:r>
            <a:r>
              <a:rPr kumimoji="0" lang="en-US" sz="800" b="0" i="0" u="none" strike="noStrike" kern="1200" cap="none" spc="0" normalizeH="0" baseline="0" noProof="0">
                <a:ln>
                  <a:noFill/>
                </a:ln>
                <a:solidFill>
                  <a:schemeClr val="bg1">
                    <a:lumMod val="65000"/>
                  </a:schemeClr>
                </a:solidFill>
                <a:effectLst/>
                <a:uLnTx/>
                <a:uFillTx/>
                <a:latin typeface="BMWTypeNext Light"/>
                <a:ea typeface="+mn-ea"/>
                <a:cs typeface="Arial"/>
              </a:rPr>
              <a:t> pts </a:t>
            </a:r>
            <a:r>
              <a:rPr kumimoji="0" lang="en-US" sz="800" b="0" i="0" u="none" strike="noStrike" kern="1200" cap="none" spc="0" normalizeH="0" baseline="0" noProof="0">
                <a:ln>
                  <a:noFill/>
                </a:ln>
                <a:solidFill>
                  <a:srgbClr val="000000"/>
                </a:solidFill>
                <a:effectLst/>
                <a:uLnTx/>
                <a:uFillTx/>
                <a:latin typeface="BMWTypeNext Light"/>
                <a:ea typeface="+mn-ea"/>
                <a:cs typeface="Arial"/>
              </a:rPr>
              <a:t>vs. </a:t>
            </a:r>
            <a:r>
              <a:rPr lang="en-US" sz="800">
                <a:solidFill>
                  <a:srgbClr val="000000"/>
                </a:solidFill>
                <a:latin typeface="BMWTypeNext Light"/>
                <a:cs typeface="Arial"/>
              </a:rPr>
              <a:t>55</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a:solidFill>
                  <a:srgbClr val="000000"/>
                </a:solidFill>
                <a:latin typeface="BMWTypeNext Light"/>
                <a:cs typeface="Arial"/>
              </a:rPr>
              <a:t>SSE ‘23</a:t>
            </a:r>
          </a:p>
        </p:txBody>
      </p:sp>
      <p:sp>
        <p:nvSpPr>
          <p:cNvPr id="25" name="TextBox 24">
            <a:extLst>
              <a:ext uri="{FF2B5EF4-FFF2-40B4-BE49-F238E27FC236}">
                <a16:creationId xmlns:a16="http://schemas.microsoft.com/office/drawing/2014/main" id="{D647F64E-1D4B-64BD-B192-503C5FBEB57D}"/>
              </a:ext>
            </a:extLst>
          </p:cNvPr>
          <p:cNvSpPr txBox="1"/>
          <p:nvPr/>
        </p:nvSpPr>
        <p:spPr>
          <a:xfrm>
            <a:off x="7705240" y="3895803"/>
            <a:ext cx="1641004" cy="969496"/>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INV. SEARCH RATE</a:t>
            </a:r>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6.4%</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algn="ctr">
              <a:spcAft>
                <a:spcPts val="400"/>
              </a:spcAft>
              <a:defRPr/>
            </a:pPr>
            <a:r>
              <a:rPr lang="en-US" sz="800">
                <a:solidFill>
                  <a:srgbClr val="C00000"/>
                </a:solidFill>
                <a:latin typeface="BMWTypeNext Light"/>
                <a:cs typeface="Arial"/>
              </a:rPr>
              <a:t>-5.7%</a:t>
            </a:r>
            <a:r>
              <a:rPr kumimoji="0" lang="en-US" sz="800" b="0" i="0" u="none" strike="noStrike" kern="1200" cap="none" spc="0" normalizeH="0" baseline="0" noProof="0">
                <a:ln>
                  <a:noFill/>
                </a:ln>
                <a:solidFill>
                  <a:srgbClr val="C00000"/>
                </a:solidFill>
                <a:effectLst/>
                <a:uLnTx/>
                <a:uFillTx/>
                <a:latin typeface="BMWTypeNext Light"/>
                <a:ea typeface="+mn-ea"/>
                <a:cs typeface="Arial"/>
              </a:rPr>
              <a:t> pts</a:t>
            </a:r>
            <a:r>
              <a:rPr kumimoji="0" lang="en-US" sz="800" b="0" i="0" u="none" strike="noStrike" kern="1200" cap="none" spc="0" normalizeH="0" baseline="0" noProof="0">
                <a:ln>
                  <a:noFill/>
                </a:ln>
                <a:solidFill>
                  <a:srgbClr val="FF0000"/>
                </a:solidFill>
                <a:effectLst/>
                <a:uLnTx/>
                <a:uFillTx/>
                <a:latin typeface="BMWTypeNext Light"/>
                <a:ea typeface="+mn-ea"/>
                <a:cs typeface="Arial"/>
              </a:rPr>
              <a:t> </a:t>
            </a:r>
            <a:r>
              <a:rPr kumimoji="0" lang="en-US" sz="800" b="0" i="0" u="none" strike="noStrike" kern="1200" cap="none" spc="0" normalizeH="0" baseline="0" noProof="0">
                <a:ln>
                  <a:noFill/>
                </a:ln>
                <a:solidFill>
                  <a:srgbClr val="000000"/>
                </a:solidFill>
                <a:effectLst/>
                <a:uLnTx/>
                <a:uFillTx/>
                <a:latin typeface="BMWTypeNext Light"/>
                <a:ea typeface="+mn-ea"/>
                <a:cs typeface="Arial"/>
              </a:rPr>
              <a:t>vs. </a:t>
            </a:r>
            <a:r>
              <a:rPr lang="en-US" sz="800">
                <a:solidFill>
                  <a:srgbClr val="000000"/>
                </a:solidFill>
                <a:latin typeface="BMWTypeNext Light"/>
                <a:cs typeface="Arial"/>
              </a:rPr>
              <a:t>12</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a:solidFill>
                  <a:srgbClr val="000000"/>
                </a:solidFill>
                <a:latin typeface="BMWTypeNext Light"/>
                <a:cs typeface="Arial"/>
              </a:rPr>
              <a:t>SSE ‘23</a:t>
            </a:r>
          </a:p>
          <a:p>
            <a:pPr algn="ctr">
              <a:spcAft>
                <a:spcPts val="100"/>
              </a:spcAft>
              <a:defRPr/>
            </a:pPr>
            <a:endParaRPr lang="en-US" sz="800">
              <a:solidFill>
                <a:srgbClr val="000000"/>
              </a:solidFill>
              <a:latin typeface="BMWTypeNext Light"/>
              <a:cs typeface="Arial"/>
            </a:endParaRPr>
          </a:p>
        </p:txBody>
      </p:sp>
      <p:sp>
        <p:nvSpPr>
          <p:cNvPr id="4" name="Slide Number Placeholder 3">
            <a:extLst>
              <a:ext uri="{FF2B5EF4-FFF2-40B4-BE49-F238E27FC236}">
                <a16:creationId xmlns:a16="http://schemas.microsoft.com/office/drawing/2014/main" id="{2EE73940-9C42-AF55-DA51-A8938DF1CA2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a:ea typeface="+mn-ea"/>
                <a:cs typeface="+mn-cs"/>
              </a:rPr>
              <a:t>Page </a:t>
            </a:r>
            <a:fld id="{B40DB7FE-DB37-4DD8-AAB3-38BC687BCDF8}" type="slidenum">
              <a:rPr kumimoji="0" lang="de-DE" sz="800" b="0" i="0" u="none" strike="noStrike" kern="1200" cap="none" spc="0" normalizeH="0" baseline="0" noProof="0" dirty="0" smtClean="0">
                <a:ln>
                  <a:noFill/>
                </a:ln>
                <a:solidFill>
                  <a:prstClr val="black"/>
                </a:solidFill>
                <a:effectLst/>
                <a:uLnTx/>
                <a:uFillTx/>
                <a:latin typeface="BMWTypeN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a:ln>
                <a:noFill/>
              </a:ln>
              <a:solidFill>
                <a:prstClr val="black"/>
              </a:solidFill>
              <a:effectLst/>
              <a:uLnTx/>
              <a:uFillTx/>
              <a:latin typeface="BMWTypeNext Light"/>
              <a:ea typeface="+mn-ea"/>
              <a:cs typeface="+mn-cs"/>
            </a:endParaRPr>
          </a:p>
        </p:txBody>
      </p:sp>
      <p:sp>
        <p:nvSpPr>
          <p:cNvPr id="20" name="TextBox 19">
            <a:extLst>
              <a:ext uri="{FF2B5EF4-FFF2-40B4-BE49-F238E27FC236}">
                <a16:creationId xmlns:a16="http://schemas.microsoft.com/office/drawing/2014/main" id="{B04865A8-E0F3-92C8-49B8-F428E2712E8B}"/>
              </a:ext>
            </a:extLst>
          </p:cNvPr>
          <p:cNvSpPr txBox="1"/>
          <p:nvPr/>
        </p:nvSpPr>
        <p:spPr>
          <a:xfrm>
            <a:off x="242887" y="1140150"/>
            <a:ext cx="643995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BMWTypeNext Light"/>
                <a:ea typeface="+mn-ea"/>
                <a:cs typeface="Calibri"/>
              </a:rPr>
              <a:t>How are we tracking against our targets </a:t>
            </a:r>
            <a:r>
              <a:rPr lang="en-US" sz="1050">
                <a:solidFill>
                  <a:prstClr val="black"/>
                </a:solidFill>
                <a:latin typeface="BMWTypeNext Light"/>
                <a:cs typeface="Calibri"/>
              </a:rPr>
              <a:t>7/2-9/3</a:t>
            </a:r>
            <a:endParaRPr kumimoji="0" lang="en-US" sz="1400" b="0" i="0" u="none" strike="noStrike" kern="1200" cap="none" spc="0" normalizeH="0" baseline="0" noProof="0">
              <a:ln>
                <a:noFill/>
              </a:ln>
              <a:solidFill>
                <a:prstClr val="black"/>
              </a:solidFill>
              <a:effectLst/>
              <a:uLnTx/>
              <a:uFillTx/>
              <a:latin typeface="BMWTypeNext Light"/>
              <a:ea typeface="+mn-ea"/>
              <a:cs typeface="+mn-cs"/>
            </a:endParaRPr>
          </a:p>
        </p:txBody>
      </p:sp>
      <p:sp>
        <p:nvSpPr>
          <p:cNvPr id="56" name="TextBox 11">
            <a:extLst>
              <a:ext uri="{FF2B5EF4-FFF2-40B4-BE49-F238E27FC236}">
                <a16:creationId xmlns:a16="http://schemas.microsoft.com/office/drawing/2014/main" id="{639B50B1-AA3D-79AF-077E-BD2368ACA0F0}"/>
              </a:ext>
            </a:extLst>
          </p:cNvPr>
          <p:cNvSpPr txBox="1"/>
          <p:nvPr/>
        </p:nvSpPr>
        <p:spPr>
          <a:xfrm>
            <a:off x="2201540" y="2689982"/>
            <a:ext cx="1665969" cy="94384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INTERACTING SITE VISITS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BMWTypeNext Light"/>
                <a:cs typeface="Arial"/>
              </a:rPr>
              <a:t>2.1</a:t>
            </a:r>
            <a:r>
              <a:rPr lang="en-US" sz="2800" noProof="0">
                <a:solidFill>
                  <a:prstClr val="black"/>
                </a:solidFill>
                <a:latin typeface="BMWTypeNext Light"/>
                <a:cs typeface="Arial"/>
              </a:rPr>
              <a:t>M</a:t>
            </a:r>
            <a:endParaRPr lang="en-US" sz="2800" b="0" i="0" u="none" strike="noStrike" kern="1200" cap="none" spc="0" normalizeH="0" baseline="0" noProof="0">
              <a:ln>
                <a:noFill/>
              </a:ln>
              <a:solidFill>
                <a:prstClr val="black"/>
              </a:solidFill>
              <a:effectLst/>
              <a:uLnTx/>
              <a:uFillTx/>
              <a:latin typeface="BMWTypeNext Light"/>
              <a:cs typeface="Arial"/>
            </a:endParaRP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
                <a:solidFill>
                  <a:srgbClr val="00B050"/>
                </a:solidFill>
                <a:latin typeface="BMWTypeNext Light"/>
                <a:cs typeface="Arial"/>
              </a:rPr>
              <a:t>+32%</a:t>
            </a:r>
            <a:r>
              <a:rPr kumimoji="0" lang="en-US" sz="800" b="0" i="0" u="none" strike="noStrike" kern="1200" cap="none" spc="0" normalizeH="0" baseline="0" noProof="0">
                <a:ln>
                  <a:noFill/>
                </a:ln>
                <a:solidFill>
                  <a:srgbClr val="00B050"/>
                </a:solidFill>
                <a:effectLst/>
                <a:uLnTx/>
                <a:uFillTx/>
                <a:latin typeface="BMWTypeNext Light"/>
                <a:ea typeface="+mn-ea"/>
                <a:cs typeface="Arial"/>
              </a:rPr>
              <a:t> </a:t>
            </a:r>
            <a:r>
              <a:rPr kumimoji="0" lang="en-US" sz="800" b="0" i="0" u="none" strike="noStrike" kern="1200" cap="none" spc="0" normalizeH="0" baseline="0" noProof="0">
                <a:ln>
                  <a:noFill/>
                </a:ln>
                <a:solidFill>
                  <a:srgbClr val="000000"/>
                </a:solidFill>
                <a:effectLst/>
                <a:uLnTx/>
                <a:uFillTx/>
                <a:latin typeface="BMWTypeNext Light"/>
                <a:ea typeface="+mn-ea"/>
                <a:cs typeface="Arial"/>
              </a:rPr>
              <a:t>vs. </a:t>
            </a:r>
            <a:r>
              <a:rPr lang="en-US" sz="800">
                <a:solidFill>
                  <a:srgbClr val="000000"/>
                </a:solidFill>
                <a:latin typeface="BMWTypeNext Light"/>
                <a:cs typeface="Arial"/>
              </a:rPr>
              <a:t>1.6M</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a:solidFill>
                  <a:srgbClr val="000000"/>
                </a:solidFill>
                <a:latin typeface="BMWTypeNext Light"/>
                <a:cs typeface="Arial"/>
              </a:rPr>
              <a:t>SSE ‘23</a:t>
            </a: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
                <a:solidFill>
                  <a:schemeClr val="bg1">
                    <a:lumMod val="65000"/>
                  </a:schemeClr>
                </a:solidFill>
                <a:latin typeface="BMWTypeNext Light"/>
                <a:cs typeface="Arial"/>
              </a:rPr>
              <a:t>3</a:t>
            </a:r>
            <a:r>
              <a:rPr lang="en-US" sz="800" b="0" i="0" u="none" strike="noStrike" kern="1200" cap="none" spc="0" normalizeH="0" baseline="0" noProof="0">
                <a:ln>
                  <a:noFill/>
                </a:ln>
                <a:solidFill>
                  <a:schemeClr val="bg1">
                    <a:lumMod val="65000"/>
                  </a:schemeClr>
                </a:solidFill>
                <a:effectLst/>
                <a:uLnTx/>
                <a:uFillTx/>
                <a:latin typeface="BMWTypeNext Light"/>
                <a:cs typeface="Arial"/>
              </a:rPr>
              <a:t>% </a:t>
            </a:r>
            <a:r>
              <a:rPr lang="en-US" sz="800">
                <a:solidFill>
                  <a:srgbClr val="000000"/>
                </a:solidFill>
                <a:latin typeface="BMWTypeNext Light"/>
                <a:cs typeface="Arial"/>
              </a:rPr>
              <a:t>of 2.4M Target</a:t>
            </a:r>
            <a:endParaRPr lang="en-US" sz="800" b="0" i="0" u="none" strike="noStrike" kern="1200" cap="none" spc="0" normalizeH="0" baseline="0" noProof="0">
              <a:ln>
                <a:noFill/>
              </a:ln>
              <a:solidFill>
                <a:srgbClr val="000000"/>
              </a:solidFill>
              <a:effectLst/>
              <a:uLnTx/>
              <a:uFillTx/>
              <a:latin typeface="BMWTypeNext Light"/>
              <a:cs typeface="Arial"/>
            </a:endParaRPr>
          </a:p>
        </p:txBody>
      </p:sp>
      <p:sp>
        <p:nvSpPr>
          <p:cNvPr id="59" name="TextBox 58">
            <a:extLst>
              <a:ext uri="{FF2B5EF4-FFF2-40B4-BE49-F238E27FC236}">
                <a16:creationId xmlns:a16="http://schemas.microsoft.com/office/drawing/2014/main" id="{FB0A4062-F446-346C-953E-4E1619E6761C}"/>
              </a:ext>
            </a:extLst>
          </p:cNvPr>
          <p:cNvSpPr txBox="1"/>
          <p:nvPr/>
        </p:nvSpPr>
        <p:spPr>
          <a:xfrm>
            <a:off x="2198320" y="3903442"/>
            <a:ext cx="1661122" cy="795089"/>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INTERACTING VISIT RATE</a:t>
            </a:r>
            <a:endParaRPr lang="en-US" sz="800" b="0" i="0" u="none" strike="noStrike" kern="1200" cap="none" spc="0" normalizeH="0" baseline="0" noProof="0">
              <a:ln>
                <a:noFill/>
              </a:ln>
              <a:solidFill>
                <a:srgbClr val="000000"/>
              </a:solidFill>
              <a:effectLst/>
              <a:uLnTx/>
              <a:uFillTx/>
              <a:latin typeface="BMWTypeNext Light"/>
              <a:cs typeface="Arial"/>
            </a:endParaRPr>
          </a:p>
          <a:p>
            <a:pPr marL="0" marR="0" lvl="0" indent="0" algn="ctr" defTabSz="914400" rtl="0" eaLnBrk="1" fontAlgn="auto" latinLnBrk="0" hangingPunct="1">
              <a:lnSpc>
                <a:spcPct val="100000"/>
              </a:lnSpc>
              <a:spcAft>
                <a:spcPts val="100"/>
              </a:spcAft>
              <a:buClrTx/>
              <a:buSzTx/>
              <a:buFontTx/>
              <a:buNone/>
              <a:tabLst/>
              <a:defRPr/>
            </a:pPr>
            <a:r>
              <a:rPr kumimoji="0" lang="en-US" sz="2800" b="0" i="0" u="none" strike="noStrike" kern="1200" cap="none" spc="0" normalizeH="0" baseline="0" noProof="0">
                <a:ln>
                  <a:noFill/>
                </a:ln>
                <a:solidFill>
                  <a:srgbClr val="000000"/>
                </a:solidFill>
                <a:effectLst/>
                <a:uLnTx/>
                <a:uFillTx/>
                <a:latin typeface="BMWTypeNext Light"/>
                <a:ea typeface="+mn-ea"/>
                <a:cs typeface="Arial"/>
              </a:rPr>
              <a:t>79%</a:t>
            </a:r>
            <a:endParaRPr lang="en-US" sz="2800" b="0" i="0" u="none" strike="noStrike" kern="1200" cap="none" spc="0" normalizeH="0" baseline="0" noProof="0">
              <a:ln>
                <a:noFill/>
              </a:ln>
              <a:solidFill>
                <a:srgbClr val="000000"/>
              </a:solidFill>
              <a:effectLst/>
              <a:uLnTx/>
              <a:uFillTx/>
              <a:latin typeface="BMWTypeNext Light"/>
              <a:cs typeface="Arial"/>
            </a:endParaRPr>
          </a:p>
          <a:p>
            <a:pPr algn="ctr">
              <a:spcAft>
                <a:spcPts val="400"/>
              </a:spcAft>
              <a:defRPr/>
            </a:pPr>
            <a:r>
              <a:rPr lang="en-US" sz="800">
                <a:solidFill>
                  <a:schemeClr val="bg1">
                    <a:lumMod val="65000"/>
                  </a:schemeClr>
                </a:solidFill>
                <a:latin typeface="BMWTypeNext Light"/>
                <a:cs typeface="Arial"/>
              </a:rPr>
              <a:t>+2.7% pts </a:t>
            </a:r>
            <a:r>
              <a:rPr lang="en-US" sz="800">
                <a:solidFill>
                  <a:srgbClr val="000000"/>
                </a:solidFill>
                <a:latin typeface="BMWTypeNext Light"/>
                <a:cs typeface="Arial"/>
              </a:rPr>
              <a:t>vs</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noProof="0">
                <a:solidFill>
                  <a:srgbClr val="000000"/>
                </a:solidFill>
                <a:latin typeface="BMWTypeNext Light"/>
                <a:cs typeface="Arial"/>
              </a:rPr>
              <a:t>76</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a:solidFill>
                  <a:srgbClr val="000000"/>
                </a:solidFill>
                <a:latin typeface="BMWTypeNext Light"/>
                <a:cs typeface="Arial"/>
              </a:rPr>
              <a:t>SSE ‘23</a:t>
            </a:r>
          </a:p>
        </p:txBody>
      </p:sp>
      <p:cxnSp>
        <p:nvCxnSpPr>
          <p:cNvPr id="78" name="Straight Connector 77">
            <a:extLst>
              <a:ext uri="{FF2B5EF4-FFF2-40B4-BE49-F238E27FC236}">
                <a16:creationId xmlns:a16="http://schemas.microsoft.com/office/drawing/2014/main" id="{9B9902A2-54B7-6886-BEE5-4021456F34F6}"/>
              </a:ext>
            </a:extLst>
          </p:cNvPr>
          <p:cNvCxnSpPr>
            <a:cxnSpLocks/>
          </p:cNvCxnSpPr>
          <p:nvPr/>
        </p:nvCxnSpPr>
        <p:spPr>
          <a:xfrm>
            <a:off x="2018559" y="2688547"/>
            <a:ext cx="0" cy="324406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4E98F7A-B3FE-131E-57F4-FE050944B770}"/>
              </a:ext>
            </a:extLst>
          </p:cNvPr>
          <p:cNvCxnSpPr>
            <a:cxnSpLocks/>
          </p:cNvCxnSpPr>
          <p:nvPr/>
        </p:nvCxnSpPr>
        <p:spPr>
          <a:xfrm>
            <a:off x="9422120" y="2673886"/>
            <a:ext cx="0" cy="324406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A71086F-F3B5-6631-8700-2F2512274E14}"/>
              </a:ext>
            </a:extLst>
          </p:cNvPr>
          <p:cNvGrpSpPr/>
          <p:nvPr/>
        </p:nvGrpSpPr>
        <p:grpSpPr>
          <a:xfrm>
            <a:off x="322090" y="1419734"/>
            <a:ext cx="9076835" cy="505256"/>
            <a:chOff x="684719" y="5362145"/>
            <a:chExt cx="7010969" cy="561702"/>
          </a:xfrm>
        </p:grpSpPr>
        <p:grpSp>
          <p:nvGrpSpPr>
            <p:cNvPr id="82" name="Group 81">
              <a:extLst>
                <a:ext uri="{FF2B5EF4-FFF2-40B4-BE49-F238E27FC236}">
                  <a16:creationId xmlns:a16="http://schemas.microsoft.com/office/drawing/2014/main" id="{757DBE95-3FCC-240F-E66D-FB943EA1EE6D}"/>
                </a:ext>
              </a:extLst>
            </p:cNvPr>
            <p:cNvGrpSpPr/>
            <p:nvPr/>
          </p:nvGrpSpPr>
          <p:grpSpPr>
            <a:xfrm>
              <a:off x="684719" y="5362145"/>
              <a:ext cx="3303766" cy="561702"/>
              <a:chOff x="379774" y="5348883"/>
              <a:chExt cx="3303766" cy="561702"/>
            </a:xfrm>
          </p:grpSpPr>
          <p:sp>
            <p:nvSpPr>
              <p:cNvPr id="49" name="Rectangle 48">
                <a:extLst>
                  <a:ext uri="{FF2B5EF4-FFF2-40B4-BE49-F238E27FC236}">
                    <a16:creationId xmlns:a16="http://schemas.microsoft.com/office/drawing/2014/main" id="{7E3C9160-F380-0910-1363-7B3E54450588}"/>
                  </a:ext>
                </a:extLst>
              </p:cNvPr>
              <p:cNvSpPr/>
              <p:nvPr/>
            </p:nvSpPr>
            <p:spPr>
              <a:xfrm>
                <a:off x="379774" y="5348883"/>
                <a:ext cx="3303766" cy="561702"/>
              </a:xfrm>
              <a:prstGeom prst="rect">
                <a:avLst/>
              </a:prstGeom>
              <a:solidFill>
                <a:schemeClr val="bg2"/>
              </a:solidFill>
              <a:ln w="3175">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grpSp>
            <p:nvGrpSpPr>
              <p:cNvPr id="73" name="Group 72">
                <a:extLst>
                  <a:ext uri="{FF2B5EF4-FFF2-40B4-BE49-F238E27FC236}">
                    <a16:creationId xmlns:a16="http://schemas.microsoft.com/office/drawing/2014/main" id="{755807A4-B41F-1212-E636-73F72C8941B1}"/>
                  </a:ext>
                </a:extLst>
              </p:cNvPr>
              <p:cNvGrpSpPr/>
              <p:nvPr/>
            </p:nvGrpSpPr>
            <p:grpSpPr>
              <a:xfrm>
                <a:off x="379774" y="5380478"/>
                <a:ext cx="3187784" cy="443148"/>
                <a:chOff x="379774" y="5183564"/>
                <a:chExt cx="3187784" cy="443148"/>
              </a:xfrm>
            </p:grpSpPr>
            <p:grpSp>
              <p:nvGrpSpPr>
                <p:cNvPr id="74" name="Group 73">
                  <a:extLst>
                    <a:ext uri="{FF2B5EF4-FFF2-40B4-BE49-F238E27FC236}">
                      <a16:creationId xmlns:a16="http://schemas.microsoft.com/office/drawing/2014/main" id="{4833EE5B-89EB-9DBF-6656-68AE0A18A595}"/>
                    </a:ext>
                  </a:extLst>
                </p:cNvPr>
                <p:cNvGrpSpPr/>
                <p:nvPr/>
              </p:nvGrpSpPr>
              <p:grpSpPr>
                <a:xfrm>
                  <a:off x="458596" y="5363619"/>
                  <a:ext cx="3108962" cy="263093"/>
                  <a:chOff x="410964" y="1464848"/>
                  <a:chExt cx="4319104" cy="263093"/>
                </a:xfrm>
              </p:grpSpPr>
              <p:sp>
                <p:nvSpPr>
                  <p:cNvPr id="76" name="Rectangle 75">
                    <a:extLst>
                      <a:ext uri="{FF2B5EF4-FFF2-40B4-BE49-F238E27FC236}">
                        <a16:creationId xmlns:a16="http://schemas.microsoft.com/office/drawing/2014/main" id="{44725AA5-2921-023F-0577-6324B0D0AC22}"/>
                      </a:ext>
                    </a:extLst>
                  </p:cNvPr>
                  <p:cNvSpPr/>
                  <p:nvPr/>
                </p:nvSpPr>
                <p:spPr>
                  <a:xfrm>
                    <a:off x="410965" y="1470324"/>
                    <a:ext cx="4319103" cy="25761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77" name="Rectangle 76">
                    <a:extLst>
                      <a:ext uri="{FF2B5EF4-FFF2-40B4-BE49-F238E27FC236}">
                        <a16:creationId xmlns:a16="http://schemas.microsoft.com/office/drawing/2014/main" id="{E970271D-8190-BB17-D8A9-BC8EEAF532EE}"/>
                      </a:ext>
                    </a:extLst>
                  </p:cNvPr>
                  <p:cNvSpPr/>
                  <p:nvPr/>
                </p:nvSpPr>
                <p:spPr>
                  <a:xfrm>
                    <a:off x="410964" y="1464848"/>
                    <a:ext cx="3422957" cy="2576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solidFill>
                          <a:prstClr val="white"/>
                        </a:solidFill>
                        <a:latin typeface="BMWTypeNext Bold" pitchFamily="2" charset="0"/>
                        <a:cs typeface="Calibri"/>
                      </a:rPr>
                      <a:t>84</a:t>
                    </a:r>
                    <a:r>
                      <a:rPr kumimoji="0" lang="en-US" sz="900" b="1" u="none" strike="noStrike" kern="1200" cap="none" spc="0" normalizeH="0" baseline="0" noProof="0">
                        <a:ln>
                          <a:noFill/>
                        </a:ln>
                        <a:solidFill>
                          <a:prstClr val="white"/>
                        </a:solidFill>
                        <a:effectLst/>
                        <a:uLnTx/>
                        <a:uFillTx/>
                        <a:latin typeface="BMWTypeNext Bold" pitchFamily="2" charset="0"/>
                        <a:cs typeface="Calibri"/>
                      </a:rPr>
                      <a:t>%</a:t>
                    </a:r>
                    <a:r>
                      <a:rPr kumimoji="0" lang="en-US" sz="900" b="0" i="0" u="none" strike="noStrike" kern="1200" cap="none" spc="0" normalizeH="0" baseline="0" noProof="0">
                        <a:ln>
                          <a:noFill/>
                        </a:ln>
                        <a:solidFill>
                          <a:prstClr val="white"/>
                        </a:solidFill>
                        <a:effectLst/>
                        <a:uLnTx/>
                        <a:uFillTx/>
                        <a:latin typeface="BMWTypeNext Thin"/>
                        <a:cs typeface="Calibri"/>
                      </a:rPr>
                      <a:t> of timeline </a:t>
                    </a:r>
                    <a:endParaRPr lang="en-US" sz="900" b="0" i="0" u="none" strike="noStrike" kern="1200" cap="none" spc="0" normalizeH="0" baseline="0" noProof="0">
                      <a:ln>
                        <a:noFill/>
                      </a:ln>
                      <a:solidFill>
                        <a:prstClr val="white"/>
                      </a:solidFill>
                      <a:effectLst/>
                      <a:uLnTx/>
                      <a:uFillTx/>
                      <a:latin typeface="BMWTypeNext Thin"/>
                      <a:cs typeface="Calibri"/>
                    </a:endParaRPr>
                  </a:p>
                </p:txBody>
              </p:sp>
            </p:grpSp>
            <p:sp>
              <p:nvSpPr>
                <p:cNvPr id="75" name="TextBox 74">
                  <a:extLst>
                    <a:ext uri="{FF2B5EF4-FFF2-40B4-BE49-F238E27FC236}">
                      <a16:creationId xmlns:a16="http://schemas.microsoft.com/office/drawing/2014/main" id="{0C6DD1C9-2B90-BDFF-5FFF-2F7AC725AA6B}"/>
                    </a:ext>
                  </a:extLst>
                </p:cNvPr>
                <p:cNvSpPr txBox="1"/>
                <p:nvPr/>
              </p:nvSpPr>
              <p:spPr>
                <a:xfrm>
                  <a:off x="379774" y="5183564"/>
                  <a:ext cx="3175165" cy="20529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BMWTypeNext Light"/>
                      <a:ea typeface="+mn-ea"/>
                      <a:cs typeface="Calibri"/>
                    </a:rPr>
                    <a:t>CAMPAIGN TIMELINE PACING (</a:t>
                  </a:r>
                  <a:r>
                    <a:rPr lang="en-US" sz="600">
                      <a:solidFill>
                        <a:prstClr val="black"/>
                      </a:solidFill>
                      <a:latin typeface="BMWTypeNext Light"/>
                      <a:cs typeface="Calibri"/>
                    </a:rPr>
                    <a:t>7/2–</a:t>
                  </a:r>
                  <a:r>
                    <a:rPr kumimoji="0" lang="en-US" sz="600" b="0" i="0" u="none" strike="noStrike" kern="1200" cap="none" spc="0" normalizeH="0" baseline="0" noProof="0">
                      <a:ln>
                        <a:noFill/>
                      </a:ln>
                      <a:solidFill>
                        <a:prstClr val="black"/>
                      </a:solidFill>
                      <a:effectLst/>
                      <a:uLnTx/>
                      <a:uFillTx/>
                      <a:latin typeface="BMWTypeNext Light"/>
                      <a:ea typeface="+mn-ea"/>
                      <a:cs typeface="Calibri"/>
                    </a:rPr>
                    <a:t> 9/3):</a:t>
                  </a:r>
                </a:p>
              </p:txBody>
            </p:sp>
          </p:grpSp>
        </p:grpSp>
        <p:grpSp>
          <p:nvGrpSpPr>
            <p:cNvPr id="83" name="Group 82">
              <a:extLst>
                <a:ext uri="{FF2B5EF4-FFF2-40B4-BE49-F238E27FC236}">
                  <a16:creationId xmlns:a16="http://schemas.microsoft.com/office/drawing/2014/main" id="{566DEA41-113D-082B-C8CB-E16B87BCF25F}"/>
                </a:ext>
              </a:extLst>
            </p:cNvPr>
            <p:cNvGrpSpPr/>
            <p:nvPr/>
          </p:nvGrpSpPr>
          <p:grpSpPr>
            <a:xfrm>
              <a:off x="4391922" y="5362145"/>
              <a:ext cx="3303766" cy="561702"/>
              <a:chOff x="379774" y="5348883"/>
              <a:chExt cx="3303766" cy="561702"/>
            </a:xfrm>
          </p:grpSpPr>
          <p:sp>
            <p:nvSpPr>
              <p:cNvPr id="84" name="Rectangle 83">
                <a:extLst>
                  <a:ext uri="{FF2B5EF4-FFF2-40B4-BE49-F238E27FC236}">
                    <a16:creationId xmlns:a16="http://schemas.microsoft.com/office/drawing/2014/main" id="{F8D55507-589E-597A-8E98-156444C61CEE}"/>
                  </a:ext>
                </a:extLst>
              </p:cNvPr>
              <p:cNvSpPr/>
              <p:nvPr/>
            </p:nvSpPr>
            <p:spPr>
              <a:xfrm>
                <a:off x="379774" y="5348883"/>
                <a:ext cx="3303766" cy="561702"/>
              </a:xfrm>
              <a:prstGeom prst="rect">
                <a:avLst/>
              </a:prstGeom>
              <a:solidFill>
                <a:schemeClr val="bg2"/>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MWTypeNext Light"/>
                  <a:ea typeface="+mn-ea"/>
                  <a:cs typeface="+mn-cs"/>
                </a:endParaRPr>
              </a:p>
            </p:txBody>
          </p:sp>
          <p:grpSp>
            <p:nvGrpSpPr>
              <p:cNvPr id="85" name="Group 84">
                <a:extLst>
                  <a:ext uri="{FF2B5EF4-FFF2-40B4-BE49-F238E27FC236}">
                    <a16:creationId xmlns:a16="http://schemas.microsoft.com/office/drawing/2014/main" id="{63A37BBA-A65A-D631-32E7-FA3F25875086}"/>
                  </a:ext>
                </a:extLst>
              </p:cNvPr>
              <p:cNvGrpSpPr/>
              <p:nvPr/>
            </p:nvGrpSpPr>
            <p:grpSpPr>
              <a:xfrm>
                <a:off x="379774" y="5380478"/>
                <a:ext cx="3187784" cy="443148"/>
                <a:chOff x="379774" y="5183564"/>
                <a:chExt cx="3187784" cy="443148"/>
              </a:xfrm>
            </p:grpSpPr>
            <p:grpSp>
              <p:nvGrpSpPr>
                <p:cNvPr id="86" name="Group 85">
                  <a:extLst>
                    <a:ext uri="{FF2B5EF4-FFF2-40B4-BE49-F238E27FC236}">
                      <a16:creationId xmlns:a16="http://schemas.microsoft.com/office/drawing/2014/main" id="{981C5534-40A9-4D7D-BB01-C069757F7D54}"/>
                    </a:ext>
                  </a:extLst>
                </p:cNvPr>
                <p:cNvGrpSpPr/>
                <p:nvPr/>
              </p:nvGrpSpPr>
              <p:grpSpPr>
                <a:xfrm>
                  <a:off x="458597" y="5369095"/>
                  <a:ext cx="3108961" cy="257617"/>
                  <a:chOff x="410965" y="1470324"/>
                  <a:chExt cx="4319103" cy="257617"/>
                </a:xfrm>
              </p:grpSpPr>
              <p:sp>
                <p:nvSpPr>
                  <p:cNvPr id="88" name="Rectangle 87">
                    <a:extLst>
                      <a:ext uri="{FF2B5EF4-FFF2-40B4-BE49-F238E27FC236}">
                        <a16:creationId xmlns:a16="http://schemas.microsoft.com/office/drawing/2014/main" id="{EEB449B6-A9D8-F6AC-9D0B-968772CD1B96}"/>
                      </a:ext>
                    </a:extLst>
                  </p:cNvPr>
                  <p:cNvSpPr/>
                  <p:nvPr/>
                </p:nvSpPr>
                <p:spPr>
                  <a:xfrm>
                    <a:off x="410965" y="1470324"/>
                    <a:ext cx="4319103" cy="25761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BMWTypeNext Light"/>
                      <a:ea typeface="+mn-ea"/>
                      <a:cs typeface="+mn-cs"/>
                    </a:endParaRPr>
                  </a:p>
                </p:txBody>
              </p:sp>
              <p:sp>
                <p:nvSpPr>
                  <p:cNvPr id="89" name="Rectangle 88">
                    <a:extLst>
                      <a:ext uri="{FF2B5EF4-FFF2-40B4-BE49-F238E27FC236}">
                        <a16:creationId xmlns:a16="http://schemas.microsoft.com/office/drawing/2014/main" id="{1D40CBEB-861E-9168-3B08-927B846C547E}"/>
                      </a:ext>
                    </a:extLst>
                  </p:cNvPr>
                  <p:cNvSpPr/>
                  <p:nvPr/>
                </p:nvSpPr>
                <p:spPr>
                  <a:xfrm>
                    <a:off x="433726" y="1470324"/>
                    <a:ext cx="3428551" cy="252141"/>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1">
                        <a:solidFill>
                          <a:schemeClr val="bg1"/>
                        </a:solidFill>
                        <a:latin typeface="BMWTypeNext Light" pitchFamily="2" charset="0"/>
                        <a:cs typeface="Calibri"/>
                      </a:rPr>
                      <a:t>85</a:t>
                    </a:r>
                    <a:r>
                      <a:rPr kumimoji="0" lang="en-US" sz="900" b="1" u="none" strike="noStrike" kern="1200" cap="none" spc="0" normalizeH="0" baseline="0" noProof="0">
                        <a:ln>
                          <a:noFill/>
                        </a:ln>
                        <a:solidFill>
                          <a:schemeClr val="bg1"/>
                        </a:solidFill>
                        <a:effectLst/>
                        <a:uLnTx/>
                        <a:uFillTx/>
                        <a:latin typeface="BMWTypeNext Light" pitchFamily="2" charset="0"/>
                        <a:cs typeface="Calibri"/>
                      </a:rPr>
                      <a:t>% of budget</a:t>
                    </a:r>
                    <a:r>
                      <a:rPr kumimoji="0" lang="en-US" sz="700" b="1" u="none" strike="noStrike" kern="1200" cap="none" spc="0" normalizeH="0" baseline="0" noProof="0">
                        <a:ln>
                          <a:noFill/>
                        </a:ln>
                        <a:solidFill>
                          <a:schemeClr val="bg1"/>
                        </a:solidFill>
                        <a:effectLst/>
                        <a:uLnTx/>
                        <a:uFillTx/>
                        <a:latin typeface="BMWTypeNext Light" pitchFamily="2" charset="0"/>
                        <a:cs typeface="Calibri"/>
                      </a:rPr>
                      <a:t>*</a:t>
                    </a:r>
                    <a:endParaRPr lang="en-US" sz="700" b="1" u="none" strike="noStrike" kern="1200" cap="none" spc="0" normalizeH="0" baseline="0" noProof="0">
                      <a:ln>
                        <a:noFill/>
                      </a:ln>
                      <a:solidFill>
                        <a:schemeClr val="bg1"/>
                      </a:solidFill>
                      <a:effectLst/>
                      <a:uLnTx/>
                      <a:uFillTx/>
                      <a:latin typeface="BMWTypeNext Light" pitchFamily="2" charset="0"/>
                      <a:cs typeface="Calibri"/>
                    </a:endParaRPr>
                  </a:p>
                </p:txBody>
              </p:sp>
            </p:grpSp>
            <p:sp>
              <p:nvSpPr>
                <p:cNvPr id="87" name="TextBox 86">
                  <a:extLst>
                    <a:ext uri="{FF2B5EF4-FFF2-40B4-BE49-F238E27FC236}">
                      <a16:creationId xmlns:a16="http://schemas.microsoft.com/office/drawing/2014/main" id="{B872B2A3-E2B8-8301-1CD7-B86713503F7B}"/>
                    </a:ext>
                  </a:extLst>
                </p:cNvPr>
                <p:cNvSpPr txBox="1"/>
                <p:nvPr/>
              </p:nvSpPr>
              <p:spPr>
                <a:xfrm>
                  <a:off x="379774" y="5183564"/>
                  <a:ext cx="3175165" cy="205296"/>
                </a:xfrm>
                <a:prstGeom prst="rect">
                  <a:avLst/>
                </a:prstGeom>
                <a:no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BMWTypeNext Light"/>
                      <a:ea typeface="+mn-ea"/>
                      <a:cs typeface="Calibri"/>
                    </a:rPr>
                    <a:t>BUDGET PACING </a:t>
                  </a:r>
                  <a:r>
                    <a:rPr lang="en-US" sz="600">
                      <a:solidFill>
                        <a:prstClr val="black"/>
                      </a:solidFill>
                      <a:latin typeface="BMWTypeNext Light"/>
                      <a:cs typeface="Calibri"/>
                    </a:rPr>
                    <a:t>(7/2-9/3):</a:t>
                  </a:r>
                  <a:endParaRPr kumimoji="0" lang="en-US" sz="600" b="0" i="0" u="none" strike="noStrike" kern="1200" cap="none" spc="0" normalizeH="0" baseline="0" noProof="0">
                    <a:ln>
                      <a:noFill/>
                    </a:ln>
                    <a:solidFill>
                      <a:prstClr val="black"/>
                    </a:solidFill>
                    <a:effectLst/>
                    <a:uLnTx/>
                    <a:uFillTx/>
                    <a:latin typeface="BMWTypeNext Light"/>
                    <a:ea typeface="+mn-ea"/>
                    <a:cs typeface="Calibri"/>
                  </a:endParaRPr>
                </a:p>
              </p:txBody>
            </p:sp>
          </p:grpSp>
        </p:grpSp>
      </p:grpSp>
      <p:sp>
        <p:nvSpPr>
          <p:cNvPr id="8" name="Title 7">
            <a:extLst>
              <a:ext uri="{FF2B5EF4-FFF2-40B4-BE49-F238E27FC236}">
                <a16:creationId xmlns:a16="http://schemas.microsoft.com/office/drawing/2014/main" id="{46CE97AE-C9A8-13FB-2AB5-24A500215642}"/>
              </a:ext>
            </a:extLst>
          </p:cNvPr>
          <p:cNvSpPr>
            <a:spLocks noGrp="1"/>
          </p:cNvSpPr>
          <p:nvPr>
            <p:ph type="title"/>
          </p:nvPr>
        </p:nvSpPr>
        <p:spPr>
          <a:xfrm>
            <a:off x="324556" y="323525"/>
            <a:ext cx="11462279" cy="796830"/>
          </a:xfrm>
        </p:spPr>
        <p:txBody>
          <a:bodyPr vert="horz" lIns="0" tIns="0" rIns="0" bIns="0" rtlCol="0" anchor="t" anchorCtr="0">
            <a:noAutofit/>
          </a:bodyPr>
          <a:lstStyle/>
          <a:p>
            <a:r>
              <a:rPr lang="en-US">
                <a:latin typeface="BMWTypeNext Light"/>
              </a:rPr>
              <a:t>Campaign Interacting web visits are outpacing last year, </a:t>
            </a:r>
            <a:br>
              <a:rPr lang="en-US">
                <a:latin typeface="BMWTypeNext Light"/>
              </a:rPr>
            </a:br>
            <a:r>
              <a:rPr lang="en-US">
                <a:latin typeface="BMWTypeNext Light"/>
              </a:rPr>
              <a:t>while </a:t>
            </a:r>
            <a:r>
              <a:rPr lang="en-US" err="1">
                <a:latin typeface="BMWTypeNext Light"/>
              </a:rPr>
              <a:t>kbas</a:t>
            </a:r>
            <a:r>
              <a:rPr lang="en-US">
                <a:latin typeface="BMWTypeNext Light"/>
              </a:rPr>
              <a:t> ARE slowly closING the year-over-year gap. </a:t>
            </a:r>
            <a:endParaRPr lang="en-US" sz="1800"/>
          </a:p>
        </p:txBody>
      </p:sp>
      <p:sp>
        <p:nvSpPr>
          <p:cNvPr id="61" name="TextBox 11">
            <a:extLst>
              <a:ext uri="{FF2B5EF4-FFF2-40B4-BE49-F238E27FC236}">
                <a16:creationId xmlns:a16="http://schemas.microsoft.com/office/drawing/2014/main" id="{D7EAA92E-AE10-73A5-27E2-3D67D85D6725}"/>
              </a:ext>
            </a:extLst>
          </p:cNvPr>
          <p:cNvSpPr txBox="1"/>
          <p:nvPr/>
        </p:nvSpPr>
        <p:spPr>
          <a:xfrm>
            <a:off x="9856953" y="2687876"/>
            <a:ext cx="1646605" cy="1118255"/>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LEAD SUBMISSIONS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000000"/>
                </a:solidFill>
                <a:latin typeface="BMWTypeNext Light"/>
                <a:cs typeface="Arial"/>
              </a:rPr>
              <a:t>3,915</a:t>
            </a:r>
            <a:endParaRPr lang="en-US" sz="2800" b="0" i="0" u="none" strike="noStrike" kern="1200" cap="none" spc="0" normalizeH="0" baseline="0" noProof="0">
              <a:ln>
                <a:noFill/>
              </a:ln>
              <a:solidFill>
                <a:srgbClr val="000000"/>
              </a:solidFill>
              <a:effectLst/>
              <a:uLnTx/>
              <a:uFillTx/>
              <a:latin typeface="BMWTypeNext Light"/>
              <a:cs typeface="Arial"/>
            </a:endParaRPr>
          </a:p>
          <a:p>
            <a:pPr algn="ctr">
              <a:spcBef>
                <a:spcPts val="400"/>
              </a:spcBef>
              <a:spcAft>
                <a:spcPts val="400"/>
              </a:spcAft>
              <a:defRPr/>
            </a:pPr>
            <a:r>
              <a:rPr lang="en-US" sz="800">
                <a:solidFill>
                  <a:srgbClr val="C00000"/>
                </a:solidFill>
                <a:latin typeface="BMWTypeNext Light"/>
                <a:cs typeface="Arial"/>
              </a:rPr>
              <a:t>-51%</a:t>
            </a:r>
            <a:r>
              <a:rPr kumimoji="0" lang="en-US" sz="800" b="0" i="0" u="none" strike="noStrike" kern="1200" cap="none" spc="0" normalizeH="0" baseline="0" noProof="0">
                <a:ln>
                  <a:noFill/>
                </a:ln>
                <a:solidFill>
                  <a:srgbClr val="C00000"/>
                </a:solidFill>
                <a:effectLst/>
                <a:uLnTx/>
                <a:uFillTx/>
                <a:latin typeface="BMWTypeNext Light"/>
                <a:ea typeface="+mn-ea"/>
                <a:cs typeface="Arial"/>
              </a:rPr>
              <a:t> </a:t>
            </a:r>
            <a:r>
              <a:rPr kumimoji="0" lang="en-US" sz="800" b="0" i="0" u="none" strike="noStrike" kern="1200" cap="none" spc="0" normalizeH="0" baseline="0" noProof="0">
                <a:ln>
                  <a:noFill/>
                </a:ln>
                <a:solidFill>
                  <a:srgbClr val="000000"/>
                </a:solidFill>
                <a:effectLst/>
                <a:uLnTx/>
                <a:uFillTx/>
                <a:latin typeface="BMWTypeNext Light"/>
                <a:ea typeface="+mn-ea"/>
                <a:cs typeface="Arial"/>
              </a:rPr>
              <a:t>vs. 7.9K </a:t>
            </a:r>
            <a:r>
              <a:rPr lang="en-US" sz="800">
                <a:solidFill>
                  <a:srgbClr val="000000"/>
                </a:solidFill>
                <a:latin typeface="BMWTypeNext Light"/>
                <a:cs typeface="Arial"/>
              </a:rPr>
              <a:t>SSE ‘23</a:t>
            </a:r>
          </a:p>
          <a:p>
            <a:pPr algn="ctr">
              <a:defRPr/>
            </a:pPr>
            <a:r>
              <a:rPr lang="en-US" sz="800">
                <a:solidFill>
                  <a:schemeClr val="bg1">
                    <a:lumMod val="65000"/>
                  </a:schemeClr>
                </a:solidFill>
                <a:latin typeface="BMWTypeNext Light"/>
                <a:cs typeface="Arial"/>
              </a:rPr>
              <a:t>10% </a:t>
            </a:r>
            <a:r>
              <a:rPr lang="en-US" sz="800">
                <a:solidFill>
                  <a:srgbClr val="000000"/>
                </a:solidFill>
                <a:latin typeface="BMWTypeNext Light"/>
                <a:cs typeface="Arial"/>
              </a:rPr>
              <a:t>of 39K RTF July + August NSC Lead Target</a:t>
            </a:r>
          </a:p>
        </p:txBody>
      </p:sp>
      <p:sp>
        <p:nvSpPr>
          <p:cNvPr id="62" name="TextBox 11">
            <a:extLst>
              <a:ext uri="{FF2B5EF4-FFF2-40B4-BE49-F238E27FC236}">
                <a16:creationId xmlns:a16="http://schemas.microsoft.com/office/drawing/2014/main" id="{546E4B82-B73D-2DCA-EEB2-09248E547029}"/>
              </a:ext>
            </a:extLst>
          </p:cNvPr>
          <p:cNvSpPr txBox="1"/>
          <p:nvPr/>
        </p:nvSpPr>
        <p:spPr>
          <a:xfrm>
            <a:off x="9737857" y="3903860"/>
            <a:ext cx="1894028" cy="795089"/>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BMWTypeNext Light"/>
                <a:ea typeface="+mn-ea"/>
                <a:cs typeface="Arial"/>
              </a:rPr>
              <a:t>LEAD SUB. RATE </a:t>
            </a:r>
            <a:r>
              <a:rPr kumimoji="0" lang="en-US" sz="700" b="0" i="0" u="none" strike="noStrike" kern="1200" cap="none" spc="0" normalizeH="0" baseline="0" noProof="0">
                <a:ln>
                  <a:noFill/>
                </a:ln>
                <a:solidFill>
                  <a:srgbClr val="000000"/>
                </a:solidFill>
                <a:effectLst/>
                <a:uLnTx/>
                <a:uFillTx/>
                <a:latin typeface="BMWTypeNext Light"/>
                <a:ea typeface="+mn-ea"/>
                <a:cs typeface="Arial"/>
              </a:rPr>
              <a:t>(%)</a:t>
            </a:r>
            <a:endParaRPr kumimoji="0" lang="en-US" sz="600" b="0" i="0" u="none" strike="noStrike" kern="1200" cap="none" spc="0" normalizeH="0" baseline="0" noProof="0">
              <a:ln>
                <a:noFill/>
              </a:ln>
              <a:solidFill>
                <a:srgbClr val="000000"/>
              </a:solidFill>
              <a:effectLst/>
              <a:uLnTx/>
              <a:uFillTx/>
              <a:latin typeface="BMWTypeNext Light"/>
              <a:ea typeface="+mn-ea"/>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0.19</a:t>
            </a:r>
            <a:r>
              <a:rPr kumimoji="0" lang="en-US" sz="2800" b="0" i="0" u="none" strike="noStrike" kern="1200" cap="none" spc="0" normalizeH="0" baseline="0" noProof="0">
                <a:ln>
                  <a:noFill/>
                </a:ln>
                <a:solidFill>
                  <a:srgbClr val="000000"/>
                </a:solidFill>
                <a:effectLst/>
                <a:uLnTx/>
                <a:uFillTx/>
                <a:latin typeface="BMWTypeNext Light"/>
                <a:ea typeface="+mn-ea"/>
                <a:cs typeface="Arial"/>
              </a:rPr>
              <a:t>%</a:t>
            </a:r>
            <a:endParaRPr lang="en-US" sz="2800" b="0" i="0" u="none" strike="noStrike" kern="1200" cap="none" spc="0" normalizeH="0" baseline="0" noProof="0">
              <a:ln>
                <a:noFill/>
              </a:ln>
              <a:solidFill>
                <a:srgbClr val="000000"/>
              </a:solidFill>
              <a:effectLst/>
              <a:uLnTx/>
              <a:uFillTx/>
              <a:latin typeface="BMWTypeNext Light"/>
              <a:cs typeface="Arial"/>
            </a:endParaRPr>
          </a:p>
          <a:p>
            <a:pPr algn="ctr">
              <a:spcAft>
                <a:spcPts val="400"/>
              </a:spcAft>
              <a:defRPr/>
            </a:pPr>
            <a:r>
              <a:rPr kumimoji="0" lang="en-US" sz="800" b="0" i="0" u="none" strike="noStrike" kern="1200" cap="none" spc="0" normalizeH="0" baseline="0" noProof="0">
                <a:ln>
                  <a:noFill/>
                </a:ln>
                <a:solidFill>
                  <a:srgbClr val="C00000"/>
                </a:solidFill>
                <a:effectLst/>
                <a:uLnTx/>
                <a:uFillTx/>
                <a:latin typeface="BMWTypeNext Light"/>
                <a:ea typeface="+mn-ea"/>
                <a:cs typeface="Arial"/>
              </a:rPr>
              <a:t>-</a:t>
            </a:r>
            <a:r>
              <a:rPr lang="en-US" sz="800">
                <a:solidFill>
                  <a:srgbClr val="C00000"/>
                </a:solidFill>
                <a:latin typeface="BMWTypeNext Light"/>
                <a:cs typeface="Arial"/>
              </a:rPr>
              <a:t>0.32% pts</a:t>
            </a:r>
            <a:r>
              <a:rPr lang="en-US" sz="800">
                <a:solidFill>
                  <a:srgbClr val="000000"/>
                </a:solidFill>
                <a:latin typeface="BMWTypeNext Light"/>
                <a:cs typeface="Arial"/>
              </a:rPr>
              <a:t> vs</a:t>
            </a:r>
            <a:r>
              <a:rPr kumimoji="0" lang="en-US" sz="800" b="0" i="0" u="none" strike="noStrike" kern="1200" cap="none" spc="0" normalizeH="0" baseline="0" noProof="0">
                <a:ln>
                  <a:noFill/>
                </a:ln>
                <a:solidFill>
                  <a:srgbClr val="000000"/>
                </a:solidFill>
                <a:effectLst/>
                <a:uLnTx/>
                <a:uFillTx/>
                <a:latin typeface="BMWTypeNext Light"/>
                <a:ea typeface="+mn-ea"/>
                <a:cs typeface="Arial"/>
              </a:rPr>
              <a:t>. </a:t>
            </a:r>
            <a:r>
              <a:rPr lang="en-US" sz="800">
                <a:solidFill>
                  <a:srgbClr val="000000"/>
                </a:solidFill>
                <a:latin typeface="BMWTypeNext Light"/>
                <a:cs typeface="Arial"/>
              </a:rPr>
              <a:t>0.51% SSE ‘23</a:t>
            </a:r>
          </a:p>
        </p:txBody>
      </p:sp>
      <p:cxnSp>
        <p:nvCxnSpPr>
          <p:cNvPr id="24" name="Straight Connector 23">
            <a:extLst>
              <a:ext uri="{FF2B5EF4-FFF2-40B4-BE49-F238E27FC236}">
                <a16:creationId xmlns:a16="http://schemas.microsoft.com/office/drawing/2014/main" id="{3F42B13A-2418-25DD-947B-B856674080EC}"/>
              </a:ext>
            </a:extLst>
          </p:cNvPr>
          <p:cNvCxnSpPr>
            <a:cxnSpLocks/>
          </p:cNvCxnSpPr>
          <p:nvPr/>
        </p:nvCxnSpPr>
        <p:spPr>
          <a:xfrm>
            <a:off x="5667033" y="2806473"/>
            <a:ext cx="5644" cy="229950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B17B8F2-2797-514C-E2E1-4096F225EB1A}"/>
              </a:ext>
            </a:extLst>
          </p:cNvPr>
          <p:cNvCxnSpPr>
            <a:cxnSpLocks/>
          </p:cNvCxnSpPr>
          <p:nvPr/>
        </p:nvCxnSpPr>
        <p:spPr>
          <a:xfrm>
            <a:off x="7552841" y="2817237"/>
            <a:ext cx="45155" cy="228374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CAA6DF5-9B87-72CF-D9F6-726435045C21}"/>
              </a:ext>
            </a:extLst>
          </p:cNvPr>
          <p:cNvSpPr txBox="1"/>
          <p:nvPr/>
        </p:nvSpPr>
        <p:spPr>
          <a:xfrm>
            <a:off x="319916" y="2167800"/>
            <a:ext cx="1486514" cy="278602"/>
          </a:xfrm>
          <a:prstGeom prst="rect">
            <a:avLst/>
          </a:prstGeom>
          <a:solidFill>
            <a:schemeClr val="bg2">
              <a:lumMod val="95000"/>
            </a:schemeClr>
          </a:solidFill>
        </p:spPr>
        <p:txBody>
          <a:bodyPr wrap="square" lIns="91440" tIns="45720" rIns="91440" bIns="45720" rtlCol="0" anchor="t">
            <a:spAutoFit/>
          </a:bodyPr>
          <a:lstStyle/>
          <a:p>
            <a:pPr algn="ctr" defTabSz="914400">
              <a:lnSpc>
                <a:spcPct val="150000"/>
              </a:lnSpc>
              <a:defRPr/>
            </a:pPr>
            <a:r>
              <a:rPr lang="en-US" sz="900" b="1">
                <a:solidFill>
                  <a:srgbClr val="000000"/>
                </a:solidFill>
                <a:latin typeface="BMWTypeNext Light"/>
              </a:rPr>
              <a:t>DRIVE AWARENESS</a:t>
            </a:r>
            <a:endParaRPr lang="en-US" sz="900"/>
          </a:p>
        </p:txBody>
      </p:sp>
      <p:sp>
        <p:nvSpPr>
          <p:cNvPr id="7" name="TextBox 6">
            <a:extLst>
              <a:ext uri="{FF2B5EF4-FFF2-40B4-BE49-F238E27FC236}">
                <a16:creationId xmlns:a16="http://schemas.microsoft.com/office/drawing/2014/main" id="{FF3CDBCB-47DF-6DCC-2644-E68F514257C1}"/>
              </a:ext>
            </a:extLst>
          </p:cNvPr>
          <p:cNvSpPr txBox="1"/>
          <p:nvPr/>
        </p:nvSpPr>
        <p:spPr>
          <a:xfrm>
            <a:off x="2197836" y="2167800"/>
            <a:ext cx="7024828" cy="284246"/>
          </a:xfrm>
          <a:prstGeom prst="rect">
            <a:avLst/>
          </a:prstGeom>
          <a:solidFill>
            <a:schemeClr val="bg2">
              <a:lumMod val="95000"/>
            </a:schemeClr>
          </a:solidFill>
        </p:spPr>
        <p:txBody>
          <a:bodyPr wrap="square" lIns="91440" tIns="45720" rIns="91440" bIns="45720" rtlCol="0" anchor="t">
            <a:spAutoFit/>
          </a:bodyPr>
          <a:lstStyle/>
          <a:p>
            <a:pPr algn="ctr" defTabSz="914400">
              <a:lnSpc>
                <a:spcPct val="150000"/>
              </a:lnSpc>
              <a:defRPr/>
            </a:pPr>
            <a:r>
              <a:rPr lang="en-US" sz="900" b="1">
                <a:solidFill>
                  <a:srgbClr val="000000"/>
                </a:solidFill>
                <a:latin typeface="BMWTypeNext Light"/>
              </a:rPr>
              <a:t>INCREASE PRIMARY VEHICLE INTEREST</a:t>
            </a:r>
            <a:endParaRPr lang="en-US" sz="900"/>
          </a:p>
        </p:txBody>
      </p:sp>
      <p:sp>
        <p:nvSpPr>
          <p:cNvPr id="11" name="TextBox 10">
            <a:extLst>
              <a:ext uri="{FF2B5EF4-FFF2-40B4-BE49-F238E27FC236}">
                <a16:creationId xmlns:a16="http://schemas.microsoft.com/office/drawing/2014/main" id="{0DEC8EF0-F58E-9F12-46F6-2BCB4994C560}"/>
              </a:ext>
            </a:extLst>
          </p:cNvPr>
          <p:cNvSpPr txBox="1"/>
          <p:nvPr/>
        </p:nvSpPr>
        <p:spPr>
          <a:xfrm>
            <a:off x="9564566" y="2168639"/>
            <a:ext cx="2307517" cy="276742"/>
          </a:xfrm>
          <a:prstGeom prst="rect">
            <a:avLst/>
          </a:prstGeom>
          <a:solidFill>
            <a:schemeClr val="bg2">
              <a:lumMod val="95000"/>
            </a:schemeClr>
          </a:solidFill>
        </p:spPr>
        <p:txBody>
          <a:bodyPr wrap="square" lIns="91440" tIns="45720" rIns="91440" bIns="45720" rtlCol="0" anchor="t">
            <a:spAutoFit/>
          </a:bodyPr>
          <a:lstStyle/>
          <a:p>
            <a:pPr algn="ctr" defTabSz="914400">
              <a:lnSpc>
                <a:spcPct val="150000"/>
              </a:lnSpc>
              <a:defRPr/>
            </a:pPr>
            <a:r>
              <a:rPr lang="en-US" sz="900" b="1">
                <a:solidFill>
                  <a:srgbClr val="000000"/>
                </a:solidFill>
                <a:latin typeface="BMWTypeNext Light"/>
              </a:rPr>
              <a:t>ENCOURAGE LOW FUNNEL ACTIONS</a:t>
            </a:r>
            <a:endParaRPr lang="en-US" sz="900"/>
          </a:p>
        </p:txBody>
      </p:sp>
      <p:sp>
        <p:nvSpPr>
          <p:cNvPr id="16" name="TextBox 11">
            <a:extLst>
              <a:ext uri="{FF2B5EF4-FFF2-40B4-BE49-F238E27FC236}">
                <a16:creationId xmlns:a16="http://schemas.microsoft.com/office/drawing/2014/main" id="{B4C21963-7A00-1D80-331A-791938A1027A}"/>
              </a:ext>
            </a:extLst>
          </p:cNvPr>
          <p:cNvSpPr txBox="1"/>
          <p:nvPr/>
        </p:nvSpPr>
        <p:spPr>
          <a:xfrm>
            <a:off x="227615" y="2690037"/>
            <a:ext cx="1661122" cy="892552"/>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BMWTypeNext Light"/>
                <a:cs typeface="Arial"/>
              </a:rPr>
              <a:t>VIDEO VIEWS</a:t>
            </a:r>
            <a:endParaRPr lang="en-US"/>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BMWTypeNext Light"/>
                <a:cs typeface="Arial"/>
              </a:rPr>
              <a:t>22.4M</a:t>
            </a:r>
            <a:endParaRPr lang="en-US" sz="2800" b="0" i="0" u="none" strike="noStrike" kern="1200" cap="none" spc="0" normalizeH="0" baseline="0" noProof="0">
              <a:ln>
                <a:noFill/>
              </a:ln>
              <a:solidFill>
                <a:prstClr val="black"/>
              </a:solidFill>
              <a:effectLst/>
              <a:uLnTx/>
              <a:uFillTx/>
              <a:latin typeface="BMWTypeNext Light"/>
              <a:cs typeface="Arial"/>
            </a:endParaRP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
                <a:solidFill>
                  <a:schemeClr val="bg1">
                    <a:lumMod val="65000"/>
                  </a:schemeClr>
                </a:solidFill>
                <a:latin typeface="BMWTypeNext Light"/>
                <a:cs typeface="Arial"/>
              </a:rPr>
              <a:t>11.2%</a:t>
            </a:r>
            <a:r>
              <a:rPr lang="en-US" sz="800" b="0" i="0" u="none" strike="noStrike" kern="1200" cap="none" spc="0" normalizeH="0" baseline="0" noProof="0">
                <a:ln>
                  <a:noFill/>
                </a:ln>
                <a:solidFill>
                  <a:schemeClr val="bg1">
                    <a:lumMod val="65000"/>
                  </a:schemeClr>
                </a:solidFill>
                <a:effectLst/>
                <a:uLnTx/>
                <a:uFillTx/>
                <a:latin typeface="BMWTypeNext Light"/>
                <a:cs typeface="Arial"/>
              </a:rPr>
              <a:t> </a:t>
            </a:r>
            <a:r>
              <a:rPr lang="en-US" sz="800">
                <a:solidFill>
                  <a:srgbClr val="000000"/>
                </a:solidFill>
                <a:latin typeface="BMWTypeNext Light"/>
                <a:cs typeface="Arial"/>
              </a:rPr>
              <a:t>of 199M Total Campaign Projection</a:t>
            </a:r>
            <a:endParaRPr lang="en-US" sz="800" b="0" i="0" u="none" strike="noStrike" kern="1200" cap="none" spc="0" normalizeH="0" baseline="0" noProof="0">
              <a:ln>
                <a:noFill/>
              </a:ln>
              <a:solidFill>
                <a:srgbClr val="000000"/>
              </a:solidFill>
              <a:effectLst/>
              <a:uLnTx/>
              <a:uFillTx/>
              <a:latin typeface="BMWTypeNext Light"/>
              <a:cs typeface="Arial"/>
            </a:endParaRPr>
          </a:p>
        </p:txBody>
      </p:sp>
      <p:sp>
        <p:nvSpPr>
          <p:cNvPr id="18" name="TextBox 17">
            <a:extLst>
              <a:ext uri="{FF2B5EF4-FFF2-40B4-BE49-F238E27FC236}">
                <a16:creationId xmlns:a16="http://schemas.microsoft.com/office/drawing/2014/main" id="{F2FAECE0-B8CF-BD38-5374-C83751213C53}"/>
              </a:ext>
            </a:extLst>
          </p:cNvPr>
          <p:cNvSpPr txBox="1"/>
          <p:nvPr/>
        </p:nvSpPr>
        <p:spPr>
          <a:xfrm>
            <a:off x="229086" y="3902899"/>
            <a:ext cx="1661123" cy="91820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00"/>
              </a:spcAft>
              <a:defRPr/>
            </a:pPr>
            <a:r>
              <a:rPr lang="en-US" sz="800">
                <a:solidFill>
                  <a:srgbClr val="000000"/>
                </a:solidFill>
                <a:latin typeface="BMWTypeNext Light"/>
                <a:cs typeface="Arial"/>
              </a:rPr>
              <a:t>OLV VIEW RATE</a:t>
            </a:r>
            <a:endParaRPr lang="en-US"/>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68%</a:t>
            </a:r>
            <a:endParaRPr lang="en-US" sz="2800" b="0" i="0" u="none" strike="noStrike" kern="1200" cap="none" spc="0" normalizeH="0" baseline="0" noProof="0">
              <a:ln>
                <a:noFill/>
              </a:ln>
              <a:solidFill>
                <a:srgbClr val="000000"/>
              </a:solidFill>
              <a:effectLst/>
              <a:uLnTx/>
              <a:uFillTx/>
              <a:latin typeface="BMWTypeNext Light"/>
              <a:cs typeface="Arial"/>
            </a:endParaRP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
                <a:solidFill>
                  <a:srgbClr val="00B050"/>
                </a:solidFill>
                <a:latin typeface="BMWTypeNext Light"/>
                <a:cs typeface="Arial"/>
              </a:rPr>
              <a:t>+38% pts</a:t>
            </a:r>
            <a:r>
              <a:rPr lang="en-US" sz="800" b="0" i="0" u="none" strike="noStrike" kern="1200" cap="none" spc="0" normalizeH="0" baseline="0" noProof="0">
                <a:ln>
                  <a:noFill/>
                </a:ln>
                <a:solidFill>
                  <a:srgbClr val="00B050"/>
                </a:solidFill>
                <a:effectLst/>
                <a:uLnTx/>
                <a:uFillTx/>
                <a:latin typeface="BMWTypeNext Light"/>
                <a:cs typeface="Arial"/>
              </a:rPr>
              <a:t> </a:t>
            </a:r>
            <a:r>
              <a:rPr lang="en-US" sz="800">
                <a:solidFill>
                  <a:srgbClr val="000000"/>
                </a:solidFill>
                <a:latin typeface="BMWTypeNext Light"/>
                <a:cs typeface="Arial"/>
              </a:rPr>
              <a:t>vs 30% Campaign Projection</a:t>
            </a:r>
            <a:endParaRPr lang="en-US" sz="800" b="0" i="0" u="none" strike="noStrike" kern="1200" cap="none" spc="0" normalizeH="0" baseline="0" noProof="0">
              <a:ln>
                <a:noFill/>
              </a:ln>
              <a:solidFill>
                <a:srgbClr val="000000"/>
              </a:solidFill>
              <a:effectLst/>
              <a:uLnTx/>
              <a:uFillTx/>
              <a:latin typeface="BMWTypeNext Light"/>
              <a:cs typeface="Arial"/>
            </a:endParaRPr>
          </a:p>
        </p:txBody>
      </p:sp>
      <p:cxnSp>
        <p:nvCxnSpPr>
          <p:cNvPr id="27" name="Straight Connector 26">
            <a:extLst>
              <a:ext uri="{FF2B5EF4-FFF2-40B4-BE49-F238E27FC236}">
                <a16:creationId xmlns:a16="http://schemas.microsoft.com/office/drawing/2014/main" id="{E01EC4D1-5918-0E35-5F3C-8089D263AC09}"/>
              </a:ext>
            </a:extLst>
          </p:cNvPr>
          <p:cNvCxnSpPr>
            <a:cxnSpLocks/>
          </p:cNvCxnSpPr>
          <p:nvPr/>
        </p:nvCxnSpPr>
        <p:spPr>
          <a:xfrm>
            <a:off x="3905967" y="2806472"/>
            <a:ext cx="11289" cy="2299506"/>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B81C51-49BB-8E0E-2210-75589F4D6787}"/>
              </a:ext>
            </a:extLst>
          </p:cNvPr>
          <p:cNvSpPr txBox="1"/>
          <p:nvPr/>
        </p:nvSpPr>
        <p:spPr>
          <a:xfrm>
            <a:off x="227614" y="5095593"/>
            <a:ext cx="1661123" cy="91820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100"/>
              </a:spcAft>
              <a:defRPr/>
            </a:pPr>
            <a:r>
              <a:rPr lang="en-US" sz="800">
                <a:solidFill>
                  <a:srgbClr val="000000"/>
                </a:solidFill>
                <a:latin typeface="BMWTypeNext Light"/>
                <a:cs typeface="Arial"/>
              </a:rPr>
              <a:t>REMARKETING + RETARGETING AUD. SIZE</a:t>
            </a:r>
            <a:endParaRPr lang="en-US"/>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~61.5M</a:t>
            </a:r>
            <a:endParaRPr kumimoji="0" lang="en-US" sz="2800" b="0" i="0" u="none" strike="noStrike" kern="1200" cap="none" spc="0" normalizeH="0" baseline="0" noProof="0">
              <a:ln>
                <a:noFill/>
              </a:ln>
              <a:solidFill>
                <a:srgbClr val="000000"/>
              </a:solidFill>
              <a:effectLst/>
              <a:uLnTx/>
              <a:uFillTx/>
              <a:latin typeface="BMWTypeNext Light"/>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800">
                <a:solidFill>
                  <a:schemeClr val="bg1">
                    <a:lumMod val="65000"/>
                  </a:schemeClr>
                </a:solidFill>
                <a:latin typeface="BMWTypeNext Light"/>
                <a:cs typeface="Arial"/>
              </a:rPr>
              <a:t>Since Launch</a:t>
            </a:r>
            <a:endParaRPr lang="en-US" sz="800" b="0" i="0" u="none" strike="noStrike" kern="1200" cap="none" spc="0" normalizeH="0" baseline="0" noProof="0">
              <a:ln>
                <a:noFill/>
              </a:ln>
              <a:solidFill>
                <a:srgbClr val="000000"/>
              </a:solidFill>
              <a:effectLst/>
              <a:uLnTx/>
              <a:uFillTx/>
              <a:latin typeface="BMWTypeNext Light"/>
              <a:cs typeface="Arial"/>
            </a:endParaRPr>
          </a:p>
        </p:txBody>
      </p:sp>
      <p:sp>
        <p:nvSpPr>
          <p:cNvPr id="9" name="Footer Placeholder 2">
            <a:extLst>
              <a:ext uri="{FF2B5EF4-FFF2-40B4-BE49-F238E27FC236}">
                <a16:creationId xmlns:a16="http://schemas.microsoft.com/office/drawing/2014/main" id="{2FCCD695-0706-5F81-28E3-700D98DD4DAB}"/>
              </a:ext>
            </a:extLst>
          </p:cNvPr>
          <p:cNvSpPr txBox="1">
            <a:spLocks/>
          </p:cNvSpPr>
          <p:nvPr/>
        </p:nvSpPr>
        <p:spPr>
          <a:xfrm>
            <a:off x="424138" y="6272373"/>
            <a:ext cx="11334475" cy="210935"/>
          </a:xfrm>
          <a:prstGeom prst="rect">
            <a:avLst/>
          </a:prstGeom>
        </p:spPr>
        <p:txBody>
          <a:bodyPr vert="horz" lIns="0" tIns="0" rIns="0" bIns="0" rtlCol="0" anchor="b"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en-US" sz="650" b="1">
                <a:latin typeface="BMWTypeNext Light"/>
              </a:rPr>
              <a:t>Source</a:t>
            </a:r>
            <a:r>
              <a:rPr lang="en-US" sz="650">
                <a:latin typeface="BMWTypeNext Light"/>
              </a:rPr>
              <a:t>: Workspace: [w] Summer Sales Event '24 Campaign Tracking [WIP], Traffic Segment: [v] Campaign Tracking | 2024 | Summer Sales Event '24 - All Traffic [Official], Date Range: July 3 – August 25, 2024. See Appendix for KPI and metric definitions. </a:t>
            </a:r>
            <a:r>
              <a:rPr lang="en-US" sz="650">
                <a:solidFill>
                  <a:prstClr val="black"/>
                </a:solidFill>
                <a:latin typeface="BMWTypeNext Light"/>
              </a:rPr>
              <a:t>Search volume data is from Google Search Console</a:t>
            </a:r>
            <a:endParaRPr lang="de-DE" sz="650">
              <a:solidFill>
                <a:prstClr val="black"/>
              </a:solidFill>
              <a:highlight>
                <a:srgbClr val="FFFF00"/>
              </a:highlight>
              <a:latin typeface="BMWTypeNext Light"/>
            </a:endParaRPr>
          </a:p>
        </p:txBody>
      </p:sp>
      <p:sp>
        <p:nvSpPr>
          <p:cNvPr id="13" name="TextBox 12">
            <a:extLst>
              <a:ext uri="{FF2B5EF4-FFF2-40B4-BE49-F238E27FC236}">
                <a16:creationId xmlns:a16="http://schemas.microsoft.com/office/drawing/2014/main" id="{22AF2942-F6B3-328C-443C-126319A7F7CE}"/>
              </a:ext>
            </a:extLst>
          </p:cNvPr>
          <p:cNvSpPr txBox="1"/>
          <p:nvPr/>
        </p:nvSpPr>
        <p:spPr>
          <a:xfrm>
            <a:off x="2190433" y="5094784"/>
            <a:ext cx="1669224" cy="91820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Aft>
                <a:spcPts val="100"/>
              </a:spcAft>
              <a:buClrTx/>
              <a:buSzTx/>
              <a:buFontTx/>
              <a:buNone/>
              <a:tabLst/>
              <a:defRPr/>
            </a:pPr>
            <a:r>
              <a:rPr lang="en-US" sz="800" b="1">
                <a:solidFill>
                  <a:srgbClr val="000000"/>
                </a:solidFill>
                <a:latin typeface="BMWTypeNext Light"/>
                <a:cs typeface="Arial"/>
              </a:rPr>
              <a:t>i4</a:t>
            </a:r>
            <a:r>
              <a:rPr lang="en-US" sz="800">
                <a:solidFill>
                  <a:srgbClr val="000000"/>
                </a:solidFill>
                <a:latin typeface="BMWTypeNext Light"/>
                <a:cs typeface="Arial"/>
              </a:rPr>
              <a:t> </a:t>
            </a:r>
            <a:r>
              <a:rPr kumimoji="0" lang="en-US" sz="800" b="0" i="0" u="none" strike="noStrike" kern="1200" cap="none" spc="0" normalizeH="0" baseline="0" noProof="0">
                <a:ln>
                  <a:noFill/>
                </a:ln>
                <a:solidFill>
                  <a:srgbClr val="000000"/>
                </a:solidFill>
                <a:effectLst/>
                <a:uLnTx/>
                <a:uFillTx/>
                <a:latin typeface="BMWTypeNext Light"/>
                <a:ea typeface="+mn-ea"/>
                <a:cs typeface="Arial"/>
              </a:rPr>
              <a:t>GOOGLE </a:t>
            </a:r>
            <a:br>
              <a:rPr lang="en-US" sz="800" b="0" i="0" u="none" strike="noStrike" kern="1200" cap="none" spc="0" normalizeH="0" baseline="0" noProof="0">
                <a:ln>
                  <a:noFill/>
                </a:ln>
                <a:effectLst/>
                <a:uLnTx/>
                <a:uFillTx/>
                <a:latin typeface="BMWTypeNext Light"/>
                <a:cs typeface="Arial"/>
              </a:rPr>
            </a:br>
            <a:r>
              <a:rPr lang="en-US" sz="800">
                <a:solidFill>
                  <a:srgbClr val="000000"/>
                </a:solidFill>
                <a:latin typeface="BMWTypeNext Light"/>
                <a:cs typeface="Arial"/>
              </a:rPr>
              <a:t>SEARCHES</a:t>
            </a:r>
            <a:endParaRPr kumimoji="0" lang="en-US" sz="800" b="0" i="0" u="none" strike="noStrike" kern="1200" cap="none" spc="0" normalizeH="0" baseline="0" noProof="0">
              <a:ln>
                <a:noFill/>
              </a:ln>
              <a:solidFill>
                <a:srgbClr val="000000"/>
              </a:solidFill>
              <a:effectLst/>
              <a:uLnTx/>
              <a:uFillTx/>
              <a:latin typeface="BMWTypeNext Light"/>
              <a:ea typeface="+mn-ea"/>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-4%</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800">
                <a:solidFill>
                  <a:schemeClr val="bg1">
                    <a:lumMod val="65000"/>
                  </a:schemeClr>
                </a:solidFill>
                <a:latin typeface="BMWTypeNext Light"/>
                <a:cs typeface="Arial"/>
              </a:rPr>
              <a:t>Since Launch</a:t>
            </a:r>
            <a:endParaRPr lang="en-US" sz="800" b="0" i="0" u="none" strike="noStrike" kern="1200" cap="none" spc="0" normalizeH="0" baseline="0" noProof="0">
              <a:ln>
                <a:noFill/>
              </a:ln>
              <a:solidFill>
                <a:schemeClr val="bg1">
                  <a:lumMod val="65000"/>
                </a:schemeClr>
              </a:solidFill>
              <a:effectLst/>
              <a:uLnTx/>
              <a:uFillTx/>
              <a:latin typeface="BMWTypeNext Light"/>
              <a:cs typeface="Arial"/>
            </a:endParaRPr>
          </a:p>
        </p:txBody>
      </p:sp>
      <p:sp>
        <p:nvSpPr>
          <p:cNvPr id="15" name="TextBox 14">
            <a:extLst>
              <a:ext uri="{FF2B5EF4-FFF2-40B4-BE49-F238E27FC236}">
                <a16:creationId xmlns:a16="http://schemas.microsoft.com/office/drawing/2014/main" id="{5D77D9AB-4B44-CD67-BE17-3DF11C56633E}"/>
              </a:ext>
            </a:extLst>
          </p:cNvPr>
          <p:cNvSpPr txBox="1"/>
          <p:nvPr/>
        </p:nvSpPr>
        <p:spPr>
          <a:xfrm>
            <a:off x="3964747" y="5092791"/>
            <a:ext cx="1669224" cy="91820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Aft>
                <a:spcPts val="100"/>
              </a:spcAft>
              <a:buClrTx/>
              <a:buSzTx/>
              <a:buFontTx/>
              <a:buNone/>
              <a:tabLst/>
              <a:defRPr/>
            </a:pPr>
            <a:r>
              <a:rPr kumimoji="0" lang="en-US" sz="800" b="1" i="0" u="none" strike="noStrike" kern="1200" cap="none" spc="0" normalizeH="0" baseline="0" noProof="0">
                <a:ln>
                  <a:noFill/>
                </a:ln>
                <a:solidFill>
                  <a:srgbClr val="000000"/>
                </a:solidFill>
                <a:effectLst/>
                <a:uLnTx/>
                <a:uFillTx/>
                <a:latin typeface="BMWTypeNext Light"/>
                <a:ea typeface="+mn-ea"/>
                <a:cs typeface="Arial"/>
              </a:rPr>
              <a:t>iX</a:t>
            </a:r>
            <a:r>
              <a:rPr kumimoji="0" lang="en-US" sz="800" b="0" i="0" u="none" strike="noStrike" kern="1200" cap="none" spc="0" normalizeH="0" baseline="0" noProof="0">
                <a:ln>
                  <a:noFill/>
                </a:ln>
                <a:solidFill>
                  <a:srgbClr val="000000"/>
                </a:solidFill>
                <a:effectLst/>
                <a:uLnTx/>
                <a:uFillTx/>
                <a:latin typeface="BMWTypeNext Light"/>
                <a:ea typeface="+mn-ea"/>
                <a:cs typeface="Arial"/>
              </a:rPr>
              <a:t> GOOGLE </a:t>
            </a:r>
            <a:br>
              <a:rPr lang="en-US" sz="800" b="0" i="0" u="none" strike="noStrike" kern="1200" cap="none" spc="0" normalizeH="0" baseline="0" noProof="0">
                <a:ln>
                  <a:noFill/>
                </a:ln>
                <a:effectLst/>
                <a:uLnTx/>
                <a:uFillTx/>
                <a:latin typeface="BMWTypeNext Light"/>
                <a:cs typeface="Arial"/>
              </a:rPr>
            </a:br>
            <a:r>
              <a:rPr lang="en-US" sz="800">
                <a:solidFill>
                  <a:srgbClr val="000000"/>
                </a:solidFill>
                <a:latin typeface="BMWTypeNext Light"/>
                <a:cs typeface="Arial"/>
              </a:rPr>
              <a:t>SEARCHES</a:t>
            </a:r>
            <a:endParaRPr kumimoji="0" lang="en-US" sz="800" b="0" i="0" u="none" strike="noStrike" kern="1200" cap="none" spc="0" normalizeH="0" baseline="0" noProof="0">
              <a:ln>
                <a:noFill/>
              </a:ln>
              <a:solidFill>
                <a:srgbClr val="000000"/>
              </a:solidFill>
              <a:effectLst/>
              <a:uLnTx/>
              <a:uFillTx/>
              <a:latin typeface="BMWTypeNext Light"/>
              <a:ea typeface="+mn-ea"/>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-5%</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800">
                <a:solidFill>
                  <a:schemeClr val="bg1">
                    <a:lumMod val="65000"/>
                  </a:schemeClr>
                </a:solidFill>
                <a:latin typeface="BMWTypeNext Light"/>
                <a:cs typeface="Arial"/>
              </a:rPr>
              <a:t>Since Launch</a:t>
            </a:r>
            <a:endParaRPr lang="en-US" sz="800" b="0" i="0" u="none" strike="noStrike" kern="1200" cap="none" spc="0" normalizeH="0" baseline="0" noProof="0">
              <a:ln>
                <a:noFill/>
              </a:ln>
              <a:solidFill>
                <a:schemeClr val="bg1">
                  <a:lumMod val="65000"/>
                </a:schemeClr>
              </a:solidFill>
              <a:effectLst/>
              <a:uLnTx/>
              <a:uFillTx/>
              <a:latin typeface="BMWTypeNext Light"/>
              <a:cs typeface="Arial"/>
            </a:endParaRPr>
          </a:p>
        </p:txBody>
      </p:sp>
      <p:sp>
        <p:nvSpPr>
          <p:cNvPr id="17" name="TextBox 16">
            <a:extLst>
              <a:ext uri="{FF2B5EF4-FFF2-40B4-BE49-F238E27FC236}">
                <a16:creationId xmlns:a16="http://schemas.microsoft.com/office/drawing/2014/main" id="{BC5432D3-3FDE-247A-0B5D-B533F2A5990E}"/>
              </a:ext>
            </a:extLst>
          </p:cNvPr>
          <p:cNvSpPr txBox="1"/>
          <p:nvPr/>
        </p:nvSpPr>
        <p:spPr>
          <a:xfrm>
            <a:off x="5729818" y="5092791"/>
            <a:ext cx="1870743" cy="91820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Aft>
                <a:spcPts val="100"/>
              </a:spcAft>
              <a:buClrTx/>
              <a:buSzTx/>
              <a:buFontTx/>
              <a:buNone/>
              <a:tabLst/>
              <a:defRPr/>
            </a:pPr>
            <a:r>
              <a:rPr kumimoji="0" lang="en-US" sz="800" b="1" i="0" u="none" strike="noStrike" kern="1200" cap="none" spc="0" normalizeH="0" baseline="0" noProof="0">
                <a:ln>
                  <a:noFill/>
                </a:ln>
                <a:solidFill>
                  <a:srgbClr val="000000"/>
                </a:solidFill>
                <a:effectLst/>
                <a:uLnTx/>
                <a:uFillTx/>
                <a:latin typeface="BMWTypeNext Light"/>
                <a:ea typeface="+mn-ea"/>
                <a:cs typeface="Arial"/>
              </a:rPr>
              <a:t>5 SERIES </a:t>
            </a:r>
            <a:r>
              <a:rPr lang="en-US" sz="800">
                <a:solidFill>
                  <a:srgbClr val="000000"/>
                </a:solidFill>
                <a:latin typeface="BMWTypeNext Light"/>
                <a:cs typeface="Arial"/>
              </a:rPr>
              <a:t>GOOGLE </a:t>
            </a:r>
            <a:br>
              <a:rPr lang="en-US" sz="800">
                <a:latin typeface="BMWTypeNext Light"/>
                <a:cs typeface="Arial"/>
              </a:rPr>
            </a:br>
            <a:r>
              <a:rPr lang="en-US" sz="800">
                <a:solidFill>
                  <a:srgbClr val="000000"/>
                </a:solidFill>
                <a:ea typeface="+mn-lt"/>
                <a:cs typeface="Arial"/>
              </a:rPr>
              <a:t>SEARCHES</a:t>
            </a:r>
            <a:endParaRPr kumimoji="0" lang="en-US" sz="800" b="0" i="0" u="none" strike="noStrike" kern="1200" cap="none" spc="0" normalizeH="0" baseline="0" noProof="0">
              <a:ln>
                <a:noFill/>
              </a:ln>
              <a:solidFill>
                <a:srgbClr val="000000"/>
              </a:solidFill>
              <a:effectLst/>
              <a:uLnTx/>
              <a:uFillTx/>
              <a:latin typeface="BMWTypeNext Light"/>
              <a:ea typeface="+mn-ea"/>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+3%</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800">
                <a:solidFill>
                  <a:schemeClr val="bg1">
                    <a:lumMod val="65000"/>
                  </a:schemeClr>
                </a:solidFill>
                <a:latin typeface="BMWTypeNext Light"/>
                <a:cs typeface="Arial"/>
              </a:rPr>
              <a:t>Since Launch</a:t>
            </a:r>
            <a:endParaRPr lang="en-US" sz="800" b="0" i="0" u="none" strike="noStrike" kern="1200" cap="none" spc="0" normalizeH="0" baseline="0" noProof="0">
              <a:ln>
                <a:noFill/>
              </a:ln>
              <a:solidFill>
                <a:schemeClr val="bg1">
                  <a:lumMod val="65000"/>
                </a:schemeClr>
              </a:solidFill>
              <a:effectLst/>
              <a:uLnTx/>
              <a:uFillTx/>
              <a:latin typeface="BMWTypeNext Light"/>
              <a:cs typeface="Arial"/>
            </a:endParaRPr>
          </a:p>
        </p:txBody>
      </p:sp>
      <p:sp>
        <p:nvSpPr>
          <p:cNvPr id="21" name="TextBox 20">
            <a:extLst>
              <a:ext uri="{FF2B5EF4-FFF2-40B4-BE49-F238E27FC236}">
                <a16:creationId xmlns:a16="http://schemas.microsoft.com/office/drawing/2014/main" id="{ADB54851-BAD6-006D-7592-A2904FBECEF0}"/>
              </a:ext>
            </a:extLst>
          </p:cNvPr>
          <p:cNvSpPr txBox="1"/>
          <p:nvPr/>
        </p:nvSpPr>
        <p:spPr>
          <a:xfrm>
            <a:off x="7695297" y="5091982"/>
            <a:ext cx="1669224" cy="91820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Aft>
                <a:spcPts val="100"/>
              </a:spcAft>
              <a:buClrTx/>
              <a:buSzTx/>
              <a:buFontTx/>
              <a:buNone/>
              <a:tabLst/>
              <a:defRPr/>
            </a:pPr>
            <a:r>
              <a:rPr kumimoji="0" lang="en-US" sz="800" b="1" i="0" u="none" strike="noStrike" kern="1200" cap="none" spc="0" normalizeH="0" baseline="0" noProof="0">
                <a:ln>
                  <a:noFill/>
                </a:ln>
                <a:solidFill>
                  <a:srgbClr val="000000"/>
                </a:solidFill>
                <a:effectLst/>
                <a:uLnTx/>
                <a:uFillTx/>
                <a:latin typeface="BMWTypeNext Light"/>
                <a:ea typeface="+mn-ea"/>
                <a:cs typeface="Arial"/>
              </a:rPr>
              <a:t>X5</a:t>
            </a:r>
            <a:r>
              <a:rPr lang="en-US" sz="800">
                <a:solidFill>
                  <a:srgbClr val="000000"/>
                </a:solidFill>
                <a:latin typeface="BMWTypeNext Light"/>
                <a:cs typeface="Arial"/>
              </a:rPr>
              <a:t> </a:t>
            </a:r>
            <a:r>
              <a:rPr kumimoji="0" lang="en-US" sz="800" b="0" i="0" u="none" strike="noStrike" kern="1200" cap="none" spc="0" normalizeH="0" baseline="0" noProof="0">
                <a:ln>
                  <a:noFill/>
                </a:ln>
                <a:solidFill>
                  <a:srgbClr val="000000"/>
                </a:solidFill>
                <a:effectLst/>
                <a:uLnTx/>
                <a:uFillTx/>
                <a:latin typeface="BMWTypeNext Light"/>
                <a:ea typeface="+mn-ea"/>
                <a:cs typeface="Arial"/>
              </a:rPr>
              <a:t>GOOGLE </a:t>
            </a:r>
            <a:br>
              <a:rPr lang="en-US" sz="800" b="0" i="0" u="none" strike="noStrike" kern="1200" cap="none" spc="0" normalizeH="0" baseline="0" noProof="0">
                <a:ln>
                  <a:noFill/>
                </a:ln>
                <a:effectLst/>
                <a:uLnTx/>
                <a:uFillTx/>
                <a:latin typeface="BMWTypeNext Light"/>
                <a:cs typeface="Arial"/>
              </a:rPr>
            </a:br>
            <a:r>
              <a:rPr lang="en-US" sz="800">
                <a:solidFill>
                  <a:srgbClr val="000000"/>
                </a:solidFill>
                <a:latin typeface="BMWTypeNext Light"/>
                <a:cs typeface="Arial"/>
              </a:rPr>
              <a:t>SEARCHES</a:t>
            </a:r>
            <a:endParaRPr kumimoji="0" lang="en-US" sz="800" b="0" i="0" u="none" strike="noStrike" kern="1200" cap="none" spc="0" normalizeH="0" baseline="0" noProof="0">
              <a:ln>
                <a:noFill/>
              </a:ln>
              <a:solidFill>
                <a:srgbClr val="000000"/>
              </a:solidFill>
              <a:effectLst/>
              <a:uLnTx/>
              <a:uFillTx/>
              <a:latin typeface="BMWTypeNext Light"/>
              <a:ea typeface="+mn-ea"/>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2800">
                <a:solidFill>
                  <a:srgbClr val="000000"/>
                </a:solidFill>
                <a:latin typeface="BMWTypeNext Light"/>
                <a:cs typeface="Arial"/>
              </a:rPr>
              <a:t>+3%</a:t>
            </a:r>
            <a:endParaRPr kumimoji="0" lang="en-US" sz="1200" b="0" i="0" u="none" strike="noStrike" kern="1200" cap="none" spc="0" normalizeH="0" baseline="0" noProof="0">
              <a:ln>
                <a:noFill/>
              </a:ln>
              <a:solidFill>
                <a:srgbClr val="000000"/>
              </a:solidFill>
              <a:effectLst/>
              <a:uLnTx/>
              <a:uFillTx/>
              <a:latin typeface="BMWTypeNext Regular"/>
              <a:ea typeface="+mn-ea"/>
              <a:cs typeface="Arial"/>
            </a:endParaRPr>
          </a:p>
          <a:p>
            <a:pPr marL="0" marR="0" lvl="0" indent="0" algn="ctr" defTabSz="914400" rtl="0" eaLnBrk="1" fontAlgn="auto" latinLnBrk="0" hangingPunct="1">
              <a:lnSpc>
                <a:spcPct val="100000"/>
              </a:lnSpc>
              <a:spcAft>
                <a:spcPts val="100"/>
              </a:spcAft>
              <a:buClrTx/>
              <a:buSzTx/>
              <a:buFontTx/>
              <a:buNone/>
              <a:tabLst/>
              <a:defRPr/>
            </a:pPr>
            <a:r>
              <a:rPr lang="en-US" sz="800">
                <a:solidFill>
                  <a:schemeClr val="bg1">
                    <a:lumMod val="65000"/>
                  </a:schemeClr>
                </a:solidFill>
                <a:latin typeface="BMWTypeNext Light"/>
                <a:cs typeface="Arial"/>
              </a:rPr>
              <a:t>Since Launch</a:t>
            </a:r>
            <a:endParaRPr lang="en-US" sz="800" b="0" i="0" u="none" strike="noStrike" kern="1200" cap="none" spc="0" normalizeH="0" baseline="0" noProof="0">
              <a:ln>
                <a:noFill/>
              </a:ln>
              <a:solidFill>
                <a:schemeClr val="bg1">
                  <a:lumMod val="65000"/>
                </a:schemeClr>
              </a:solidFill>
              <a:effectLst/>
              <a:uLnTx/>
              <a:uFillTx/>
              <a:latin typeface="BMWTypeNext Light"/>
              <a:cs typeface="Arial"/>
            </a:endParaRPr>
          </a:p>
        </p:txBody>
      </p:sp>
      <p:sp>
        <p:nvSpPr>
          <p:cNvPr id="22" name="Footer Placeholder 2">
            <a:extLst>
              <a:ext uri="{FF2B5EF4-FFF2-40B4-BE49-F238E27FC236}">
                <a16:creationId xmlns:a16="http://schemas.microsoft.com/office/drawing/2014/main" id="{5974CD44-DFA5-F0B0-C6B7-3D1724E97615}"/>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#4</a:t>
            </a:r>
          </a:p>
        </p:txBody>
      </p:sp>
    </p:spTree>
    <p:extLst>
      <p:ext uri="{BB962C8B-B14F-4D97-AF65-F5344CB8AC3E}">
        <p14:creationId xmlns:p14="http://schemas.microsoft.com/office/powerpoint/2010/main" val="389920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9" grpId="0"/>
      <p:bldP spid="10" grpId="0"/>
      <p:bldP spid="23" grpId="0"/>
      <p:bldP spid="25" grpId="0"/>
      <p:bldP spid="20" grpId="0"/>
      <p:bldP spid="56" grpId="0"/>
      <p:bldP spid="59" grpId="0"/>
      <p:bldP spid="8" grpId="0"/>
      <p:bldP spid="61" grpId="0"/>
      <p:bldP spid="62" grpId="0"/>
      <p:bldP spid="3" grpId="0" animBg="1"/>
      <p:bldP spid="7" grpId="0" animBg="1"/>
      <p:bldP spid="11" grpId="0" animBg="1"/>
      <p:bldP spid="16" grpId="0"/>
      <p:bldP spid="18"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l="6369" r="6378"/>
          <a:stretch/>
        </p:blipFill>
        <p:spPr>
          <a:xfrm>
            <a:off x="9339908" y="1512720"/>
            <a:ext cx="1509600" cy="3073200"/>
          </a:xfrm>
          <a:prstGeom prst="roundRect">
            <a:avLst>
              <a:gd name="adj" fmla="val 16667"/>
            </a:avLst>
          </a:prstGeom>
          <a:noFill/>
          <a:ln>
            <a:noFill/>
          </a:ln>
        </p:spPr>
      </p:pic>
      <p:pic>
        <p:nvPicPr>
          <p:cNvPr id="140" name="Google Shape;140;p30"/>
          <p:cNvPicPr preferRelativeResize="0"/>
          <p:nvPr/>
        </p:nvPicPr>
        <p:blipFill>
          <a:blip r:embed="rId4">
            <a:alphaModFix/>
          </a:blip>
          <a:stretch>
            <a:fillRect/>
          </a:stretch>
        </p:blipFill>
        <p:spPr>
          <a:xfrm>
            <a:off x="8976559" y="1492336"/>
            <a:ext cx="2224525" cy="3249721"/>
          </a:xfrm>
          <a:prstGeom prst="rect">
            <a:avLst/>
          </a:prstGeom>
          <a:noFill/>
          <a:ln>
            <a:noFill/>
          </a:ln>
        </p:spPr>
      </p:pic>
      <p:pic>
        <p:nvPicPr>
          <p:cNvPr id="141" name="Google Shape;141;p30"/>
          <p:cNvPicPr preferRelativeResize="0"/>
          <p:nvPr/>
        </p:nvPicPr>
        <p:blipFill rotWithShape="1">
          <a:blip r:embed="rId5">
            <a:alphaModFix/>
          </a:blip>
          <a:srcRect l="6732" r="6732"/>
          <a:stretch/>
        </p:blipFill>
        <p:spPr>
          <a:xfrm>
            <a:off x="4361708" y="1539267"/>
            <a:ext cx="1509600" cy="3019600"/>
          </a:xfrm>
          <a:prstGeom prst="roundRect">
            <a:avLst>
              <a:gd name="adj" fmla="val 16667"/>
            </a:avLst>
          </a:prstGeom>
          <a:noFill/>
          <a:ln>
            <a:noFill/>
          </a:ln>
        </p:spPr>
      </p:pic>
      <p:pic>
        <p:nvPicPr>
          <p:cNvPr id="142" name="Google Shape;142;p30"/>
          <p:cNvPicPr preferRelativeResize="0"/>
          <p:nvPr/>
        </p:nvPicPr>
        <p:blipFill>
          <a:blip r:embed="rId4">
            <a:alphaModFix/>
          </a:blip>
          <a:stretch>
            <a:fillRect/>
          </a:stretch>
        </p:blipFill>
        <p:spPr>
          <a:xfrm>
            <a:off x="4018476" y="1492333"/>
            <a:ext cx="2184233" cy="3190875"/>
          </a:xfrm>
          <a:prstGeom prst="rect">
            <a:avLst/>
          </a:prstGeom>
          <a:noFill/>
          <a:ln>
            <a:noFill/>
          </a:ln>
        </p:spPr>
      </p:pic>
      <p:sp>
        <p:nvSpPr>
          <p:cNvPr id="143" name="Google Shape;143;p30"/>
          <p:cNvSpPr txBox="1"/>
          <p:nvPr/>
        </p:nvSpPr>
        <p:spPr>
          <a:xfrm>
            <a:off x="188152" y="99934"/>
            <a:ext cx="9414678" cy="630902"/>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2500">
                <a:solidFill>
                  <a:schemeClr val="dk2"/>
                </a:solidFill>
                <a:latin typeface="BMWTypeNext Thin"/>
                <a:ea typeface="Rajdhani"/>
                <a:cs typeface="Rajdhani"/>
                <a:sym typeface="Rajdhani"/>
              </a:rPr>
              <a:t>TVC ORGANIC SOCIAL POSTS.</a:t>
            </a:r>
            <a:endParaRPr lang="en-US" sz="2500">
              <a:solidFill>
                <a:schemeClr val="dk2"/>
              </a:solidFill>
              <a:latin typeface="BMWTypeNext Thin"/>
              <a:ea typeface="Rajdhani"/>
              <a:cs typeface="Rajdhani"/>
            </a:endParaRPr>
          </a:p>
        </p:txBody>
      </p:sp>
      <p:sp>
        <p:nvSpPr>
          <p:cNvPr id="144" name="Google Shape;144;p3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30</a:t>
            </a:fld>
            <a:endParaRPr/>
          </a:p>
        </p:txBody>
      </p:sp>
      <p:sp>
        <p:nvSpPr>
          <p:cNvPr id="145" name="Google Shape;145;p30"/>
          <p:cNvSpPr txBox="1"/>
          <p:nvPr/>
        </p:nvSpPr>
        <p:spPr>
          <a:xfrm>
            <a:off x="4208892" y="4921034"/>
            <a:ext cx="1735200" cy="1077178"/>
          </a:xfrm>
          <a:prstGeom prst="rect">
            <a:avLst/>
          </a:prstGeom>
          <a:noFill/>
          <a:ln>
            <a:noFill/>
          </a:ln>
        </p:spPr>
        <p:txBody>
          <a:bodyPr spcFirstLastPara="1" wrap="square" lIns="121900" tIns="121900" rIns="121900" bIns="121900" anchor="t" anchorCtr="0">
            <a:spAutoFit/>
          </a:bodyPr>
          <a:lstStyle/>
          <a:p>
            <a:r>
              <a:rPr lang="fr-FR" sz="900" b="1">
                <a:solidFill>
                  <a:schemeClr val="dk1"/>
                </a:solidFill>
                <a:latin typeface="BMWTypeNext Thin"/>
                <a:ea typeface="Rajdhani"/>
                <a:cs typeface="Rajdhani"/>
                <a:sym typeface="Rajdhani"/>
              </a:rPr>
              <a:t>Total Impressions</a:t>
            </a:r>
            <a:r>
              <a:rPr lang="fr-FR" sz="900">
                <a:solidFill>
                  <a:schemeClr val="dk1"/>
                </a:solidFill>
                <a:latin typeface="BMWTypeNext Thin"/>
                <a:ea typeface="Rajdhani"/>
                <a:cs typeface="Rajdhani"/>
                <a:sym typeface="Rajdhani"/>
              </a:rPr>
              <a:t>: 95,302</a:t>
            </a:r>
            <a:endParaRPr lang="fr-FR" sz="933">
              <a:solidFill>
                <a:schemeClr val="dk1"/>
              </a:solidFill>
              <a:latin typeface="BMWTypeNext Thin"/>
              <a:ea typeface="Rajdhani"/>
              <a:cs typeface="Rajdhani"/>
              <a:sym typeface="Rajdhani"/>
            </a:endParaRPr>
          </a:p>
          <a:p>
            <a:r>
              <a:rPr lang="fr-FR" sz="900" b="1">
                <a:solidFill>
                  <a:schemeClr val="dk1"/>
                </a:solidFill>
                <a:latin typeface="BMWTypeNext Thin"/>
                <a:ea typeface="Rajdhani"/>
                <a:cs typeface="Rajdhani"/>
                <a:sym typeface="Rajdhani"/>
              </a:rPr>
              <a:t>Total Engagements: </a:t>
            </a:r>
            <a:r>
              <a:rPr lang="fr-FR" sz="900">
                <a:solidFill>
                  <a:schemeClr val="dk1"/>
                </a:solidFill>
                <a:latin typeface="BMWTypeNext Thin"/>
                <a:ea typeface="Rajdhani"/>
                <a:cs typeface="Rajdhani"/>
                <a:sym typeface="Rajdhani"/>
              </a:rPr>
              <a:t>1,811</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Eng. rate: </a:t>
            </a:r>
            <a:r>
              <a:rPr lang="fr-FR" sz="900">
                <a:solidFill>
                  <a:schemeClr val="dk1"/>
                </a:solidFill>
                <a:latin typeface="BMWTypeNext Thin"/>
                <a:ea typeface="Rajdhani"/>
                <a:cs typeface="Rajdhani"/>
                <a:sym typeface="Rajdhani"/>
              </a:rPr>
              <a:t>1.90%</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Net Sentiment: </a:t>
            </a:r>
            <a:r>
              <a:rPr lang="fr-FR" sz="900" b="1">
                <a:solidFill>
                  <a:srgbClr val="38761D"/>
                </a:solidFill>
                <a:latin typeface="BMWTypeNext Thin"/>
                <a:ea typeface="Rajdhani"/>
                <a:cs typeface="Rajdhani"/>
                <a:sym typeface="Rajdhani"/>
              </a:rPr>
              <a:t>40% </a:t>
            </a:r>
            <a:endParaRPr lang="fr-FR" sz="900" b="1">
              <a:solidFill>
                <a:srgbClr val="38761D"/>
              </a:solidFill>
              <a:latin typeface="BMWTypeNext Thin"/>
              <a:ea typeface="Rajdhani"/>
              <a:cs typeface="Rajdhani"/>
            </a:endParaRPr>
          </a:p>
          <a:p>
            <a:r>
              <a:rPr lang="fr-FR" sz="900" b="1">
                <a:solidFill>
                  <a:schemeClr val="dk1"/>
                </a:solidFill>
                <a:latin typeface="BMWTypeNext Thin"/>
                <a:ea typeface="Rajdhani"/>
                <a:cs typeface="Rajdhani"/>
                <a:sym typeface="Rajdhani"/>
              </a:rPr>
              <a:t>(60% pos, 20% </a:t>
            </a:r>
            <a:r>
              <a:rPr lang="fr-FR" sz="900" b="1" err="1">
                <a:solidFill>
                  <a:schemeClr val="dk1"/>
                </a:solidFill>
                <a:latin typeface="BMWTypeNext Thin"/>
                <a:ea typeface="Rajdhani"/>
                <a:cs typeface="Rajdhani"/>
                <a:sym typeface="Rajdhani"/>
              </a:rPr>
              <a:t>Neu</a:t>
            </a:r>
            <a:r>
              <a:rPr lang="fr-FR" sz="900" b="1">
                <a:solidFill>
                  <a:schemeClr val="dk1"/>
                </a:solidFill>
                <a:latin typeface="BMWTypeNext Thin"/>
                <a:ea typeface="Rajdhani"/>
                <a:cs typeface="Rajdhani"/>
                <a:sym typeface="Rajdhani"/>
              </a:rPr>
              <a:t>, 20% </a:t>
            </a:r>
            <a:r>
              <a:rPr lang="fr-FR" sz="900" b="1" err="1">
                <a:solidFill>
                  <a:schemeClr val="dk1"/>
                </a:solidFill>
                <a:latin typeface="BMWTypeNext Thin"/>
                <a:ea typeface="Rajdhani"/>
                <a:cs typeface="Rajdhani"/>
                <a:sym typeface="Rajdhani"/>
              </a:rPr>
              <a:t>Neg</a:t>
            </a:r>
            <a:r>
              <a:rPr lang="fr-FR" sz="900" b="1">
                <a:solidFill>
                  <a:schemeClr val="dk1"/>
                </a:solidFill>
                <a:latin typeface="BMWTypeNext Thin"/>
                <a:ea typeface="Rajdhani"/>
                <a:cs typeface="Rajdhani"/>
                <a:sym typeface="Rajdhani"/>
              </a:rPr>
              <a:t>)</a:t>
            </a:r>
            <a:endParaRPr lang="fr-FR" sz="900" b="1">
              <a:solidFill>
                <a:schemeClr val="dk1"/>
              </a:solidFill>
              <a:latin typeface="BMWTypeNext Thin"/>
              <a:ea typeface="Rajdhani"/>
              <a:cs typeface="Rajdhani"/>
            </a:endParaRPr>
          </a:p>
        </p:txBody>
      </p:sp>
      <p:sp>
        <p:nvSpPr>
          <p:cNvPr id="146" name="Google Shape;146;p30"/>
          <p:cNvSpPr txBox="1"/>
          <p:nvPr/>
        </p:nvSpPr>
        <p:spPr>
          <a:xfrm>
            <a:off x="9166992" y="4921034"/>
            <a:ext cx="1864800" cy="964006"/>
          </a:xfrm>
          <a:prstGeom prst="rect">
            <a:avLst/>
          </a:prstGeom>
          <a:noFill/>
          <a:ln>
            <a:noFill/>
          </a:ln>
        </p:spPr>
        <p:txBody>
          <a:bodyPr spcFirstLastPara="1" wrap="square" lIns="121900" tIns="121900" rIns="121900" bIns="121900" anchor="t" anchorCtr="0">
            <a:spAutoFit/>
          </a:bodyPr>
          <a:lstStyle/>
          <a:p>
            <a:r>
              <a:rPr lang="fr-FR" sz="900" b="1">
                <a:solidFill>
                  <a:schemeClr val="dk1"/>
                </a:solidFill>
                <a:latin typeface="BMWTypeNext Thin"/>
                <a:ea typeface="Rajdhani"/>
                <a:cs typeface="Rajdhani"/>
                <a:sym typeface="Rajdhani"/>
              </a:rPr>
              <a:t>Total Impressions: </a:t>
            </a:r>
            <a:r>
              <a:rPr lang="fr-FR" sz="900">
                <a:solidFill>
                  <a:schemeClr val="dk1"/>
                </a:solidFill>
                <a:latin typeface="BMWTypeNext Thin"/>
                <a:ea typeface="Rajdhani"/>
                <a:cs typeface="Rajdhani"/>
                <a:sym typeface="Rajdhani"/>
              </a:rPr>
              <a:t>6,990</a:t>
            </a:r>
            <a:endParaRPr lang="fr-FR" sz="933">
              <a:solidFill>
                <a:schemeClr val="dk1"/>
              </a:solidFill>
              <a:latin typeface="BMWTypeNext Thin"/>
              <a:ea typeface="Rajdhani"/>
              <a:cs typeface="Rajdhani"/>
              <a:sym typeface="Rajdhani"/>
            </a:endParaRPr>
          </a:p>
          <a:p>
            <a:r>
              <a:rPr lang="fr-FR" sz="900" b="1">
                <a:solidFill>
                  <a:schemeClr val="dk1"/>
                </a:solidFill>
                <a:latin typeface="BMWTypeNext Thin"/>
                <a:ea typeface="Rajdhani"/>
                <a:cs typeface="Rajdhani"/>
                <a:sym typeface="Rajdhani"/>
              </a:rPr>
              <a:t>Total Engagements: </a:t>
            </a:r>
            <a:r>
              <a:rPr lang="fr-FR" sz="900">
                <a:solidFill>
                  <a:schemeClr val="dk1"/>
                </a:solidFill>
                <a:latin typeface="BMWTypeNext Thin"/>
                <a:ea typeface="Rajdhani"/>
                <a:cs typeface="Rajdhani"/>
                <a:sym typeface="Rajdhani"/>
              </a:rPr>
              <a:t>398</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Eng. rate: </a:t>
            </a:r>
            <a:r>
              <a:rPr lang="fr-FR" sz="900">
                <a:solidFill>
                  <a:schemeClr val="dk1"/>
                </a:solidFill>
                <a:latin typeface="BMWTypeNext Thin"/>
                <a:ea typeface="Rajdhani"/>
                <a:cs typeface="Rajdhani"/>
                <a:sym typeface="Rajdhani"/>
              </a:rPr>
              <a:t>5.57%</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Net Sentiment:</a:t>
            </a:r>
            <a:r>
              <a:rPr lang="fr-FR" sz="900" b="1">
                <a:solidFill>
                  <a:srgbClr val="38761D"/>
                </a:solidFill>
                <a:latin typeface="BMWTypeNext Thin"/>
                <a:ea typeface="Rajdhani"/>
                <a:cs typeface="Rajdhani"/>
                <a:sym typeface="Rajdhani"/>
              </a:rPr>
              <a:t> 100% </a:t>
            </a:r>
            <a:endParaRPr lang="fr-FR" sz="900" b="1">
              <a:solidFill>
                <a:srgbClr val="38761D"/>
              </a:solidFill>
              <a:latin typeface="BMWTypeNext Thin"/>
              <a:ea typeface="Rajdhani"/>
              <a:cs typeface="Rajdhani"/>
            </a:endParaRPr>
          </a:p>
          <a:p>
            <a:pPr>
              <a:buClr>
                <a:schemeClr val="dk1"/>
              </a:buClr>
              <a:buSzPts val="1100"/>
            </a:pPr>
            <a:r>
              <a:rPr lang="fr-FR" sz="900" b="1">
                <a:solidFill>
                  <a:schemeClr val="dk1"/>
                </a:solidFill>
                <a:latin typeface="BMWTypeNext Thin"/>
                <a:ea typeface="Rajdhani"/>
                <a:cs typeface="Rajdhani"/>
                <a:sym typeface="Rajdhani"/>
              </a:rPr>
              <a:t>(100% pos)</a:t>
            </a:r>
            <a:endParaRPr lang="fr-FR" sz="900" b="1">
              <a:solidFill>
                <a:schemeClr val="dk1"/>
              </a:solidFill>
              <a:latin typeface="BMWTypeNext Thin"/>
              <a:ea typeface="Rajdhani"/>
              <a:cs typeface="Rajdhani"/>
            </a:endParaRPr>
          </a:p>
        </p:txBody>
      </p:sp>
      <p:sp>
        <p:nvSpPr>
          <p:cNvPr id="147" name="Google Shape;147;p30"/>
          <p:cNvSpPr txBox="1"/>
          <p:nvPr/>
        </p:nvSpPr>
        <p:spPr>
          <a:xfrm>
            <a:off x="4254308" y="4639200"/>
            <a:ext cx="1752800" cy="320800"/>
          </a:xfrm>
          <a:prstGeom prst="rect">
            <a:avLst/>
          </a:prstGeom>
          <a:noFill/>
          <a:ln>
            <a:noFill/>
          </a:ln>
        </p:spPr>
        <p:txBody>
          <a:bodyPr spcFirstLastPara="1" wrap="square" lIns="121900" tIns="121900" rIns="121900" bIns="121900" anchor="t" anchorCtr="0">
            <a:noAutofit/>
          </a:bodyPr>
          <a:lstStyle/>
          <a:p>
            <a:pPr algn="ctr"/>
            <a:r>
              <a:rPr lang="en-US" sz="1333" b="1" u="sng">
                <a:solidFill>
                  <a:schemeClr val="hlink"/>
                </a:solidFill>
                <a:latin typeface="BMWTypeNext Thin"/>
                <a:ea typeface="Rajdhani"/>
                <a:cs typeface="Rajdhani"/>
                <a:sym typeface="Rajdhani"/>
                <a:hlinkClick r:id="rId6"/>
              </a:rPr>
              <a:t>Link</a:t>
            </a:r>
            <a:endParaRPr lang="en-US" sz="1333" b="1" u="sng">
              <a:latin typeface="BMWTypeNext Thin"/>
              <a:ea typeface="Rajdhani"/>
              <a:cs typeface="Rajdhani"/>
              <a:sym typeface="Rajdhani"/>
            </a:endParaRPr>
          </a:p>
        </p:txBody>
      </p:sp>
      <p:sp>
        <p:nvSpPr>
          <p:cNvPr id="148" name="Google Shape;148;p30"/>
          <p:cNvSpPr txBox="1"/>
          <p:nvPr/>
        </p:nvSpPr>
        <p:spPr>
          <a:xfrm>
            <a:off x="9212441" y="4639200"/>
            <a:ext cx="1752800" cy="320800"/>
          </a:xfrm>
          <a:prstGeom prst="rect">
            <a:avLst/>
          </a:prstGeom>
          <a:noFill/>
          <a:ln>
            <a:noFill/>
          </a:ln>
        </p:spPr>
        <p:txBody>
          <a:bodyPr spcFirstLastPara="1" wrap="square" lIns="121900" tIns="121900" rIns="121900" bIns="121900" anchor="t" anchorCtr="0">
            <a:noAutofit/>
          </a:bodyPr>
          <a:lstStyle/>
          <a:p>
            <a:pPr algn="ctr"/>
            <a:r>
              <a:rPr lang="en-US" sz="1333" b="1" u="sng">
                <a:solidFill>
                  <a:schemeClr val="hlink"/>
                </a:solidFill>
                <a:latin typeface="BMWTypeNext Thin"/>
                <a:ea typeface="Rajdhani"/>
                <a:cs typeface="Rajdhani"/>
                <a:sym typeface="Rajdhani"/>
                <a:hlinkClick r:id="rId7"/>
              </a:rPr>
              <a:t>Link</a:t>
            </a:r>
            <a:endParaRPr lang="en-US" sz="1333" b="1" u="sng">
              <a:latin typeface="BMWTypeNext Thin"/>
              <a:ea typeface="Rajdhani"/>
              <a:cs typeface="Rajdhani"/>
              <a:sym typeface="Rajdhani"/>
            </a:endParaRPr>
          </a:p>
        </p:txBody>
      </p:sp>
      <p:sp>
        <p:nvSpPr>
          <p:cNvPr id="149" name="Google Shape;149;p30"/>
          <p:cNvSpPr txBox="1"/>
          <p:nvPr/>
        </p:nvSpPr>
        <p:spPr>
          <a:xfrm>
            <a:off x="3958882" y="1046188"/>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INSTAGRAM 7/2</a:t>
            </a:r>
          </a:p>
        </p:txBody>
      </p:sp>
      <p:sp>
        <p:nvSpPr>
          <p:cNvPr id="150" name="Google Shape;150;p30"/>
          <p:cNvSpPr txBox="1"/>
          <p:nvPr/>
        </p:nvSpPr>
        <p:spPr>
          <a:xfrm>
            <a:off x="8974741" y="1046430"/>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LINKEDIN 7/2</a:t>
            </a:r>
          </a:p>
        </p:txBody>
      </p:sp>
      <p:pic>
        <p:nvPicPr>
          <p:cNvPr id="151" name="Google Shape;151;p30"/>
          <p:cNvPicPr preferRelativeResize="0"/>
          <p:nvPr/>
        </p:nvPicPr>
        <p:blipFill rotWithShape="1">
          <a:blip r:embed="rId8">
            <a:alphaModFix/>
          </a:blip>
          <a:srcRect t="465" b="465"/>
          <a:stretch/>
        </p:blipFill>
        <p:spPr>
          <a:xfrm>
            <a:off x="6828508" y="1488520"/>
            <a:ext cx="1509600" cy="3073200"/>
          </a:xfrm>
          <a:prstGeom prst="roundRect">
            <a:avLst>
              <a:gd name="adj" fmla="val 16667"/>
            </a:avLst>
          </a:prstGeom>
          <a:noFill/>
          <a:ln>
            <a:noFill/>
          </a:ln>
        </p:spPr>
      </p:pic>
      <p:pic>
        <p:nvPicPr>
          <p:cNvPr id="152" name="Google Shape;152;p30"/>
          <p:cNvPicPr preferRelativeResize="0"/>
          <p:nvPr/>
        </p:nvPicPr>
        <p:blipFill>
          <a:blip r:embed="rId4">
            <a:alphaModFix/>
          </a:blip>
          <a:stretch>
            <a:fillRect/>
          </a:stretch>
        </p:blipFill>
        <p:spPr>
          <a:xfrm>
            <a:off x="6465241" y="1492334"/>
            <a:ext cx="2195832" cy="3207865"/>
          </a:xfrm>
          <a:prstGeom prst="rect">
            <a:avLst/>
          </a:prstGeom>
          <a:noFill/>
          <a:ln>
            <a:noFill/>
          </a:ln>
        </p:spPr>
      </p:pic>
      <p:sp>
        <p:nvSpPr>
          <p:cNvPr id="153" name="Google Shape;153;p30"/>
          <p:cNvSpPr txBox="1"/>
          <p:nvPr/>
        </p:nvSpPr>
        <p:spPr>
          <a:xfrm>
            <a:off x="6655592" y="4921034"/>
            <a:ext cx="1864800" cy="964006"/>
          </a:xfrm>
          <a:prstGeom prst="rect">
            <a:avLst/>
          </a:prstGeom>
          <a:noFill/>
          <a:ln>
            <a:noFill/>
          </a:ln>
        </p:spPr>
        <p:txBody>
          <a:bodyPr spcFirstLastPara="1" wrap="square" lIns="121900" tIns="121900" rIns="121900" bIns="121900" anchor="t" anchorCtr="0">
            <a:spAutoFit/>
          </a:bodyPr>
          <a:lstStyle/>
          <a:p>
            <a:r>
              <a:rPr lang="fr-FR" sz="900" b="1">
                <a:solidFill>
                  <a:schemeClr val="dk1"/>
                </a:solidFill>
                <a:latin typeface="BMWTypeNext Thin"/>
                <a:ea typeface="Rajdhani"/>
                <a:cs typeface="Rajdhani"/>
                <a:sym typeface="Rajdhani"/>
              </a:rPr>
              <a:t>Total Impressions:</a:t>
            </a:r>
            <a:r>
              <a:rPr lang="fr-FR" sz="900">
                <a:solidFill>
                  <a:schemeClr val="dk1"/>
                </a:solidFill>
                <a:latin typeface="BMWTypeNext Thin"/>
                <a:ea typeface="Rajdhani"/>
                <a:cs typeface="Rajdhani"/>
                <a:sym typeface="Rajdhani"/>
              </a:rPr>
              <a:t> 30,261</a:t>
            </a:r>
            <a:endParaRPr lang="fr-FR" sz="933">
              <a:solidFill>
                <a:schemeClr val="dk1"/>
              </a:solidFill>
              <a:latin typeface="BMWTypeNext Thin"/>
              <a:ea typeface="Rajdhani"/>
              <a:cs typeface="Rajdhani"/>
              <a:sym typeface="Rajdhani"/>
            </a:endParaRPr>
          </a:p>
          <a:p>
            <a:r>
              <a:rPr lang="fr-FR" sz="900" b="1">
                <a:solidFill>
                  <a:schemeClr val="dk1"/>
                </a:solidFill>
                <a:latin typeface="BMWTypeNext Thin"/>
                <a:ea typeface="Rajdhani"/>
                <a:cs typeface="Rajdhani"/>
                <a:sym typeface="Rajdhani"/>
              </a:rPr>
              <a:t>Total Engagements: </a:t>
            </a:r>
            <a:r>
              <a:rPr lang="fr-FR" sz="900">
                <a:solidFill>
                  <a:schemeClr val="dk1"/>
                </a:solidFill>
                <a:latin typeface="BMWTypeNext Thin"/>
                <a:ea typeface="Rajdhani"/>
                <a:cs typeface="Rajdhani"/>
                <a:sym typeface="Rajdhani"/>
              </a:rPr>
              <a:t>290</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Eng. rate: </a:t>
            </a:r>
            <a:r>
              <a:rPr lang="fr-FR" sz="900">
                <a:solidFill>
                  <a:schemeClr val="dk1"/>
                </a:solidFill>
                <a:latin typeface="BMWTypeNext Thin"/>
                <a:ea typeface="Rajdhani"/>
                <a:cs typeface="Rajdhani"/>
                <a:sym typeface="Rajdhani"/>
              </a:rPr>
              <a:t>0.96%</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Net Sentiment: </a:t>
            </a:r>
            <a:r>
              <a:rPr lang="fr-FR" sz="900" b="1">
                <a:solidFill>
                  <a:srgbClr val="FF0000"/>
                </a:solidFill>
                <a:latin typeface="BMWTypeNext Thin"/>
                <a:ea typeface="Rajdhani"/>
                <a:cs typeface="Rajdhani"/>
                <a:sym typeface="Rajdhani"/>
              </a:rPr>
              <a:t>-15%</a:t>
            </a:r>
            <a:endParaRPr lang="fr-FR" sz="900" b="1">
              <a:solidFill>
                <a:srgbClr val="FF0000"/>
              </a:solidFill>
              <a:latin typeface="BMWTypeNext Thin"/>
              <a:ea typeface="Rajdhani"/>
              <a:cs typeface="Rajdhani"/>
            </a:endParaRPr>
          </a:p>
          <a:p>
            <a:pPr>
              <a:buClr>
                <a:schemeClr val="dk1"/>
              </a:buClr>
              <a:buSzPts val="1100"/>
            </a:pPr>
            <a:r>
              <a:rPr lang="fr-FR" sz="900" b="1">
                <a:solidFill>
                  <a:schemeClr val="dk1"/>
                </a:solidFill>
                <a:latin typeface="BMWTypeNext Thin"/>
                <a:ea typeface="Rajdhani"/>
                <a:cs typeface="Rajdhani"/>
                <a:sym typeface="Rajdhani"/>
              </a:rPr>
              <a:t>(35% pos, 14% </a:t>
            </a:r>
            <a:r>
              <a:rPr lang="fr-FR" sz="900" b="1" err="1">
                <a:solidFill>
                  <a:schemeClr val="dk1"/>
                </a:solidFill>
                <a:latin typeface="BMWTypeNext Thin"/>
                <a:ea typeface="Rajdhani"/>
                <a:cs typeface="Rajdhani"/>
                <a:sym typeface="Rajdhani"/>
              </a:rPr>
              <a:t>neu</a:t>
            </a:r>
            <a:r>
              <a:rPr lang="fr-FR" sz="900" b="1">
                <a:solidFill>
                  <a:schemeClr val="dk1"/>
                </a:solidFill>
                <a:latin typeface="BMWTypeNext Thin"/>
                <a:ea typeface="Rajdhani"/>
                <a:cs typeface="Rajdhani"/>
                <a:sym typeface="Rajdhani"/>
              </a:rPr>
              <a:t>, 50% </a:t>
            </a:r>
            <a:r>
              <a:rPr lang="fr-FR" sz="900" b="1" err="1">
                <a:solidFill>
                  <a:schemeClr val="dk1"/>
                </a:solidFill>
                <a:latin typeface="BMWTypeNext Thin"/>
                <a:ea typeface="Rajdhani"/>
                <a:cs typeface="Rajdhani"/>
                <a:sym typeface="Rajdhani"/>
              </a:rPr>
              <a:t>neg</a:t>
            </a:r>
            <a:r>
              <a:rPr lang="fr-FR" sz="900" b="1">
                <a:solidFill>
                  <a:schemeClr val="dk1"/>
                </a:solidFill>
                <a:latin typeface="BMWTypeNext Thin"/>
                <a:ea typeface="Rajdhani"/>
                <a:cs typeface="Rajdhani"/>
                <a:sym typeface="Rajdhani"/>
              </a:rPr>
              <a:t>)</a:t>
            </a:r>
            <a:endParaRPr lang="fr-FR" sz="900" b="1">
              <a:solidFill>
                <a:schemeClr val="dk1"/>
              </a:solidFill>
              <a:latin typeface="BMWTypeNext Thin"/>
              <a:ea typeface="Rajdhani"/>
              <a:cs typeface="Rajdhani"/>
            </a:endParaRPr>
          </a:p>
        </p:txBody>
      </p:sp>
      <p:sp>
        <p:nvSpPr>
          <p:cNvPr id="154" name="Google Shape;154;p30"/>
          <p:cNvSpPr txBox="1"/>
          <p:nvPr/>
        </p:nvSpPr>
        <p:spPr>
          <a:xfrm>
            <a:off x="6701041" y="4639200"/>
            <a:ext cx="1752800" cy="320800"/>
          </a:xfrm>
          <a:prstGeom prst="rect">
            <a:avLst/>
          </a:prstGeom>
          <a:noFill/>
          <a:ln>
            <a:noFill/>
          </a:ln>
        </p:spPr>
        <p:txBody>
          <a:bodyPr spcFirstLastPara="1" wrap="square" lIns="121900" tIns="121900" rIns="121900" bIns="121900" anchor="t" anchorCtr="0">
            <a:noAutofit/>
          </a:bodyPr>
          <a:lstStyle/>
          <a:p>
            <a:pPr algn="ctr"/>
            <a:r>
              <a:rPr lang="en-US" sz="1333" b="1" u="sng">
                <a:solidFill>
                  <a:schemeClr val="hlink"/>
                </a:solidFill>
                <a:latin typeface="BMWTypeNext Thin"/>
                <a:ea typeface="Rajdhani"/>
                <a:cs typeface="Rajdhani"/>
                <a:sym typeface="Rajdhani"/>
                <a:hlinkClick r:id="rId9"/>
              </a:rPr>
              <a:t>Link</a:t>
            </a:r>
            <a:endParaRPr lang="en-US" sz="1333" b="1" u="sng">
              <a:latin typeface="BMWTypeNext Thin"/>
              <a:ea typeface="Rajdhani"/>
              <a:cs typeface="Rajdhani"/>
              <a:sym typeface="Rajdhani"/>
            </a:endParaRPr>
          </a:p>
        </p:txBody>
      </p:sp>
      <p:sp>
        <p:nvSpPr>
          <p:cNvPr id="155" name="Google Shape;155;p30"/>
          <p:cNvSpPr txBox="1"/>
          <p:nvPr/>
        </p:nvSpPr>
        <p:spPr>
          <a:xfrm>
            <a:off x="6449550" y="1046973"/>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FACEBOOK 7/2</a:t>
            </a:r>
          </a:p>
        </p:txBody>
      </p:sp>
      <p:sp>
        <p:nvSpPr>
          <p:cNvPr id="4" name="TextBox 3">
            <a:extLst>
              <a:ext uri="{FF2B5EF4-FFF2-40B4-BE49-F238E27FC236}">
                <a16:creationId xmlns:a16="http://schemas.microsoft.com/office/drawing/2014/main" id="{9F4BC169-83EE-4ED5-32EA-BDEDFDF64D4F}"/>
              </a:ext>
            </a:extLst>
          </p:cNvPr>
          <p:cNvSpPr txBox="1"/>
          <p:nvPr/>
        </p:nvSpPr>
        <p:spPr>
          <a:xfrm>
            <a:off x="323755" y="1539267"/>
            <a:ext cx="3228207" cy="1754326"/>
          </a:xfrm>
          <a:prstGeom prst="rect">
            <a:avLst/>
          </a:prstGeom>
          <a:noFill/>
        </p:spPr>
        <p:txBody>
          <a:bodyPr wrap="square" lIns="91440" tIns="45720" rIns="91440" bIns="45720" anchor="t">
            <a:spAutoFit/>
          </a:bodyPr>
          <a:lstStyle/>
          <a:p>
            <a:r>
              <a:rPr lang="en-US" sz="1800">
                <a:solidFill>
                  <a:schemeClr val="dk1"/>
                </a:solidFill>
                <a:ea typeface="+mn-lt"/>
                <a:cs typeface="+mn-lt"/>
              </a:rPr>
              <a:t>Cutdown TVC posts earned the highest impressions and engagements </a:t>
            </a:r>
            <a:r>
              <a:rPr lang="en-US">
                <a:solidFill>
                  <a:schemeClr val="dk1"/>
                </a:solidFill>
                <a:ea typeface="+mn-lt"/>
                <a:cs typeface="+mn-lt"/>
              </a:rPr>
              <a:t>rate </a:t>
            </a:r>
            <a:r>
              <a:rPr lang="en-US" sz="1800">
                <a:solidFill>
                  <a:schemeClr val="dk1"/>
                </a:solidFill>
                <a:ea typeface="+mn-lt"/>
                <a:cs typeface="+mn-lt"/>
              </a:rPr>
              <a:t>on Instagram while Facebook was the only channel to post negative sentiment.</a:t>
            </a:r>
            <a:r>
              <a:rPr lang="en-US">
                <a:solidFill>
                  <a:schemeClr val="dk1"/>
                </a:solidFill>
                <a:ea typeface="+mn-lt"/>
                <a:cs typeface="+mn-lt"/>
              </a:rPr>
              <a:t>  </a:t>
            </a:r>
            <a:endParaRPr lang="en-US" sz="1800">
              <a:solidFill>
                <a:schemeClr val="dk1"/>
              </a:solidFill>
              <a:ea typeface="+mn-lt"/>
              <a:cs typeface="+mn-lt"/>
            </a:endParaRPr>
          </a:p>
        </p:txBody>
      </p:sp>
      <p:sp>
        <p:nvSpPr>
          <p:cNvPr id="5" name="TextBox 4">
            <a:extLst>
              <a:ext uri="{FF2B5EF4-FFF2-40B4-BE49-F238E27FC236}">
                <a16:creationId xmlns:a16="http://schemas.microsoft.com/office/drawing/2014/main" id="{DD982066-3507-26C2-BF21-3A3F42234C83}"/>
              </a:ext>
            </a:extLst>
          </p:cNvPr>
          <p:cNvSpPr txBox="1"/>
          <p:nvPr/>
        </p:nvSpPr>
        <p:spPr>
          <a:xfrm>
            <a:off x="323754" y="3953201"/>
            <a:ext cx="3228207" cy="1354217"/>
          </a:xfrm>
          <a:prstGeom prst="rect">
            <a:avLst/>
          </a:prstGeom>
          <a:noFill/>
        </p:spPr>
        <p:txBody>
          <a:bodyPr wrap="square" lIns="91440" tIns="45720" rIns="91440" bIns="45720" anchor="t">
            <a:spAutoFit/>
          </a:bodyPr>
          <a:lstStyle/>
          <a:p>
            <a:r>
              <a:rPr lang="en-US" sz="1200">
                <a:solidFill>
                  <a:schemeClr val="dk1"/>
                </a:solidFill>
                <a:ea typeface="+mn-lt"/>
                <a:cs typeface="+mn-lt"/>
              </a:rPr>
              <a:t>TOTAL IMPRESSIONS: </a:t>
            </a:r>
          </a:p>
          <a:p>
            <a:r>
              <a:rPr lang="en-US" sz="2000">
                <a:solidFill>
                  <a:schemeClr val="dk1"/>
                </a:solidFill>
                <a:ea typeface="+mn-lt"/>
                <a:cs typeface="+mn-lt"/>
              </a:rPr>
              <a:t>132,533 </a:t>
            </a:r>
            <a:r>
              <a:rPr lang="en-US">
                <a:solidFill>
                  <a:srgbClr val="92D050"/>
                </a:solidFill>
                <a:ea typeface="+mn-lt"/>
                <a:cs typeface="+mn-lt"/>
              </a:rPr>
              <a:t>+83,588</a:t>
            </a:r>
          </a:p>
          <a:p>
            <a:endParaRPr lang="en-US" sz="1800">
              <a:solidFill>
                <a:schemeClr val="dk1"/>
              </a:solidFill>
              <a:ea typeface="+mn-lt"/>
              <a:cs typeface="+mn-lt"/>
            </a:endParaRPr>
          </a:p>
          <a:p>
            <a:r>
              <a:rPr lang="en-US" sz="1200">
                <a:solidFill>
                  <a:schemeClr val="dk1"/>
                </a:solidFill>
                <a:ea typeface="+mn-lt"/>
                <a:cs typeface="+mn-lt"/>
              </a:rPr>
              <a:t>TOTAL ENGAGEMENTS: </a:t>
            </a:r>
          </a:p>
          <a:p>
            <a:r>
              <a:rPr lang="en-US" sz="2000">
                <a:solidFill>
                  <a:schemeClr val="dk1"/>
                </a:solidFill>
                <a:ea typeface="+mn-lt"/>
                <a:cs typeface="+mn-lt"/>
              </a:rPr>
              <a:t>2,499 </a:t>
            </a:r>
            <a:r>
              <a:rPr lang="en-US">
                <a:solidFill>
                  <a:srgbClr val="92D050"/>
                </a:solidFill>
                <a:ea typeface="+mn-lt"/>
                <a:cs typeface="+mn-lt"/>
              </a:rPr>
              <a:t>+186</a:t>
            </a:r>
          </a:p>
        </p:txBody>
      </p:sp>
      <p:pic>
        <p:nvPicPr>
          <p:cNvPr id="6" name="Google Shape;581;p71">
            <a:extLst>
              <a:ext uri="{FF2B5EF4-FFF2-40B4-BE49-F238E27FC236}">
                <a16:creationId xmlns:a16="http://schemas.microsoft.com/office/drawing/2014/main" id="{CAD03250-270E-100D-832B-8B4FE08AAB91}"/>
              </a:ext>
            </a:extLst>
          </p:cNvPr>
          <p:cNvPicPr preferRelativeResize="0"/>
          <p:nvPr/>
        </p:nvPicPr>
        <p:blipFill>
          <a:blip r:embed="rId10">
            <a:alphaModFix/>
          </a:blip>
          <a:stretch>
            <a:fillRect/>
          </a:stretch>
        </p:blipFill>
        <p:spPr>
          <a:xfrm>
            <a:off x="4777392" y="5938231"/>
            <a:ext cx="598200" cy="598200"/>
          </a:xfrm>
          <a:prstGeom prst="rect">
            <a:avLst/>
          </a:prstGeom>
          <a:noFill/>
          <a:ln>
            <a:noFill/>
          </a:ln>
        </p:spPr>
      </p:pic>
      <p:pic>
        <p:nvPicPr>
          <p:cNvPr id="8" name="Picture 7" descr="A blue circle with a white letter f in it&#10;&#10;Description automatically generated">
            <a:extLst>
              <a:ext uri="{FF2B5EF4-FFF2-40B4-BE49-F238E27FC236}">
                <a16:creationId xmlns:a16="http://schemas.microsoft.com/office/drawing/2014/main" id="{649FE463-9C0C-8112-06D3-FC6C4E028264}"/>
              </a:ext>
            </a:extLst>
          </p:cNvPr>
          <p:cNvPicPr>
            <a:picLocks noChangeAspect="1"/>
          </p:cNvPicPr>
          <p:nvPr/>
        </p:nvPicPr>
        <p:blipFill>
          <a:blip r:embed="rId11"/>
          <a:stretch>
            <a:fillRect/>
          </a:stretch>
        </p:blipFill>
        <p:spPr>
          <a:xfrm>
            <a:off x="7264057" y="5936057"/>
            <a:ext cx="598200" cy="598200"/>
          </a:xfrm>
          <a:prstGeom prst="rect">
            <a:avLst/>
          </a:prstGeom>
        </p:spPr>
      </p:pic>
      <p:pic>
        <p:nvPicPr>
          <p:cNvPr id="10" name="Picture 9" descr="A blue square with white letters&#10;&#10;Description automatically generated">
            <a:extLst>
              <a:ext uri="{FF2B5EF4-FFF2-40B4-BE49-F238E27FC236}">
                <a16:creationId xmlns:a16="http://schemas.microsoft.com/office/drawing/2014/main" id="{1447AE64-57E0-8D0F-D3EA-E6C9E4B93C4C}"/>
              </a:ext>
            </a:extLst>
          </p:cNvPr>
          <p:cNvPicPr>
            <a:picLocks noChangeAspect="1"/>
          </p:cNvPicPr>
          <p:nvPr/>
        </p:nvPicPr>
        <p:blipFill>
          <a:blip r:embed="rId12"/>
          <a:stretch>
            <a:fillRect/>
          </a:stretch>
        </p:blipFill>
        <p:spPr>
          <a:xfrm>
            <a:off x="9791525" y="5918523"/>
            <a:ext cx="615734" cy="615734"/>
          </a:xfrm>
          <a:prstGeom prst="rect">
            <a:avLst/>
          </a:prstGeom>
        </p:spPr>
      </p:pic>
      <p:sp>
        <p:nvSpPr>
          <p:cNvPr id="2" name="Footer Placeholder 2">
            <a:extLst>
              <a:ext uri="{FF2B5EF4-FFF2-40B4-BE49-F238E27FC236}">
                <a16:creationId xmlns:a16="http://schemas.microsoft.com/office/drawing/2014/main" id="{F6ADF3CB-EA2F-6F9C-8091-F5E9417404D7}"/>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274912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7" name="Google Shape;167;p31"/>
          <p:cNvPicPr preferRelativeResize="0"/>
          <p:nvPr/>
        </p:nvPicPr>
        <p:blipFill rotWithShape="1">
          <a:blip r:embed="rId3">
            <a:alphaModFix/>
          </a:blip>
          <a:srcRect l="9097" r="9089"/>
          <a:stretch/>
        </p:blipFill>
        <p:spPr>
          <a:xfrm>
            <a:off x="5573277" y="1356088"/>
            <a:ext cx="1483200" cy="3178400"/>
          </a:xfrm>
          <a:prstGeom prst="roundRect">
            <a:avLst>
              <a:gd name="adj" fmla="val 16667"/>
            </a:avLst>
          </a:prstGeom>
          <a:noFill/>
          <a:ln>
            <a:noFill/>
          </a:ln>
        </p:spPr>
      </p:pic>
      <p:pic>
        <p:nvPicPr>
          <p:cNvPr id="169" name="Google Shape;169;p31"/>
          <p:cNvPicPr preferRelativeResize="0"/>
          <p:nvPr/>
        </p:nvPicPr>
        <p:blipFill>
          <a:blip r:embed="rId4">
            <a:alphaModFix/>
          </a:blip>
          <a:stretch>
            <a:fillRect/>
          </a:stretch>
        </p:blipFill>
        <p:spPr>
          <a:xfrm>
            <a:off x="5197704" y="1356088"/>
            <a:ext cx="2229605" cy="3361481"/>
          </a:xfrm>
          <a:prstGeom prst="rect">
            <a:avLst/>
          </a:prstGeom>
          <a:noFill/>
          <a:ln>
            <a:noFill/>
          </a:ln>
        </p:spPr>
      </p:pic>
      <p:pic>
        <p:nvPicPr>
          <p:cNvPr id="160" name="Google Shape;160;p31"/>
          <p:cNvPicPr preferRelativeResize="0"/>
          <p:nvPr/>
        </p:nvPicPr>
        <p:blipFill rotWithShape="1">
          <a:blip r:embed="rId5">
            <a:alphaModFix/>
          </a:blip>
          <a:srcRect l="6709" r="6718"/>
          <a:stretch/>
        </p:blipFill>
        <p:spPr>
          <a:xfrm>
            <a:off x="3460040" y="1371328"/>
            <a:ext cx="1504520" cy="3177080"/>
          </a:xfrm>
          <a:prstGeom prst="roundRect">
            <a:avLst>
              <a:gd name="adj" fmla="val 16667"/>
            </a:avLst>
          </a:prstGeom>
          <a:noFill/>
          <a:ln>
            <a:noFill/>
          </a:ln>
        </p:spPr>
      </p:pic>
      <p:pic>
        <p:nvPicPr>
          <p:cNvPr id="161" name="Google Shape;161;p31"/>
          <p:cNvPicPr preferRelativeResize="0"/>
          <p:nvPr/>
        </p:nvPicPr>
        <p:blipFill>
          <a:blip r:embed="rId4">
            <a:alphaModFix/>
          </a:blip>
          <a:stretch>
            <a:fillRect/>
          </a:stretch>
        </p:blipFill>
        <p:spPr>
          <a:xfrm>
            <a:off x="3116250" y="1356088"/>
            <a:ext cx="2244845" cy="3361481"/>
          </a:xfrm>
          <a:prstGeom prst="rect">
            <a:avLst/>
          </a:prstGeom>
          <a:noFill/>
          <a:ln>
            <a:noFill/>
          </a:ln>
        </p:spPr>
      </p:pic>
      <p:pic>
        <p:nvPicPr>
          <p:cNvPr id="172" name="Google Shape;172;p31"/>
          <p:cNvPicPr preferRelativeResize="0"/>
          <p:nvPr/>
        </p:nvPicPr>
        <p:blipFill rotWithShape="1">
          <a:blip r:embed="rId6">
            <a:alphaModFix/>
          </a:blip>
          <a:srcRect l="10498" r="10506"/>
          <a:stretch/>
        </p:blipFill>
        <p:spPr>
          <a:xfrm>
            <a:off x="9761538" y="1361168"/>
            <a:ext cx="1457800" cy="3189941"/>
          </a:xfrm>
          <a:prstGeom prst="roundRect">
            <a:avLst>
              <a:gd name="adj" fmla="val 16667"/>
            </a:avLst>
          </a:prstGeom>
          <a:noFill/>
          <a:ln>
            <a:noFill/>
          </a:ln>
        </p:spPr>
      </p:pic>
      <p:pic>
        <p:nvPicPr>
          <p:cNvPr id="177" name="Google Shape;177;p31"/>
          <p:cNvPicPr preferRelativeResize="0"/>
          <p:nvPr/>
        </p:nvPicPr>
        <p:blipFill>
          <a:blip r:embed="rId4">
            <a:alphaModFix/>
          </a:blip>
          <a:stretch>
            <a:fillRect/>
          </a:stretch>
        </p:blipFill>
        <p:spPr>
          <a:xfrm>
            <a:off x="9359318" y="1356088"/>
            <a:ext cx="2224525" cy="3348272"/>
          </a:xfrm>
          <a:prstGeom prst="rect">
            <a:avLst/>
          </a:prstGeom>
          <a:noFill/>
          <a:ln>
            <a:noFill/>
          </a:ln>
        </p:spPr>
      </p:pic>
      <p:pic>
        <p:nvPicPr>
          <p:cNvPr id="173" name="Google Shape;173;p31"/>
          <p:cNvPicPr preferRelativeResize="0"/>
          <p:nvPr/>
        </p:nvPicPr>
        <p:blipFill rotWithShape="1">
          <a:blip r:embed="rId7">
            <a:alphaModFix/>
          </a:blip>
          <a:srcRect l="11413" r="11413"/>
          <a:stretch/>
        </p:blipFill>
        <p:spPr>
          <a:xfrm>
            <a:off x="7597829" y="1366248"/>
            <a:ext cx="1483200" cy="3188560"/>
          </a:xfrm>
          <a:prstGeom prst="roundRect">
            <a:avLst>
              <a:gd name="adj" fmla="val 16667"/>
            </a:avLst>
          </a:prstGeom>
          <a:noFill/>
          <a:ln>
            <a:noFill/>
          </a:ln>
        </p:spPr>
      </p:pic>
      <p:pic>
        <p:nvPicPr>
          <p:cNvPr id="176" name="Google Shape;176;p31"/>
          <p:cNvPicPr preferRelativeResize="0"/>
          <p:nvPr/>
        </p:nvPicPr>
        <p:blipFill>
          <a:blip r:embed="rId4">
            <a:alphaModFix/>
          </a:blip>
          <a:stretch>
            <a:fillRect/>
          </a:stretch>
        </p:blipFill>
        <p:spPr>
          <a:xfrm>
            <a:off x="7209463" y="1356088"/>
            <a:ext cx="2224525" cy="3355306"/>
          </a:xfrm>
          <a:prstGeom prst="rect">
            <a:avLst/>
          </a:prstGeom>
          <a:noFill/>
          <a:ln>
            <a:noFill/>
          </a:ln>
        </p:spPr>
      </p:pic>
      <p:sp>
        <p:nvSpPr>
          <p:cNvPr id="162" name="Google Shape;162;p31"/>
          <p:cNvSpPr txBox="1"/>
          <p:nvPr/>
        </p:nvSpPr>
        <p:spPr>
          <a:xfrm>
            <a:off x="239529" y="134401"/>
            <a:ext cx="9556339" cy="630902"/>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2500">
                <a:solidFill>
                  <a:schemeClr val="dk2"/>
                </a:solidFill>
                <a:latin typeface="BMWTypeNext Thin"/>
                <a:ea typeface="Rajdhani"/>
                <a:cs typeface="Rajdhani"/>
                <a:sym typeface="Rajdhani"/>
              </a:rPr>
              <a:t>180 ORIGINAL CONTENT POSTS.</a:t>
            </a:r>
            <a:endParaRPr lang="en-US" sz="2500">
              <a:solidFill>
                <a:schemeClr val="dk2"/>
              </a:solidFill>
              <a:latin typeface="BMWTypeNext Thin"/>
              <a:ea typeface="Rajdhani"/>
              <a:cs typeface="Rajdhani"/>
            </a:endParaRPr>
          </a:p>
        </p:txBody>
      </p:sp>
      <p:sp>
        <p:nvSpPr>
          <p:cNvPr id="163" name="Google Shape;163;p3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31</a:t>
            </a:fld>
            <a:endParaRPr/>
          </a:p>
        </p:txBody>
      </p:sp>
      <p:sp>
        <p:nvSpPr>
          <p:cNvPr id="164" name="Google Shape;164;p31"/>
          <p:cNvSpPr txBox="1"/>
          <p:nvPr/>
        </p:nvSpPr>
        <p:spPr>
          <a:xfrm>
            <a:off x="3302455" y="4833718"/>
            <a:ext cx="1735200" cy="964006"/>
          </a:xfrm>
          <a:prstGeom prst="rect">
            <a:avLst/>
          </a:prstGeom>
          <a:noFill/>
          <a:ln>
            <a:noFill/>
          </a:ln>
        </p:spPr>
        <p:txBody>
          <a:bodyPr spcFirstLastPara="1" wrap="square" lIns="121900" tIns="121900" rIns="121900" bIns="121900" anchor="t" anchorCtr="0">
            <a:spAutoFit/>
          </a:bodyPr>
          <a:lstStyle/>
          <a:p>
            <a:r>
              <a:rPr lang="fr-FR" sz="900" b="1">
                <a:solidFill>
                  <a:schemeClr val="dk1"/>
                </a:solidFill>
                <a:latin typeface="BMWTypeNext Thin"/>
                <a:ea typeface="Rajdhani"/>
                <a:cs typeface="Rajdhani"/>
                <a:sym typeface="Rajdhani"/>
              </a:rPr>
              <a:t>Total Impressions</a:t>
            </a:r>
            <a:r>
              <a:rPr lang="fr-FR" sz="900">
                <a:solidFill>
                  <a:schemeClr val="dk1"/>
                </a:solidFill>
                <a:latin typeface="BMWTypeNext Thin"/>
                <a:ea typeface="Rajdhani"/>
                <a:cs typeface="Rajdhani"/>
                <a:sym typeface="Rajdhani"/>
              </a:rPr>
              <a:t>: 86,990</a:t>
            </a:r>
            <a:endParaRPr lang="fr-FR" sz="933">
              <a:solidFill>
                <a:schemeClr val="dk1"/>
              </a:solidFill>
              <a:latin typeface="BMWTypeNext Thin"/>
              <a:ea typeface="Rajdhani"/>
              <a:cs typeface="Rajdhani"/>
              <a:sym typeface="Rajdhani"/>
            </a:endParaRPr>
          </a:p>
          <a:p>
            <a:r>
              <a:rPr lang="fr-FR" sz="900" b="1">
                <a:solidFill>
                  <a:schemeClr val="dk1"/>
                </a:solidFill>
                <a:latin typeface="BMWTypeNext Thin"/>
                <a:ea typeface="Rajdhani"/>
                <a:cs typeface="Rajdhani"/>
                <a:sym typeface="Rajdhani"/>
              </a:rPr>
              <a:t>Total Engagements: </a:t>
            </a:r>
            <a:r>
              <a:rPr lang="fr-FR" sz="900">
                <a:solidFill>
                  <a:schemeClr val="dk1"/>
                </a:solidFill>
                <a:latin typeface="BMWTypeNext Thin"/>
                <a:ea typeface="Rajdhani"/>
                <a:cs typeface="Rajdhani"/>
                <a:sym typeface="Rajdhani"/>
              </a:rPr>
              <a:t>1,170</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Eng. rate:</a:t>
            </a:r>
            <a:r>
              <a:rPr lang="fr-FR" sz="900">
                <a:solidFill>
                  <a:schemeClr val="dk1"/>
                </a:solidFill>
                <a:latin typeface="BMWTypeNext Thin"/>
                <a:ea typeface="Rajdhani"/>
                <a:cs typeface="Rajdhani"/>
                <a:sym typeface="Rajdhani"/>
              </a:rPr>
              <a:t> 1</a:t>
            </a:r>
            <a:r>
              <a:rPr lang="fr-FR" sz="900" b="1">
                <a:solidFill>
                  <a:schemeClr val="dk1"/>
                </a:solidFill>
                <a:latin typeface="BMWTypeNext Thin"/>
                <a:ea typeface="Rajdhani"/>
                <a:cs typeface="Rajdhani"/>
                <a:sym typeface="Rajdhani"/>
              </a:rPr>
              <a:t>.</a:t>
            </a:r>
            <a:r>
              <a:rPr lang="fr-FR" sz="900">
                <a:solidFill>
                  <a:schemeClr val="dk1"/>
                </a:solidFill>
                <a:latin typeface="BMWTypeNext Thin"/>
                <a:ea typeface="Rajdhani"/>
                <a:cs typeface="Rajdhani"/>
                <a:sym typeface="Rajdhani"/>
              </a:rPr>
              <a:t>34% </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Net Sentiment: </a:t>
            </a:r>
            <a:r>
              <a:rPr lang="fr-FR" sz="900" b="1">
                <a:solidFill>
                  <a:srgbClr val="38761D"/>
                </a:solidFill>
                <a:latin typeface="BMWTypeNext Thin"/>
                <a:ea typeface="Rajdhani"/>
                <a:cs typeface="Rajdhani"/>
                <a:sym typeface="Rajdhani"/>
              </a:rPr>
              <a:t>71% </a:t>
            </a:r>
            <a:endParaRPr lang="fr-FR" sz="900" b="1">
              <a:solidFill>
                <a:srgbClr val="38761D"/>
              </a:solidFill>
              <a:latin typeface="BMWTypeNext Thin"/>
              <a:ea typeface="Rajdhani"/>
              <a:cs typeface="Rajdhani"/>
            </a:endParaRPr>
          </a:p>
          <a:p>
            <a:r>
              <a:rPr lang="fr-FR" sz="900" b="1">
                <a:solidFill>
                  <a:schemeClr val="dk1"/>
                </a:solidFill>
                <a:latin typeface="BMWTypeNext Thin"/>
                <a:ea typeface="Rajdhani"/>
                <a:cs typeface="Rajdhani"/>
                <a:sym typeface="Rajdhani"/>
              </a:rPr>
              <a:t>(78% pos, 12% </a:t>
            </a:r>
            <a:r>
              <a:rPr lang="fr-FR" sz="900" b="1" err="1">
                <a:solidFill>
                  <a:schemeClr val="dk1"/>
                </a:solidFill>
                <a:latin typeface="BMWTypeNext Thin"/>
                <a:ea typeface="Rajdhani"/>
                <a:cs typeface="Rajdhani"/>
                <a:sym typeface="Rajdhani"/>
              </a:rPr>
              <a:t>Neu</a:t>
            </a:r>
            <a:r>
              <a:rPr lang="fr-FR" sz="900" b="1">
                <a:solidFill>
                  <a:schemeClr val="dk1"/>
                </a:solidFill>
                <a:latin typeface="BMWTypeNext Thin"/>
                <a:ea typeface="Rajdhani"/>
                <a:cs typeface="Rajdhani"/>
                <a:sym typeface="Rajdhani"/>
              </a:rPr>
              <a:t>, 7% </a:t>
            </a:r>
            <a:r>
              <a:rPr lang="fr-FR" sz="900" b="1" err="1">
                <a:solidFill>
                  <a:schemeClr val="dk1"/>
                </a:solidFill>
                <a:latin typeface="BMWTypeNext Thin"/>
                <a:ea typeface="Rajdhani"/>
                <a:cs typeface="Rajdhani"/>
                <a:sym typeface="Rajdhani"/>
              </a:rPr>
              <a:t>Neg</a:t>
            </a:r>
            <a:r>
              <a:rPr lang="fr-FR" sz="900" b="1">
                <a:solidFill>
                  <a:schemeClr val="dk1"/>
                </a:solidFill>
                <a:latin typeface="BMWTypeNext Thin"/>
                <a:ea typeface="Rajdhani"/>
                <a:cs typeface="Rajdhani"/>
                <a:sym typeface="Rajdhani"/>
              </a:rPr>
              <a:t>)</a:t>
            </a:r>
            <a:endParaRPr lang="fr-FR" sz="900" b="1">
              <a:solidFill>
                <a:schemeClr val="dk1"/>
              </a:solidFill>
              <a:latin typeface="BMWTypeNext Thin"/>
              <a:ea typeface="Rajdhani"/>
              <a:cs typeface="Rajdhani"/>
            </a:endParaRPr>
          </a:p>
        </p:txBody>
      </p:sp>
      <p:sp>
        <p:nvSpPr>
          <p:cNvPr id="165" name="Google Shape;165;p31"/>
          <p:cNvSpPr txBox="1"/>
          <p:nvPr/>
        </p:nvSpPr>
        <p:spPr>
          <a:xfrm>
            <a:off x="3293655" y="4551884"/>
            <a:ext cx="1752800" cy="320800"/>
          </a:xfrm>
          <a:prstGeom prst="rect">
            <a:avLst/>
          </a:prstGeom>
          <a:noFill/>
          <a:ln>
            <a:noFill/>
          </a:ln>
        </p:spPr>
        <p:txBody>
          <a:bodyPr spcFirstLastPara="1" wrap="square" lIns="121900" tIns="121900" rIns="121900" bIns="121900" anchor="t" anchorCtr="0">
            <a:noAutofit/>
          </a:bodyPr>
          <a:lstStyle/>
          <a:p>
            <a:pPr algn="ctr"/>
            <a:r>
              <a:rPr lang="en-US" sz="1333" b="1" u="sng">
                <a:solidFill>
                  <a:schemeClr val="hlink"/>
                </a:solidFill>
                <a:latin typeface="BMWTypeNext Thin"/>
                <a:ea typeface="Rajdhani"/>
                <a:cs typeface="Rajdhani"/>
                <a:sym typeface="Rajdhani"/>
                <a:hlinkClick r:id="rId8"/>
              </a:rPr>
              <a:t>Link</a:t>
            </a:r>
            <a:endParaRPr lang="en-US" sz="1333" b="1" u="sng">
              <a:latin typeface="BMWTypeNext Thin"/>
              <a:ea typeface="Rajdhani"/>
              <a:cs typeface="Rajdhani"/>
              <a:sym typeface="Rajdhani"/>
            </a:endParaRPr>
          </a:p>
        </p:txBody>
      </p:sp>
      <p:sp>
        <p:nvSpPr>
          <p:cNvPr id="166" name="Google Shape;166;p31"/>
          <p:cNvSpPr txBox="1"/>
          <p:nvPr/>
        </p:nvSpPr>
        <p:spPr>
          <a:xfrm>
            <a:off x="3174181" y="884271"/>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INSTAGRAM 7/8</a:t>
            </a:r>
          </a:p>
        </p:txBody>
      </p:sp>
      <p:sp>
        <p:nvSpPr>
          <p:cNvPr id="168" name="Google Shape;168;p31"/>
          <p:cNvSpPr txBox="1"/>
          <p:nvPr/>
        </p:nvSpPr>
        <p:spPr>
          <a:xfrm>
            <a:off x="5471781" y="4833718"/>
            <a:ext cx="1864800" cy="964006"/>
          </a:xfrm>
          <a:prstGeom prst="rect">
            <a:avLst/>
          </a:prstGeom>
          <a:noFill/>
          <a:ln>
            <a:noFill/>
          </a:ln>
        </p:spPr>
        <p:txBody>
          <a:bodyPr spcFirstLastPara="1" wrap="square" lIns="121900" tIns="121900" rIns="121900" bIns="121900" anchor="t" anchorCtr="0">
            <a:spAutoFit/>
          </a:bodyPr>
          <a:lstStyle/>
          <a:p>
            <a:r>
              <a:rPr lang="fr-FR" sz="900" b="1">
                <a:solidFill>
                  <a:schemeClr val="dk1"/>
                </a:solidFill>
                <a:latin typeface="BMWTypeNext Thin"/>
                <a:ea typeface="Rajdhani"/>
                <a:cs typeface="Rajdhani"/>
                <a:sym typeface="Rajdhani"/>
              </a:rPr>
              <a:t>Total Impressions: </a:t>
            </a:r>
            <a:r>
              <a:rPr lang="fr-FR" sz="900">
                <a:solidFill>
                  <a:schemeClr val="dk1"/>
                </a:solidFill>
                <a:ea typeface="+mn-lt"/>
                <a:cs typeface="+mn-lt"/>
                <a:sym typeface="Rajdhani"/>
              </a:rPr>
              <a:t>4,978</a:t>
            </a:r>
            <a:endParaRPr lang="fr-FR" sz="900">
              <a:solidFill>
                <a:schemeClr val="dk1"/>
              </a:solidFill>
              <a:latin typeface="BMWTypeNext Thin"/>
              <a:ea typeface="Rajdhani"/>
              <a:cs typeface="Rajdhani"/>
              <a:sym typeface="Rajdhani"/>
            </a:endParaRPr>
          </a:p>
          <a:p>
            <a:r>
              <a:rPr lang="fr-FR" sz="900" b="1">
                <a:solidFill>
                  <a:schemeClr val="dk1"/>
                </a:solidFill>
                <a:latin typeface="BMWTypeNext Thin"/>
                <a:ea typeface="Rajdhani"/>
                <a:cs typeface="Rajdhani"/>
                <a:sym typeface="Rajdhani"/>
              </a:rPr>
              <a:t>Total Engagements: </a:t>
            </a:r>
            <a:r>
              <a:rPr lang="fr-FR" sz="900">
                <a:solidFill>
                  <a:schemeClr val="dk1"/>
                </a:solidFill>
                <a:latin typeface="BMWTypeNext Thin"/>
                <a:ea typeface="Rajdhani"/>
                <a:cs typeface="Rajdhani"/>
                <a:sym typeface="Rajdhani"/>
              </a:rPr>
              <a:t>423</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Eng. rate:</a:t>
            </a:r>
            <a:r>
              <a:rPr lang="fr-FR" sz="900">
                <a:solidFill>
                  <a:schemeClr val="dk1"/>
                </a:solidFill>
                <a:latin typeface="BMWTypeNext Thin"/>
                <a:ea typeface="Rajdhani"/>
                <a:cs typeface="Rajdhani"/>
                <a:sym typeface="Rajdhani"/>
              </a:rPr>
              <a:t> 9.09%</a:t>
            </a:r>
            <a:endParaRPr lang="fr-FR" sz="900">
              <a:solidFill>
                <a:schemeClr val="dk1"/>
              </a:solidFill>
              <a:latin typeface="BMWTypeNext Thin"/>
              <a:ea typeface="Rajdhani"/>
              <a:cs typeface="Rajdhani"/>
            </a:endParaRPr>
          </a:p>
          <a:p>
            <a:r>
              <a:rPr lang="fr-FR" sz="900" b="1">
                <a:solidFill>
                  <a:schemeClr val="dk1"/>
                </a:solidFill>
                <a:latin typeface="BMWTypeNext Thin"/>
                <a:ea typeface="Rajdhani"/>
                <a:cs typeface="Rajdhani"/>
                <a:sym typeface="Rajdhani"/>
              </a:rPr>
              <a:t>Net Sentiment: </a:t>
            </a:r>
            <a:r>
              <a:rPr lang="fr-FR" sz="900" b="1">
                <a:solidFill>
                  <a:srgbClr val="38761D"/>
                </a:solidFill>
                <a:latin typeface="BMWTypeNext Thin"/>
                <a:ea typeface="Rajdhani"/>
                <a:cs typeface="Rajdhani"/>
                <a:sym typeface="Rajdhani"/>
              </a:rPr>
              <a:t>70%</a:t>
            </a:r>
            <a:br>
              <a:rPr lang="fr-FR" sz="900" b="1">
                <a:latin typeface="BMWTypeNext Thin"/>
                <a:ea typeface="Rajdhani"/>
                <a:cs typeface="Rajdhani"/>
              </a:rPr>
            </a:br>
            <a:r>
              <a:rPr lang="fr-FR" sz="900" b="1">
                <a:solidFill>
                  <a:schemeClr val="dk1"/>
                </a:solidFill>
                <a:latin typeface="BMWTypeNext Thin"/>
                <a:ea typeface="Rajdhani"/>
                <a:cs typeface="Rajdhani"/>
                <a:sym typeface="Rajdhani"/>
              </a:rPr>
              <a:t>(70% pos, 30% </a:t>
            </a:r>
            <a:r>
              <a:rPr lang="fr-FR" sz="900" b="1" err="1">
                <a:solidFill>
                  <a:schemeClr val="dk1"/>
                </a:solidFill>
                <a:latin typeface="BMWTypeNext Thin"/>
                <a:ea typeface="Rajdhani"/>
                <a:cs typeface="Rajdhani"/>
                <a:sym typeface="Rajdhani"/>
              </a:rPr>
              <a:t>neu</a:t>
            </a:r>
            <a:r>
              <a:rPr lang="fr-FR" sz="900" b="1">
                <a:solidFill>
                  <a:schemeClr val="dk1"/>
                </a:solidFill>
                <a:latin typeface="BMWTypeNext Thin"/>
                <a:ea typeface="Rajdhani"/>
                <a:cs typeface="Rajdhani"/>
                <a:sym typeface="Rajdhani"/>
              </a:rPr>
              <a:t>, 0% </a:t>
            </a:r>
            <a:r>
              <a:rPr lang="fr-FR" sz="900" b="1" err="1">
                <a:solidFill>
                  <a:schemeClr val="dk1"/>
                </a:solidFill>
                <a:latin typeface="BMWTypeNext Thin"/>
                <a:ea typeface="Rajdhani"/>
                <a:cs typeface="Rajdhani"/>
                <a:sym typeface="Rajdhani"/>
              </a:rPr>
              <a:t>neg</a:t>
            </a:r>
            <a:r>
              <a:rPr lang="fr-FR" sz="900" b="1">
                <a:solidFill>
                  <a:schemeClr val="dk1"/>
                </a:solidFill>
                <a:latin typeface="BMWTypeNext Thin"/>
                <a:ea typeface="Rajdhani"/>
                <a:cs typeface="Rajdhani"/>
                <a:sym typeface="Rajdhani"/>
              </a:rPr>
              <a:t>)</a:t>
            </a:r>
            <a:endParaRPr lang="fr-FR" sz="900" b="1">
              <a:solidFill>
                <a:schemeClr val="dk1"/>
              </a:solidFill>
              <a:latin typeface="BMWTypeNext Thin"/>
              <a:ea typeface="Rajdhani"/>
              <a:cs typeface="Rajdhani"/>
            </a:endParaRPr>
          </a:p>
        </p:txBody>
      </p:sp>
      <p:sp>
        <p:nvSpPr>
          <p:cNvPr id="170" name="Google Shape;170;p31"/>
          <p:cNvSpPr txBox="1"/>
          <p:nvPr/>
        </p:nvSpPr>
        <p:spPr>
          <a:xfrm>
            <a:off x="5401581" y="4551884"/>
            <a:ext cx="1752800" cy="320800"/>
          </a:xfrm>
          <a:prstGeom prst="rect">
            <a:avLst/>
          </a:prstGeom>
          <a:noFill/>
          <a:ln>
            <a:noFill/>
          </a:ln>
        </p:spPr>
        <p:txBody>
          <a:bodyPr spcFirstLastPara="1" wrap="square" lIns="121900" tIns="121900" rIns="121900" bIns="121900" anchor="t" anchorCtr="0">
            <a:noAutofit/>
          </a:bodyPr>
          <a:lstStyle/>
          <a:p>
            <a:pPr algn="ctr"/>
            <a:r>
              <a:rPr lang="en-US" sz="1333" b="1" u="sng">
                <a:solidFill>
                  <a:schemeClr val="hlink"/>
                </a:solidFill>
                <a:latin typeface="BMWTypeNext Thin"/>
                <a:ea typeface="Rajdhani"/>
                <a:cs typeface="Rajdhani"/>
                <a:sym typeface="Rajdhani"/>
                <a:hlinkClick r:id="rId9"/>
              </a:rPr>
              <a:t>Link</a:t>
            </a:r>
            <a:endParaRPr lang="en-US" sz="1333" b="1" u="sng">
              <a:latin typeface="BMWTypeNext Thin"/>
              <a:ea typeface="Rajdhani"/>
              <a:cs typeface="Rajdhani"/>
              <a:sym typeface="Rajdhani"/>
            </a:endParaRPr>
          </a:p>
        </p:txBody>
      </p:sp>
      <p:sp>
        <p:nvSpPr>
          <p:cNvPr id="171" name="Google Shape;171;p31"/>
          <p:cNvSpPr txBox="1"/>
          <p:nvPr/>
        </p:nvSpPr>
        <p:spPr>
          <a:xfrm>
            <a:off x="5193170" y="884618"/>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TIKTOK 7/8</a:t>
            </a:r>
          </a:p>
        </p:txBody>
      </p:sp>
      <p:sp>
        <p:nvSpPr>
          <p:cNvPr id="174" name="Google Shape;174;p31"/>
          <p:cNvSpPr txBox="1"/>
          <p:nvPr/>
        </p:nvSpPr>
        <p:spPr>
          <a:xfrm>
            <a:off x="7515529" y="4830668"/>
            <a:ext cx="1863517" cy="1025946"/>
          </a:xfrm>
          <a:prstGeom prst="rect">
            <a:avLst/>
          </a:prstGeom>
          <a:noFill/>
          <a:ln>
            <a:noFill/>
          </a:ln>
        </p:spPr>
        <p:txBody>
          <a:bodyPr spcFirstLastPara="1" wrap="square" lIns="121900" tIns="121900" rIns="121900" bIns="121900" anchor="t" anchorCtr="0">
            <a:spAutoFit/>
          </a:bodyPr>
          <a:lstStyle/>
          <a:p>
            <a:r>
              <a:rPr lang="fr-FR" sz="1050" b="1">
                <a:latin typeface="BMWTypeNext Thin"/>
                <a:ea typeface="Rajdhani"/>
                <a:cs typeface="Rajdhani"/>
                <a:sym typeface="Rajdhani"/>
              </a:rPr>
              <a:t>Total </a:t>
            </a:r>
            <a:r>
              <a:rPr lang="fr-FR" sz="1050" b="1">
                <a:solidFill>
                  <a:srgbClr val="000000"/>
                </a:solidFill>
                <a:latin typeface="BMWTypeNext Thin"/>
                <a:ea typeface="Rajdhani"/>
                <a:cs typeface="Rajdhani"/>
                <a:sym typeface="Rajdhani"/>
              </a:rPr>
              <a:t>Impressions: </a:t>
            </a:r>
            <a:r>
              <a:rPr lang="fr-FR" sz="1050">
                <a:latin typeface="BMWTypeNext Thin"/>
                <a:ea typeface="Rajdhani"/>
                <a:cs typeface="Rajdhani"/>
                <a:sym typeface="Rajdhani"/>
              </a:rPr>
              <a:t>101,805</a:t>
            </a:r>
            <a:endParaRPr lang="fr-FR" sz="1050">
              <a:solidFill>
                <a:srgbClr val="000000"/>
              </a:solidFill>
              <a:latin typeface="BMWTypeNext Thin"/>
              <a:ea typeface="Rajdhani"/>
              <a:cs typeface="Rajdhani"/>
            </a:endParaRPr>
          </a:p>
          <a:p>
            <a:r>
              <a:rPr lang="fr-FR" sz="1050" b="1">
                <a:latin typeface="BMWTypeNext Thin"/>
                <a:ea typeface="Rajdhani"/>
                <a:cs typeface="Rajdhani"/>
                <a:sym typeface="Rajdhani"/>
              </a:rPr>
              <a:t>Total Engagements: </a:t>
            </a:r>
            <a:r>
              <a:rPr lang="fr-FR" sz="1050">
                <a:latin typeface="BMWTypeNext Thin"/>
                <a:ea typeface="Rajdhani"/>
                <a:cs typeface="Rajdhani"/>
                <a:sym typeface="Rajdhani"/>
              </a:rPr>
              <a:t>2,266</a:t>
            </a:r>
            <a:endParaRPr lang="fr-FR" sz="1050">
              <a:solidFill>
                <a:srgbClr val="000000"/>
              </a:solidFill>
              <a:latin typeface="BMWTypeNext Thin"/>
              <a:ea typeface="Rajdhani"/>
              <a:cs typeface="Rajdhani"/>
            </a:endParaRPr>
          </a:p>
          <a:p>
            <a:r>
              <a:rPr lang="fr-FR" sz="1050" b="1">
                <a:latin typeface="BMWTypeNext Thin"/>
                <a:ea typeface="Rajdhani"/>
                <a:cs typeface="Rajdhani"/>
                <a:sym typeface="Rajdhani"/>
              </a:rPr>
              <a:t>Eng. rate: </a:t>
            </a:r>
            <a:r>
              <a:rPr lang="fr-FR" sz="1050">
                <a:latin typeface="BMWTypeNext Thin"/>
                <a:ea typeface="Rajdhani"/>
                <a:cs typeface="Rajdhani"/>
                <a:sym typeface="Rajdhani"/>
              </a:rPr>
              <a:t>2.23%</a:t>
            </a:r>
            <a:endParaRPr lang="fr-FR" sz="1050">
              <a:latin typeface="BMWTypeNext Thin"/>
              <a:ea typeface="Rajdhani"/>
              <a:cs typeface="Rajdhani"/>
            </a:endParaRPr>
          </a:p>
          <a:p>
            <a:pPr>
              <a:buClr>
                <a:schemeClr val="dk1"/>
              </a:buClr>
              <a:buSzPts val="1100"/>
            </a:pPr>
            <a:r>
              <a:rPr lang="fr-FR" sz="900" b="1">
                <a:solidFill>
                  <a:schemeClr val="dk1"/>
                </a:solidFill>
                <a:latin typeface="BMWTypeNext Thin"/>
                <a:ea typeface="Rajdhani"/>
                <a:cs typeface="Rajdhani"/>
                <a:sym typeface="Rajdhani"/>
              </a:rPr>
              <a:t>Net Sentiment: </a:t>
            </a:r>
            <a:r>
              <a:rPr lang="fr-FR" sz="900" b="1">
                <a:solidFill>
                  <a:srgbClr val="38761D"/>
                </a:solidFill>
                <a:latin typeface="BMWTypeNext Thin"/>
                <a:ea typeface="Rajdhani"/>
                <a:cs typeface="Rajdhani"/>
                <a:sym typeface="Rajdhani"/>
              </a:rPr>
              <a:t>81%</a:t>
            </a:r>
            <a:endParaRPr lang="fr-FR" sz="900" b="1">
              <a:solidFill>
                <a:srgbClr val="38761D"/>
              </a:solidFill>
              <a:latin typeface="BMWTypeNext Thin"/>
              <a:ea typeface="Rajdhani"/>
              <a:cs typeface="Rajdhani"/>
            </a:endParaRPr>
          </a:p>
          <a:p>
            <a:pPr>
              <a:buClr>
                <a:schemeClr val="dk1"/>
              </a:buClr>
              <a:buSzPts val="1100"/>
            </a:pPr>
            <a:r>
              <a:rPr lang="fr-FR" sz="900" b="1">
                <a:solidFill>
                  <a:schemeClr val="dk1"/>
                </a:solidFill>
                <a:latin typeface="BMWTypeNext Thin"/>
                <a:ea typeface="Rajdhani"/>
                <a:cs typeface="Rajdhani"/>
                <a:sym typeface="Rajdhani"/>
              </a:rPr>
              <a:t>(81% pos, 19% </a:t>
            </a:r>
            <a:r>
              <a:rPr lang="fr-FR" sz="900" b="1" err="1">
                <a:solidFill>
                  <a:schemeClr val="dk1"/>
                </a:solidFill>
                <a:latin typeface="BMWTypeNext Thin"/>
                <a:ea typeface="Rajdhani"/>
                <a:cs typeface="Rajdhani"/>
                <a:sym typeface="Rajdhani"/>
              </a:rPr>
              <a:t>Neu</a:t>
            </a:r>
            <a:r>
              <a:rPr lang="fr-FR" sz="900" b="1">
                <a:solidFill>
                  <a:schemeClr val="dk1"/>
                </a:solidFill>
                <a:latin typeface="BMWTypeNext Thin"/>
                <a:ea typeface="Rajdhani"/>
                <a:cs typeface="Rajdhani"/>
                <a:sym typeface="Rajdhani"/>
              </a:rPr>
              <a:t>, 0% </a:t>
            </a:r>
            <a:r>
              <a:rPr lang="fr-FR" sz="900" b="1" err="1">
                <a:solidFill>
                  <a:schemeClr val="dk1"/>
                </a:solidFill>
                <a:latin typeface="BMWTypeNext Thin"/>
                <a:ea typeface="Rajdhani"/>
                <a:cs typeface="Rajdhani"/>
                <a:sym typeface="Rajdhani"/>
              </a:rPr>
              <a:t>Neg</a:t>
            </a:r>
            <a:r>
              <a:rPr lang="fr-FR" sz="900" b="1">
                <a:solidFill>
                  <a:schemeClr val="dk1"/>
                </a:solidFill>
                <a:latin typeface="BMWTypeNext Thin"/>
                <a:ea typeface="Rajdhani"/>
                <a:cs typeface="Rajdhani"/>
                <a:sym typeface="Rajdhani"/>
              </a:rPr>
              <a:t>)</a:t>
            </a:r>
            <a:endParaRPr lang="fr-FR" sz="900">
              <a:solidFill>
                <a:schemeClr val="dk1"/>
              </a:solidFill>
              <a:latin typeface="BMWTypeNext Thin"/>
              <a:ea typeface="Rajdhani"/>
              <a:cs typeface="Rajdhani"/>
              <a:sym typeface="Rajdhani"/>
            </a:endParaRPr>
          </a:p>
        </p:txBody>
      </p:sp>
      <p:sp>
        <p:nvSpPr>
          <p:cNvPr id="175" name="Google Shape;175;p31"/>
          <p:cNvSpPr txBox="1"/>
          <p:nvPr/>
        </p:nvSpPr>
        <p:spPr>
          <a:xfrm>
            <a:off x="9660928" y="4830651"/>
            <a:ext cx="1864800" cy="1182271"/>
          </a:xfrm>
          <a:prstGeom prst="rect">
            <a:avLst/>
          </a:prstGeom>
          <a:noFill/>
          <a:ln>
            <a:noFill/>
          </a:ln>
        </p:spPr>
        <p:txBody>
          <a:bodyPr spcFirstLastPara="1" wrap="square" lIns="121900" tIns="121900" rIns="121900" bIns="121900" anchor="t" anchorCtr="0">
            <a:spAutoFit/>
          </a:bodyPr>
          <a:lstStyle/>
          <a:p>
            <a:r>
              <a:rPr lang="en-US" sz="1050" b="1">
                <a:latin typeface="BMWTypeNext Thin"/>
                <a:ea typeface="Rajdhani"/>
                <a:cs typeface="Rajdhani"/>
                <a:sym typeface="Rajdhani"/>
              </a:rPr>
              <a:t>Total </a:t>
            </a:r>
            <a:r>
              <a:rPr lang="en-US" sz="1050" b="1">
                <a:solidFill>
                  <a:srgbClr val="000000"/>
                </a:solidFill>
                <a:latin typeface="BMWTypeNext Thin"/>
                <a:ea typeface="Rajdhani"/>
                <a:cs typeface="Rajdhani"/>
                <a:sym typeface="Rajdhani"/>
              </a:rPr>
              <a:t>Impressions: </a:t>
            </a:r>
            <a:r>
              <a:rPr lang="en-US" sz="1050">
                <a:solidFill>
                  <a:srgbClr val="000000"/>
                </a:solidFill>
                <a:latin typeface="BMWTypeNext Thin"/>
                <a:ea typeface="Rajdhani"/>
                <a:cs typeface="Rajdhani"/>
                <a:sym typeface="Rajdhani"/>
              </a:rPr>
              <a:t>8,231</a:t>
            </a:r>
            <a:endParaRPr lang="en-US" sz="1050">
              <a:solidFill>
                <a:srgbClr val="000000"/>
              </a:solidFill>
              <a:latin typeface="BMWTypeNext Thin"/>
              <a:ea typeface="Rajdhani"/>
              <a:cs typeface="Rajdhani"/>
            </a:endParaRPr>
          </a:p>
          <a:p>
            <a:r>
              <a:rPr lang="en-US" sz="1050" b="1">
                <a:latin typeface="BMWTypeNext Thin"/>
                <a:ea typeface="Rajdhani"/>
                <a:cs typeface="Rajdhani"/>
                <a:sym typeface="Rajdhani"/>
              </a:rPr>
              <a:t>Total Engagements: </a:t>
            </a:r>
            <a:r>
              <a:rPr lang="en-US" sz="1050">
                <a:latin typeface="BMWTypeNext Thin"/>
                <a:ea typeface="Rajdhani"/>
                <a:cs typeface="Rajdhani"/>
                <a:sym typeface="Rajdhani"/>
              </a:rPr>
              <a:t>893</a:t>
            </a:r>
            <a:endParaRPr lang="en-US" sz="1067">
              <a:solidFill>
                <a:srgbClr val="000000"/>
              </a:solidFill>
              <a:latin typeface="BMWTypeNext Thin"/>
              <a:ea typeface="Rajdhani"/>
              <a:cs typeface="Rajdhani"/>
              <a:sym typeface="Rajdhani"/>
            </a:endParaRPr>
          </a:p>
          <a:p>
            <a:r>
              <a:rPr lang="en-US" sz="1050" b="1">
                <a:latin typeface="BMWTypeNext Thin"/>
                <a:ea typeface="Rajdhani"/>
                <a:cs typeface="Rajdhani"/>
                <a:sym typeface="Rajdhani"/>
              </a:rPr>
              <a:t>Avg Eng. rate: </a:t>
            </a:r>
            <a:r>
              <a:rPr lang="en-US" sz="1050">
                <a:latin typeface="BMWTypeNext Thin"/>
                <a:ea typeface="Rajdhani"/>
                <a:cs typeface="Rajdhani"/>
                <a:sym typeface="Rajdhani"/>
              </a:rPr>
              <a:t>10.8%</a:t>
            </a:r>
            <a:endParaRPr lang="en-US" sz="1050">
              <a:latin typeface="BMWTypeNext Thin"/>
              <a:ea typeface="Rajdhani"/>
              <a:cs typeface="Rajdhani"/>
            </a:endParaRPr>
          </a:p>
          <a:p>
            <a:pPr>
              <a:buClr>
                <a:schemeClr val="dk1"/>
              </a:buClr>
              <a:buSzPts val="1100"/>
            </a:pPr>
            <a:r>
              <a:rPr lang="en-US" sz="900" b="1">
                <a:solidFill>
                  <a:schemeClr val="dk1"/>
                </a:solidFill>
                <a:latin typeface="BMWTypeNext Thin"/>
                <a:ea typeface="Rajdhani"/>
                <a:cs typeface="Rajdhani"/>
                <a:sym typeface="Rajdhani"/>
              </a:rPr>
              <a:t>Net Sentiment: </a:t>
            </a:r>
            <a:r>
              <a:rPr lang="en-US" sz="900" b="1">
                <a:solidFill>
                  <a:srgbClr val="38761D"/>
                </a:solidFill>
                <a:latin typeface="BMWTypeNext Thin"/>
                <a:ea typeface="Rajdhani"/>
                <a:cs typeface="Rajdhani"/>
                <a:sym typeface="Rajdhani"/>
              </a:rPr>
              <a:t>61%</a:t>
            </a:r>
            <a:endParaRPr lang="en-US" sz="900" b="1">
              <a:solidFill>
                <a:srgbClr val="38761D"/>
              </a:solidFill>
              <a:latin typeface="BMWTypeNext Thin"/>
              <a:ea typeface="Rajdhani"/>
              <a:cs typeface="Rajdhani"/>
            </a:endParaRPr>
          </a:p>
          <a:p>
            <a:pPr>
              <a:buClr>
                <a:schemeClr val="dk1"/>
              </a:buClr>
              <a:buSzPts val="1100"/>
            </a:pPr>
            <a:r>
              <a:rPr lang="en-US" sz="900" b="1">
                <a:solidFill>
                  <a:schemeClr val="dk1"/>
                </a:solidFill>
                <a:latin typeface="BMWTypeNext Thin"/>
                <a:ea typeface="Rajdhani"/>
                <a:cs typeface="Rajdhani"/>
                <a:sym typeface="Rajdhani"/>
              </a:rPr>
              <a:t>(70% pos, 22% Neu, 9% Neg)</a:t>
            </a:r>
            <a:endParaRPr lang="en-US" sz="900">
              <a:solidFill>
                <a:schemeClr val="dk1"/>
              </a:solidFill>
              <a:latin typeface="BMWTypeNext Thin"/>
              <a:ea typeface="Rajdhani"/>
              <a:cs typeface="Rajdhani"/>
              <a:sym typeface="Rajdhani"/>
            </a:endParaRPr>
          </a:p>
          <a:p>
            <a:pPr>
              <a:buClr>
                <a:schemeClr val="dk1"/>
              </a:buClr>
              <a:buSzPts val="1100"/>
            </a:pPr>
            <a:endParaRPr lang="en-US" sz="1067">
              <a:latin typeface="BMWTypeNext Thin"/>
              <a:ea typeface="Rajdhani"/>
              <a:cs typeface="Rajdhani"/>
              <a:sym typeface="Rajdhani"/>
            </a:endParaRPr>
          </a:p>
        </p:txBody>
      </p:sp>
      <p:sp>
        <p:nvSpPr>
          <p:cNvPr id="178" name="Google Shape;178;p31"/>
          <p:cNvSpPr txBox="1"/>
          <p:nvPr/>
        </p:nvSpPr>
        <p:spPr>
          <a:xfrm>
            <a:off x="7445329" y="4650417"/>
            <a:ext cx="1752800" cy="320800"/>
          </a:xfrm>
          <a:prstGeom prst="rect">
            <a:avLst/>
          </a:prstGeom>
          <a:noFill/>
          <a:ln>
            <a:noFill/>
          </a:ln>
        </p:spPr>
        <p:txBody>
          <a:bodyPr spcFirstLastPara="1" wrap="square" lIns="121900" tIns="121900" rIns="121900" bIns="121900" anchor="t" anchorCtr="0">
            <a:noAutofit/>
          </a:bodyPr>
          <a:lstStyle/>
          <a:p>
            <a:pPr algn="ctr"/>
            <a:endParaRPr lang="en-US" sz="1333" b="1" u="sng">
              <a:latin typeface="BMWTypeNext Thin"/>
              <a:ea typeface="Rajdhani"/>
              <a:cs typeface="Rajdhani"/>
              <a:sym typeface="Rajdhani"/>
            </a:endParaRPr>
          </a:p>
        </p:txBody>
      </p:sp>
      <p:sp>
        <p:nvSpPr>
          <p:cNvPr id="179" name="Google Shape;179;p31"/>
          <p:cNvSpPr txBox="1"/>
          <p:nvPr/>
        </p:nvSpPr>
        <p:spPr>
          <a:xfrm>
            <a:off x="9396362" y="883502"/>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TIKTOK 7/12</a:t>
            </a:r>
          </a:p>
        </p:txBody>
      </p:sp>
      <p:sp>
        <p:nvSpPr>
          <p:cNvPr id="180" name="Google Shape;180;p31"/>
          <p:cNvSpPr txBox="1"/>
          <p:nvPr/>
        </p:nvSpPr>
        <p:spPr>
          <a:xfrm>
            <a:off x="7210664" y="883502"/>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INSTAGRAM 7/12</a:t>
            </a:r>
          </a:p>
        </p:txBody>
      </p:sp>
      <p:sp>
        <p:nvSpPr>
          <p:cNvPr id="181" name="Google Shape;181;p31"/>
          <p:cNvSpPr txBox="1"/>
          <p:nvPr/>
        </p:nvSpPr>
        <p:spPr>
          <a:xfrm>
            <a:off x="7424929" y="4561800"/>
            <a:ext cx="1752800" cy="320800"/>
          </a:xfrm>
          <a:prstGeom prst="rect">
            <a:avLst/>
          </a:prstGeom>
          <a:noFill/>
          <a:ln>
            <a:noFill/>
          </a:ln>
        </p:spPr>
        <p:txBody>
          <a:bodyPr spcFirstLastPara="1" wrap="square" lIns="121900" tIns="121900" rIns="121900" bIns="121900" anchor="t" anchorCtr="0">
            <a:noAutofit/>
          </a:bodyPr>
          <a:lstStyle/>
          <a:p>
            <a:pPr algn="ctr"/>
            <a:r>
              <a:rPr lang="en-US" sz="1333" b="1" u="sng">
                <a:solidFill>
                  <a:schemeClr val="hlink"/>
                </a:solidFill>
                <a:latin typeface="BMWTypeNext Thin"/>
                <a:ea typeface="Rajdhani"/>
                <a:cs typeface="Rajdhani"/>
                <a:sym typeface="Rajdhani"/>
                <a:hlinkClick r:id="rId10"/>
              </a:rPr>
              <a:t>Link</a:t>
            </a:r>
            <a:endParaRPr lang="en-US" sz="1333" b="1" u="sng">
              <a:latin typeface="BMWTypeNext Thin"/>
              <a:ea typeface="Rajdhani"/>
              <a:cs typeface="Rajdhani"/>
              <a:sym typeface="Rajdhani"/>
            </a:endParaRPr>
          </a:p>
        </p:txBody>
      </p:sp>
      <p:sp>
        <p:nvSpPr>
          <p:cNvPr id="182" name="Google Shape;182;p31"/>
          <p:cNvSpPr txBox="1"/>
          <p:nvPr/>
        </p:nvSpPr>
        <p:spPr>
          <a:xfrm>
            <a:off x="9631295" y="4561800"/>
            <a:ext cx="1752800" cy="320800"/>
          </a:xfrm>
          <a:prstGeom prst="rect">
            <a:avLst/>
          </a:prstGeom>
          <a:noFill/>
          <a:ln>
            <a:noFill/>
          </a:ln>
        </p:spPr>
        <p:txBody>
          <a:bodyPr spcFirstLastPara="1" wrap="square" lIns="121900" tIns="121900" rIns="121900" bIns="121900" anchor="t" anchorCtr="0">
            <a:noAutofit/>
          </a:bodyPr>
          <a:lstStyle/>
          <a:p>
            <a:pPr algn="ctr"/>
            <a:r>
              <a:rPr lang="en-US" sz="1333" b="1" u="sng">
                <a:solidFill>
                  <a:schemeClr val="hlink"/>
                </a:solidFill>
                <a:latin typeface="BMWTypeNext Thin"/>
                <a:ea typeface="Rajdhani"/>
                <a:cs typeface="Rajdhani"/>
                <a:sym typeface="Rajdhani"/>
                <a:hlinkClick r:id="rId11"/>
              </a:rPr>
              <a:t>Link</a:t>
            </a:r>
            <a:endParaRPr lang="en-US" sz="1333" b="1" u="sng">
              <a:latin typeface="BMWTypeNext Thin"/>
              <a:ea typeface="Rajdhani"/>
              <a:cs typeface="Rajdhani"/>
              <a:sym typeface="Rajdhani"/>
            </a:endParaRPr>
          </a:p>
        </p:txBody>
      </p:sp>
      <p:sp>
        <p:nvSpPr>
          <p:cNvPr id="2" name="TextBox 1">
            <a:extLst>
              <a:ext uri="{FF2B5EF4-FFF2-40B4-BE49-F238E27FC236}">
                <a16:creationId xmlns:a16="http://schemas.microsoft.com/office/drawing/2014/main" id="{E8891C39-6FB7-47D0-F08B-5DCFCBD6D735}"/>
              </a:ext>
            </a:extLst>
          </p:cNvPr>
          <p:cNvSpPr txBox="1"/>
          <p:nvPr/>
        </p:nvSpPr>
        <p:spPr>
          <a:xfrm>
            <a:off x="323756" y="1539267"/>
            <a:ext cx="2807339" cy="2031325"/>
          </a:xfrm>
          <a:prstGeom prst="rect">
            <a:avLst/>
          </a:prstGeom>
          <a:noFill/>
        </p:spPr>
        <p:txBody>
          <a:bodyPr wrap="square" lIns="91440" tIns="45720" rIns="91440" bIns="45720" anchor="t">
            <a:spAutoFit/>
          </a:bodyPr>
          <a:lstStyle/>
          <a:p>
            <a:r>
              <a:rPr lang="en-US" sz="1800">
                <a:solidFill>
                  <a:schemeClr val="dk1"/>
                </a:solidFill>
                <a:ea typeface="+mn-lt"/>
                <a:cs typeface="+mn-lt"/>
              </a:rPr>
              <a:t>The original content for TikTok earned the highest engagement rate a</a:t>
            </a:r>
            <a:r>
              <a:rPr lang="en-US">
                <a:solidFill>
                  <a:schemeClr val="dk1"/>
                </a:solidFill>
                <a:ea typeface="+mn-lt"/>
                <a:cs typeface="+mn-lt"/>
              </a:rPr>
              <a:t>cross all organic – while AMSR on Instagram earned the highest impressions. </a:t>
            </a:r>
            <a:endParaRPr lang="en-US" sz="1800">
              <a:solidFill>
                <a:schemeClr val="dk1"/>
              </a:solidFill>
              <a:ea typeface="+mn-lt"/>
              <a:cs typeface="+mn-lt"/>
            </a:endParaRPr>
          </a:p>
        </p:txBody>
      </p:sp>
      <p:sp>
        <p:nvSpPr>
          <p:cNvPr id="3" name="TextBox 2">
            <a:extLst>
              <a:ext uri="{FF2B5EF4-FFF2-40B4-BE49-F238E27FC236}">
                <a16:creationId xmlns:a16="http://schemas.microsoft.com/office/drawing/2014/main" id="{63369DF6-DE22-BF98-3EB8-D3427B5279C9}"/>
              </a:ext>
            </a:extLst>
          </p:cNvPr>
          <p:cNvSpPr txBox="1"/>
          <p:nvPr/>
        </p:nvSpPr>
        <p:spPr>
          <a:xfrm>
            <a:off x="323755" y="3953201"/>
            <a:ext cx="2947020" cy="1354217"/>
          </a:xfrm>
          <a:prstGeom prst="rect">
            <a:avLst/>
          </a:prstGeom>
          <a:noFill/>
        </p:spPr>
        <p:txBody>
          <a:bodyPr wrap="square" lIns="91440" tIns="45720" rIns="91440" bIns="45720" anchor="t">
            <a:spAutoFit/>
          </a:bodyPr>
          <a:lstStyle/>
          <a:p>
            <a:r>
              <a:rPr lang="en-US" sz="1200">
                <a:solidFill>
                  <a:schemeClr val="dk1"/>
                </a:solidFill>
                <a:ea typeface="+mn-lt"/>
                <a:cs typeface="+mn-lt"/>
              </a:rPr>
              <a:t>TOTAL IMPRESSIONS: </a:t>
            </a:r>
          </a:p>
          <a:p>
            <a:r>
              <a:rPr lang="en-US" sz="2000">
                <a:solidFill>
                  <a:schemeClr val="dk1"/>
                </a:solidFill>
                <a:ea typeface="+mn-lt"/>
                <a:cs typeface="+mn-lt"/>
              </a:rPr>
              <a:t>202,004 </a:t>
            </a:r>
            <a:r>
              <a:rPr lang="en-US">
                <a:solidFill>
                  <a:srgbClr val="92D050"/>
                </a:solidFill>
                <a:ea typeface="+mn-lt"/>
                <a:cs typeface="+mn-lt"/>
              </a:rPr>
              <a:t>+134,475</a:t>
            </a:r>
          </a:p>
          <a:p>
            <a:endParaRPr lang="en-US" sz="1800">
              <a:solidFill>
                <a:schemeClr val="dk1"/>
              </a:solidFill>
              <a:ea typeface="+mn-lt"/>
              <a:cs typeface="+mn-lt"/>
            </a:endParaRPr>
          </a:p>
          <a:p>
            <a:r>
              <a:rPr lang="en-US" sz="1200">
                <a:solidFill>
                  <a:schemeClr val="dk1"/>
                </a:solidFill>
                <a:ea typeface="+mn-lt"/>
                <a:cs typeface="+mn-lt"/>
              </a:rPr>
              <a:t>TOTAL ENGAGEMENTS: </a:t>
            </a:r>
          </a:p>
          <a:p>
            <a:r>
              <a:rPr lang="en-US" sz="2000">
                <a:solidFill>
                  <a:schemeClr val="dk1"/>
                </a:solidFill>
                <a:ea typeface="+mn-lt"/>
                <a:cs typeface="+mn-lt"/>
              </a:rPr>
              <a:t>5,152 </a:t>
            </a:r>
            <a:r>
              <a:rPr lang="en-US">
                <a:solidFill>
                  <a:srgbClr val="92D050"/>
                </a:solidFill>
                <a:ea typeface="+mn-lt"/>
                <a:cs typeface="+mn-lt"/>
              </a:rPr>
              <a:t>+1,851</a:t>
            </a:r>
          </a:p>
        </p:txBody>
      </p:sp>
      <p:pic>
        <p:nvPicPr>
          <p:cNvPr id="4" name="Picture 3">
            <a:extLst>
              <a:ext uri="{FF2B5EF4-FFF2-40B4-BE49-F238E27FC236}">
                <a16:creationId xmlns:a16="http://schemas.microsoft.com/office/drawing/2014/main" id="{87E6AF2C-D5F7-4003-32C8-14C390D73EC4}"/>
              </a:ext>
            </a:extLst>
          </p:cNvPr>
          <p:cNvPicPr>
            <a:picLocks noChangeAspect="1"/>
          </p:cNvPicPr>
          <p:nvPr/>
        </p:nvPicPr>
        <p:blipFill>
          <a:blip r:embed="rId12"/>
          <a:stretch>
            <a:fillRect/>
          </a:stretch>
        </p:blipFill>
        <p:spPr>
          <a:xfrm>
            <a:off x="5899161" y="5856614"/>
            <a:ext cx="708212" cy="727422"/>
          </a:xfrm>
          <a:prstGeom prst="rect">
            <a:avLst/>
          </a:prstGeom>
        </p:spPr>
      </p:pic>
      <p:pic>
        <p:nvPicPr>
          <p:cNvPr id="5" name="Google Shape;581;p71">
            <a:extLst>
              <a:ext uri="{FF2B5EF4-FFF2-40B4-BE49-F238E27FC236}">
                <a16:creationId xmlns:a16="http://schemas.microsoft.com/office/drawing/2014/main" id="{9F777D6A-8957-10B9-8263-43D63009BC75}"/>
              </a:ext>
            </a:extLst>
          </p:cNvPr>
          <p:cNvPicPr preferRelativeResize="0"/>
          <p:nvPr/>
        </p:nvPicPr>
        <p:blipFill>
          <a:blip r:embed="rId13">
            <a:alphaModFix/>
          </a:blip>
          <a:stretch>
            <a:fillRect/>
          </a:stretch>
        </p:blipFill>
        <p:spPr>
          <a:xfrm>
            <a:off x="8040329" y="5917584"/>
            <a:ext cx="598200" cy="598200"/>
          </a:xfrm>
          <a:prstGeom prst="rect">
            <a:avLst/>
          </a:prstGeom>
          <a:noFill/>
          <a:ln>
            <a:noFill/>
          </a:ln>
        </p:spPr>
      </p:pic>
      <p:pic>
        <p:nvPicPr>
          <p:cNvPr id="6" name="Google Shape;581;p71">
            <a:extLst>
              <a:ext uri="{FF2B5EF4-FFF2-40B4-BE49-F238E27FC236}">
                <a16:creationId xmlns:a16="http://schemas.microsoft.com/office/drawing/2014/main" id="{B902694C-91BA-D866-C72A-0AF84D105816}"/>
              </a:ext>
            </a:extLst>
          </p:cNvPr>
          <p:cNvPicPr preferRelativeResize="0"/>
          <p:nvPr/>
        </p:nvPicPr>
        <p:blipFill>
          <a:blip r:embed="rId13">
            <a:alphaModFix/>
          </a:blip>
          <a:stretch>
            <a:fillRect/>
          </a:stretch>
        </p:blipFill>
        <p:spPr>
          <a:xfrm>
            <a:off x="3868005" y="5917584"/>
            <a:ext cx="598200" cy="598200"/>
          </a:xfrm>
          <a:prstGeom prst="rect">
            <a:avLst/>
          </a:prstGeom>
          <a:noFill/>
          <a:ln>
            <a:noFill/>
          </a:ln>
        </p:spPr>
      </p:pic>
      <p:pic>
        <p:nvPicPr>
          <p:cNvPr id="7" name="Picture 6">
            <a:extLst>
              <a:ext uri="{FF2B5EF4-FFF2-40B4-BE49-F238E27FC236}">
                <a16:creationId xmlns:a16="http://schemas.microsoft.com/office/drawing/2014/main" id="{DE6DD66B-0CCE-6748-440C-62865504C16F}"/>
              </a:ext>
            </a:extLst>
          </p:cNvPr>
          <p:cNvPicPr>
            <a:picLocks noChangeAspect="1"/>
          </p:cNvPicPr>
          <p:nvPr/>
        </p:nvPicPr>
        <p:blipFill>
          <a:blip r:embed="rId12"/>
          <a:stretch>
            <a:fillRect/>
          </a:stretch>
        </p:blipFill>
        <p:spPr>
          <a:xfrm>
            <a:off x="10153589" y="5853912"/>
            <a:ext cx="708212" cy="727422"/>
          </a:xfrm>
          <a:prstGeom prst="rect">
            <a:avLst/>
          </a:prstGeom>
        </p:spPr>
      </p:pic>
      <p:sp>
        <p:nvSpPr>
          <p:cNvPr id="9" name="Footer Placeholder 2">
            <a:extLst>
              <a:ext uri="{FF2B5EF4-FFF2-40B4-BE49-F238E27FC236}">
                <a16:creationId xmlns:a16="http://schemas.microsoft.com/office/drawing/2014/main" id="{5E944DDF-F1E6-5945-E96F-4DDCBB7938EC}"/>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658854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F1EBDDC-F909-D325-A619-192825D93425}"/>
            </a:ext>
          </a:extLst>
        </p:cNvPr>
        <p:cNvGrpSpPr/>
        <p:nvPr/>
      </p:nvGrpSpPr>
      <p:grpSpPr>
        <a:xfrm>
          <a:off x="0" y="0"/>
          <a:ext cx="0" cy="0"/>
          <a:chOff x="0" y="0"/>
          <a:chExt cx="0" cy="0"/>
        </a:xfrm>
      </p:grpSpPr>
      <p:pic>
        <p:nvPicPr>
          <p:cNvPr id="16" name="Picture 15" descr="A car charging at a charging station&#10;&#10;Description automatically generated">
            <a:extLst>
              <a:ext uri="{FF2B5EF4-FFF2-40B4-BE49-F238E27FC236}">
                <a16:creationId xmlns:a16="http://schemas.microsoft.com/office/drawing/2014/main" id="{8292201C-64FA-4945-2D09-F2FE4D1E9E87}"/>
              </a:ext>
            </a:extLst>
          </p:cNvPr>
          <p:cNvPicPr>
            <a:picLocks noChangeAspect="1"/>
          </p:cNvPicPr>
          <p:nvPr/>
        </p:nvPicPr>
        <p:blipFill>
          <a:blip r:embed="rId3"/>
          <a:srcRect l="10102" t="1042" r="37644" b="-1045"/>
          <a:stretch/>
        </p:blipFill>
        <p:spPr>
          <a:xfrm>
            <a:off x="5967616" y="1381207"/>
            <a:ext cx="1595956" cy="3240005"/>
          </a:xfrm>
          <a:prstGeom prst="roundRect">
            <a:avLst/>
          </a:prstGeom>
        </p:spPr>
      </p:pic>
      <p:pic>
        <p:nvPicPr>
          <p:cNvPr id="18" name="Picture 17" descr="A car charging at a charging station&#10;&#10;Description automatically generated">
            <a:extLst>
              <a:ext uri="{FF2B5EF4-FFF2-40B4-BE49-F238E27FC236}">
                <a16:creationId xmlns:a16="http://schemas.microsoft.com/office/drawing/2014/main" id="{1903CF45-C46E-27F3-5BCD-B345E856CA4C}"/>
              </a:ext>
            </a:extLst>
          </p:cNvPr>
          <p:cNvPicPr>
            <a:picLocks noChangeAspect="1"/>
          </p:cNvPicPr>
          <p:nvPr/>
        </p:nvPicPr>
        <p:blipFill>
          <a:blip r:embed="rId3"/>
          <a:srcRect l="10102" t="1042" r="37644" b="-1045"/>
          <a:stretch/>
        </p:blipFill>
        <p:spPr>
          <a:xfrm>
            <a:off x="10483172" y="1364274"/>
            <a:ext cx="1595956" cy="3240005"/>
          </a:xfrm>
          <a:prstGeom prst="roundRect">
            <a:avLst/>
          </a:prstGeom>
        </p:spPr>
      </p:pic>
      <p:pic>
        <p:nvPicPr>
          <p:cNvPr id="17" name="Picture 16" descr="A car charging at a charging station&#10;&#10;Description automatically generated">
            <a:extLst>
              <a:ext uri="{FF2B5EF4-FFF2-40B4-BE49-F238E27FC236}">
                <a16:creationId xmlns:a16="http://schemas.microsoft.com/office/drawing/2014/main" id="{330F84B4-C3FF-57EE-34AC-445A619498F5}"/>
              </a:ext>
            </a:extLst>
          </p:cNvPr>
          <p:cNvPicPr>
            <a:picLocks noChangeAspect="1"/>
          </p:cNvPicPr>
          <p:nvPr/>
        </p:nvPicPr>
        <p:blipFill>
          <a:blip r:embed="rId3"/>
          <a:srcRect l="10102" t="1042" r="37644" b="-1045"/>
          <a:stretch/>
        </p:blipFill>
        <p:spPr>
          <a:xfrm>
            <a:off x="8321349" y="1364274"/>
            <a:ext cx="1595956" cy="3240005"/>
          </a:xfrm>
          <a:prstGeom prst="roundRect">
            <a:avLst/>
          </a:prstGeom>
        </p:spPr>
      </p:pic>
      <p:pic>
        <p:nvPicPr>
          <p:cNvPr id="169" name="Google Shape;169;p31">
            <a:extLst>
              <a:ext uri="{FF2B5EF4-FFF2-40B4-BE49-F238E27FC236}">
                <a16:creationId xmlns:a16="http://schemas.microsoft.com/office/drawing/2014/main" id="{8AB8FCB3-CF6B-8DC3-A69F-2C3C8B52F40A}"/>
              </a:ext>
            </a:extLst>
          </p:cNvPr>
          <p:cNvPicPr preferRelativeResize="0"/>
          <p:nvPr/>
        </p:nvPicPr>
        <p:blipFill>
          <a:blip r:embed="rId4">
            <a:alphaModFix/>
          </a:blip>
          <a:stretch>
            <a:fillRect/>
          </a:stretch>
        </p:blipFill>
        <p:spPr>
          <a:xfrm>
            <a:off x="5660910" y="1383620"/>
            <a:ext cx="2229605" cy="3361481"/>
          </a:xfrm>
          <a:prstGeom prst="rect">
            <a:avLst/>
          </a:prstGeom>
          <a:noFill/>
          <a:ln>
            <a:noFill/>
          </a:ln>
        </p:spPr>
      </p:pic>
      <p:pic>
        <p:nvPicPr>
          <p:cNvPr id="176" name="Google Shape;176;p31">
            <a:extLst>
              <a:ext uri="{FF2B5EF4-FFF2-40B4-BE49-F238E27FC236}">
                <a16:creationId xmlns:a16="http://schemas.microsoft.com/office/drawing/2014/main" id="{B2876C72-9E69-DDFB-8BE1-E67B9BA42E60}"/>
              </a:ext>
            </a:extLst>
          </p:cNvPr>
          <p:cNvPicPr preferRelativeResize="0"/>
          <p:nvPr/>
        </p:nvPicPr>
        <p:blipFill>
          <a:blip r:embed="rId4">
            <a:alphaModFix/>
          </a:blip>
          <a:stretch>
            <a:fillRect/>
          </a:stretch>
        </p:blipFill>
        <p:spPr>
          <a:xfrm>
            <a:off x="7987127" y="1354125"/>
            <a:ext cx="2224525" cy="3355306"/>
          </a:xfrm>
          <a:prstGeom prst="rect">
            <a:avLst/>
          </a:prstGeom>
          <a:noFill/>
          <a:ln>
            <a:noFill/>
          </a:ln>
        </p:spPr>
      </p:pic>
      <p:sp>
        <p:nvSpPr>
          <p:cNvPr id="162" name="Google Shape;162;p31">
            <a:extLst>
              <a:ext uri="{FF2B5EF4-FFF2-40B4-BE49-F238E27FC236}">
                <a16:creationId xmlns:a16="http://schemas.microsoft.com/office/drawing/2014/main" id="{EE2A670E-D2A3-274A-BBFD-14C4BCD58886}"/>
              </a:ext>
            </a:extLst>
          </p:cNvPr>
          <p:cNvSpPr txBox="1"/>
          <p:nvPr/>
        </p:nvSpPr>
        <p:spPr>
          <a:xfrm>
            <a:off x="239529" y="134401"/>
            <a:ext cx="9556339" cy="630902"/>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2500">
                <a:solidFill>
                  <a:schemeClr val="dk2"/>
                </a:solidFill>
                <a:latin typeface="BMWTypeNext Thin"/>
                <a:ea typeface="Rajdhani"/>
                <a:cs typeface="Rajdhani"/>
                <a:sym typeface="Rajdhani"/>
              </a:rPr>
              <a:t>180 ORIGINAL CONTENT POSTS.</a:t>
            </a:r>
            <a:endParaRPr lang="en-US" sz="2500">
              <a:solidFill>
                <a:schemeClr val="dk2"/>
              </a:solidFill>
              <a:latin typeface="BMWTypeNext Thin"/>
              <a:ea typeface="Rajdhani"/>
              <a:cs typeface="Rajdhani"/>
            </a:endParaRPr>
          </a:p>
        </p:txBody>
      </p:sp>
      <p:sp>
        <p:nvSpPr>
          <p:cNvPr id="163" name="Google Shape;163;p31">
            <a:extLst>
              <a:ext uri="{FF2B5EF4-FFF2-40B4-BE49-F238E27FC236}">
                <a16:creationId xmlns:a16="http://schemas.microsoft.com/office/drawing/2014/main" id="{DBE56481-DF8F-1937-15BB-E2FA46C391EF}"/>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32</a:t>
            </a:fld>
            <a:endParaRPr/>
          </a:p>
        </p:txBody>
      </p:sp>
      <p:sp>
        <p:nvSpPr>
          <p:cNvPr id="168" name="Google Shape;168;p31">
            <a:extLst>
              <a:ext uri="{FF2B5EF4-FFF2-40B4-BE49-F238E27FC236}">
                <a16:creationId xmlns:a16="http://schemas.microsoft.com/office/drawing/2014/main" id="{EE723CC9-EFC4-7A78-6057-6AAF364C20D3}"/>
              </a:ext>
            </a:extLst>
          </p:cNvPr>
          <p:cNvSpPr txBox="1"/>
          <p:nvPr/>
        </p:nvSpPr>
        <p:spPr>
          <a:xfrm>
            <a:off x="5860086" y="4833718"/>
            <a:ext cx="2092651" cy="892512"/>
          </a:xfrm>
          <a:prstGeom prst="rect">
            <a:avLst/>
          </a:prstGeom>
          <a:noFill/>
          <a:ln>
            <a:noFill/>
          </a:ln>
        </p:spPr>
        <p:txBody>
          <a:bodyPr spcFirstLastPara="1" wrap="square" lIns="121900" tIns="121900" rIns="121900" bIns="121900" anchor="t" anchorCtr="0">
            <a:spAutoFit/>
          </a:bodyPr>
          <a:lstStyle/>
          <a:p>
            <a:r>
              <a:rPr lang="fr-FR" sz="1100" b="1">
                <a:solidFill>
                  <a:schemeClr val="dk1"/>
                </a:solidFill>
                <a:latin typeface="BMWTypeNext Thin"/>
                <a:ea typeface="Rajdhani"/>
                <a:cs typeface="Rajdhani"/>
                <a:sym typeface="Rajdhani"/>
              </a:rPr>
              <a:t>Total Impressions: 33,054</a:t>
            </a:r>
            <a:endParaRPr lang="fr-FR" sz="1100">
              <a:solidFill>
                <a:schemeClr val="dk1"/>
              </a:solidFill>
              <a:latin typeface="BMWTypeNext Light"/>
              <a:ea typeface="Rajdhani"/>
              <a:cs typeface="Rajdhani"/>
            </a:endParaRPr>
          </a:p>
          <a:p>
            <a:r>
              <a:rPr lang="fr-FR" sz="1100" b="1">
                <a:solidFill>
                  <a:schemeClr val="dk1"/>
                </a:solidFill>
                <a:latin typeface="BMWTypeNext Thin"/>
                <a:ea typeface="Rajdhani"/>
                <a:cs typeface="Rajdhani"/>
                <a:sym typeface="Rajdhani"/>
              </a:rPr>
              <a:t>Total Engagements: 2,281</a:t>
            </a:r>
            <a:endParaRPr lang="fr-FR" sz="1100">
              <a:solidFill>
                <a:schemeClr val="dk1"/>
              </a:solidFill>
              <a:latin typeface="BMWTypeNext Thin"/>
              <a:ea typeface="Rajdhani"/>
              <a:cs typeface="Rajdhani"/>
            </a:endParaRPr>
          </a:p>
          <a:p>
            <a:r>
              <a:rPr lang="fr-FR" sz="1100" b="1">
                <a:solidFill>
                  <a:schemeClr val="dk1"/>
                </a:solidFill>
                <a:latin typeface="BMWTypeNext Thin"/>
                <a:ea typeface="Rajdhani"/>
                <a:cs typeface="Rajdhani"/>
                <a:sym typeface="Rajdhani"/>
              </a:rPr>
              <a:t>Eng. rate:</a:t>
            </a:r>
            <a:r>
              <a:rPr lang="fr-FR" sz="1100">
                <a:solidFill>
                  <a:schemeClr val="dk1"/>
                </a:solidFill>
                <a:latin typeface="BMWTypeNext Thin"/>
                <a:ea typeface="Rajdhani"/>
                <a:cs typeface="Rajdhani"/>
                <a:sym typeface="Rajdhani"/>
              </a:rPr>
              <a:t> 6.9%</a:t>
            </a:r>
            <a:br>
              <a:rPr lang="fr-FR" sz="900" b="1">
                <a:latin typeface="BMWTypeNext Thin"/>
                <a:ea typeface="Rajdhani"/>
                <a:cs typeface="Rajdhani"/>
              </a:rPr>
            </a:br>
            <a:endParaRPr lang="fr-FR" sz="900" b="1">
              <a:solidFill>
                <a:schemeClr val="dk1"/>
              </a:solidFill>
              <a:latin typeface="BMWTypeNext Thin"/>
              <a:ea typeface="Rajdhani"/>
              <a:cs typeface="Rajdhani"/>
            </a:endParaRPr>
          </a:p>
        </p:txBody>
      </p:sp>
      <p:sp>
        <p:nvSpPr>
          <p:cNvPr id="170" name="Google Shape;170;p31">
            <a:extLst>
              <a:ext uri="{FF2B5EF4-FFF2-40B4-BE49-F238E27FC236}">
                <a16:creationId xmlns:a16="http://schemas.microsoft.com/office/drawing/2014/main" id="{F783CA54-8773-D41A-A6B0-A63CA78220C0}"/>
              </a:ext>
            </a:extLst>
          </p:cNvPr>
          <p:cNvSpPr txBox="1"/>
          <p:nvPr/>
        </p:nvSpPr>
        <p:spPr>
          <a:xfrm>
            <a:off x="5789887" y="4551884"/>
            <a:ext cx="1752800" cy="320800"/>
          </a:xfrm>
          <a:prstGeom prst="rect">
            <a:avLst/>
          </a:prstGeom>
          <a:noFill/>
          <a:ln>
            <a:noFill/>
          </a:ln>
        </p:spPr>
        <p:txBody>
          <a:bodyPr spcFirstLastPara="1" wrap="square" lIns="121900" tIns="121900" rIns="121900" bIns="121900" anchor="t" anchorCtr="0">
            <a:noAutofit/>
          </a:bodyPr>
          <a:lstStyle/>
          <a:p>
            <a:pPr algn="ctr"/>
            <a:r>
              <a:rPr lang="en-US" sz="1300" b="1" u="sng">
                <a:solidFill>
                  <a:schemeClr val="hlink"/>
                </a:solidFill>
                <a:latin typeface="BMWTypeNext Thin"/>
                <a:ea typeface="Rajdhani"/>
                <a:cs typeface="Rajdhani"/>
                <a:sym typeface="Rajdhani"/>
                <a:hlinkClick r:id="rId5"/>
              </a:rPr>
              <a:t>Link</a:t>
            </a:r>
          </a:p>
        </p:txBody>
      </p:sp>
      <p:sp>
        <p:nvSpPr>
          <p:cNvPr id="171" name="Google Shape;171;p31">
            <a:extLst>
              <a:ext uri="{FF2B5EF4-FFF2-40B4-BE49-F238E27FC236}">
                <a16:creationId xmlns:a16="http://schemas.microsoft.com/office/drawing/2014/main" id="{02907A6B-9914-DF26-56FA-939F61C0204D}"/>
              </a:ext>
            </a:extLst>
          </p:cNvPr>
          <p:cNvSpPr txBox="1"/>
          <p:nvPr/>
        </p:nvSpPr>
        <p:spPr>
          <a:xfrm>
            <a:off x="5581476" y="884618"/>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INSTAGRAM 8/14</a:t>
            </a:r>
          </a:p>
        </p:txBody>
      </p:sp>
      <p:sp>
        <p:nvSpPr>
          <p:cNvPr id="174" name="Google Shape;174;p31">
            <a:extLst>
              <a:ext uri="{FF2B5EF4-FFF2-40B4-BE49-F238E27FC236}">
                <a16:creationId xmlns:a16="http://schemas.microsoft.com/office/drawing/2014/main" id="{06F56456-8838-ACE7-DC3A-54680530520B}"/>
              </a:ext>
            </a:extLst>
          </p:cNvPr>
          <p:cNvSpPr txBox="1"/>
          <p:nvPr/>
        </p:nvSpPr>
        <p:spPr>
          <a:xfrm>
            <a:off x="8188601" y="4830668"/>
            <a:ext cx="2203250" cy="754012"/>
          </a:xfrm>
          <a:prstGeom prst="rect">
            <a:avLst/>
          </a:prstGeom>
          <a:noFill/>
          <a:ln>
            <a:noFill/>
          </a:ln>
        </p:spPr>
        <p:txBody>
          <a:bodyPr spcFirstLastPara="1" wrap="square" lIns="121900" tIns="121900" rIns="121900" bIns="121900" anchor="t" anchorCtr="0">
            <a:spAutoFit/>
          </a:bodyPr>
          <a:lstStyle/>
          <a:p>
            <a:r>
              <a:rPr lang="fr-FR" sz="1100" b="1">
                <a:latin typeface="BMWTypeNext Thin"/>
                <a:ea typeface="Rajdhani"/>
                <a:cs typeface="Rajdhani"/>
                <a:sym typeface="Rajdhani"/>
              </a:rPr>
              <a:t>Total </a:t>
            </a:r>
            <a:r>
              <a:rPr lang="fr-FR" sz="1100" b="1">
                <a:solidFill>
                  <a:srgbClr val="000000"/>
                </a:solidFill>
                <a:latin typeface="BMWTypeNext Thin"/>
                <a:ea typeface="Rajdhani"/>
                <a:cs typeface="Rajdhani"/>
                <a:sym typeface="Rajdhani"/>
              </a:rPr>
              <a:t>Impressions: </a:t>
            </a:r>
            <a:r>
              <a:rPr lang="fr-FR" sz="1100">
                <a:latin typeface="BMWTypeNext Thin"/>
                <a:ea typeface="Rajdhani"/>
                <a:cs typeface="Rajdhani"/>
                <a:sym typeface="Rajdhani"/>
              </a:rPr>
              <a:t>17,262</a:t>
            </a:r>
            <a:endParaRPr lang="fr-FR" sz="1100">
              <a:solidFill>
                <a:srgbClr val="000000"/>
              </a:solidFill>
              <a:latin typeface="BMWTypeNext Thin"/>
              <a:ea typeface="Rajdhani"/>
              <a:cs typeface="Rajdhani"/>
            </a:endParaRPr>
          </a:p>
          <a:p>
            <a:r>
              <a:rPr lang="fr-FR" sz="1100" b="1">
                <a:latin typeface="BMWTypeNext Thin"/>
                <a:ea typeface="Rajdhani"/>
                <a:cs typeface="Rajdhani"/>
                <a:sym typeface="Rajdhani"/>
              </a:rPr>
              <a:t>Total Engagements: </a:t>
            </a:r>
            <a:r>
              <a:rPr lang="fr-FR" sz="1100">
                <a:latin typeface="BMWTypeNext Thin"/>
                <a:ea typeface="Rajdhani"/>
                <a:cs typeface="Rajdhani"/>
                <a:sym typeface="Rajdhani"/>
              </a:rPr>
              <a:t>262</a:t>
            </a:r>
            <a:endParaRPr lang="fr-FR" sz="1100">
              <a:solidFill>
                <a:srgbClr val="000000"/>
              </a:solidFill>
              <a:latin typeface="BMWTypeNext Thin"/>
              <a:ea typeface="Rajdhani"/>
              <a:cs typeface="Rajdhani"/>
            </a:endParaRPr>
          </a:p>
          <a:p>
            <a:r>
              <a:rPr lang="fr-FR" sz="1100" b="1">
                <a:latin typeface="BMWTypeNext Thin"/>
                <a:ea typeface="Rajdhani"/>
                <a:cs typeface="Rajdhani"/>
                <a:sym typeface="Rajdhani"/>
              </a:rPr>
              <a:t>Eng. rate: </a:t>
            </a:r>
            <a:r>
              <a:rPr lang="fr-FR" sz="1100">
                <a:latin typeface="BMWTypeNext Thin"/>
                <a:ea typeface="Rajdhani"/>
                <a:cs typeface="Rajdhani"/>
                <a:sym typeface="Rajdhani"/>
              </a:rPr>
              <a:t>3.6%</a:t>
            </a:r>
            <a:endParaRPr lang="fr-FR" sz="1100">
              <a:latin typeface="BMWTypeNext Thin"/>
              <a:ea typeface="Rajdhani"/>
              <a:cs typeface="Rajdhani"/>
            </a:endParaRPr>
          </a:p>
        </p:txBody>
      </p:sp>
      <p:sp>
        <p:nvSpPr>
          <p:cNvPr id="178" name="Google Shape;178;p31">
            <a:extLst>
              <a:ext uri="{FF2B5EF4-FFF2-40B4-BE49-F238E27FC236}">
                <a16:creationId xmlns:a16="http://schemas.microsoft.com/office/drawing/2014/main" id="{01E49115-CF86-C626-AE49-6BF3287A53A5}"/>
              </a:ext>
            </a:extLst>
          </p:cNvPr>
          <p:cNvSpPr txBox="1"/>
          <p:nvPr/>
        </p:nvSpPr>
        <p:spPr>
          <a:xfrm>
            <a:off x="7445329" y="4650417"/>
            <a:ext cx="1752800" cy="320800"/>
          </a:xfrm>
          <a:prstGeom prst="rect">
            <a:avLst/>
          </a:prstGeom>
          <a:noFill/>
          <a:ln>
            <a:noFill/>
          </a:ln>
        </p:spPr>
        <p:txBody>
          <a:bodyPr spcFirstLastPara="1" wrap="square" lIns="121900" tIns="121900" rIns="121900" bIns="121900" anchor="t" anchorCtr="0">
            <a:noAutofit/>
          </a:bodyPr>
          <a:lstStyle/>
          <a:p>
            <a:pPr algn="ctr"/>
            <a:endParaRPr lang="en-US" sz="1333" b="1" u="sng">
              <a:latin typeface="BMWTypeNext Thin"/>
              <a:ea typeface="Rajdhani"/>
              <a:cs typeface="Rajdhani"/>
              <a:sym typeface="Rajdhani"/>
            </a:endParaRPr>
          </a:p>
        </p:txBody>
      </p:sp>
      <p:sp>
        <p:nvSpPr>
          <p:cNvPr id="180" name="Google Shape;180;p31">
            <a:extLst>
              <a:ext uri="{FF2B5EF4-FFF2-40B4-BE49-F238E27FC236}">
                <a16:creationId xmlns:a16="http://schemas.microsoft.com/office/drawing/2014/main" id="{32A4F6C9-5F23-5E3D-852A-9802FA54B850}"/>
              </a:ext>
            </a:extLst>
          </p:cNvPr>
          <p:cNvSpPr txBox="1"/>
          <p:nvPr/>
        </p:nvSpPr>
        <p:spPr>
          <a:xfrm>
            <a:off x="7862201" y="870413"/>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Facebook 8/14</a:t>
            </a:r>
          </a:p>
        </p:txBody>
      </p:sp>
      <p:sp>
        <p:nvSpPr>
          <p:cNvPr id="181" name="Google Shape;181;p31">
            <a:extLst>
              <a:ext uri="{FF2B5EF4-FFF2-40B4-BE49-F238E27FC236}">
                <a16:creationId xmlns:a16="http://schemas.microsoft.com/office/drawing/2014/main" id="{1DE8F865-414A-EB3F-2FAC-5B8C8DEBFBDC}"/>
              </a:ext>
            </a:extLst>
          </p:cNvPr>
          <p:cNvSpPr txBox="1"/>
          <p:nvPr/>
        </p:nvSpPr>
        <p:spPr>
          <a:xfrm>
            <a:off x="8098001" y="4561800"/>
            <a:ext cx="1752800" cy="320800"/>
          </a:xfrm>
          <a:prstGeom prst="rect">
            <a:avLst/>
          </a:prstGeom>
          <a:noFill/>
          <a:ln>
            <a:noFill/>
          </a:ln>
        </p:spPr>
        <p:txBody>
          <a:bodyPr spcFirstLastPara="1" wrap="square" lIns="121900" tIns="121900" rIns="121900" bIns="121900" anchor="t" anchorCtr="0">
            <a:noAutofit/>
          </a:bodyPr>
          <a:lstStyle/>
          <a:p>
            <a:pPr algn="ctr"/>
            <a:r>
              <a:rPr lang="en-US" sz="1300" b="1" u="sng">
                <a:solidFill>
                  <a:schemeClr val="hlink"/>
                </a:solidFill>
                <a:latin typeface="BMWTypeNext Thin"/>
                <a:ea typeface="Rajdhani"/>
                <a:cs typeface="Rajdhani"/>
                <a:sym typeface="Rajdhani"/>
                <a:hlinkClick r:id="rId6"/>
              </a:rPr>
              <a:t>Link</a:t>
            </a:r>
          </a:p>
        </p:txBody>
      </p:sp>
      <p:sp>
        <p:nvSpPr>
          <p:cNvPr id="2" name="TextBox 1">
            <a:extLst>
              <a:ext uri="{FF2B5EF4-FFF2-40B4-BE49-F238E27FC236}">
                <a16:creationId xmlns:a16="http://schemas.microsoft.com/office/drawing/2014/main" id="{239EEE24-ED70-132F-A56B-58F53F592B03}"/>
              </a:ext>
            </a:extLst>
          </p:cNvPr>
          <p:cNvSpPr txBox="1"/>
          <p:nvPr/>
        </p:nvSpPr>
        <p:spPr>
          <a:xfrm>
            <a:off x="323756" y="1539267"/>
            <a:ext cx="4364976" cy="1200329"/>
          </a:xfrm>
          <a:prstGeom prst="rect">
            <a:avLst/>
          </a:prstGeom>
          <a:noFill/>
        </p:spPr>
        <p:txBody>
          <a:bodyPr wrap="square" lIns="91440" tIns="45720" rIns="91440" bIns="45720" anchor="t">
            <a:spAutoFit/>
          </a:bodyPr>
          <a:lstStyle/>
          <a:p>
            <a:r>
              <a:rPr lang="en-US" sz="1800">
                <a:solidFill>
                  <a:schemeClr val="dk1"/>
                </a:solidFill>
                <a:ea typeface="+mn-lt"/>
                <a:cs typeface="+mn-lt"/>
              </a:rPr>
              <a:t>Our image carousels posted in 8/14 featuring </a:t>
            </a:r>
            <a:r>
              <a:rPr lang="en-US" sz="1800" err="1">
                <a:solidFill>
                  <a:schemeClr val="dk1"/>
                </a:solidFill>
                <a:ea typeface="+mn-lt"/>
                <a:cs typeface="+mn-lt"/>
              </a:rPr>
              <a:t>iX</a:t>
            </a:r>
            <a:r>
              <a:rPr lang="en-US" sz="1800">
                <a:solidFill>
                  <a:schemeClr val="dk1"/>
                </a:solidFill>
                <a:ea typeface="+mn-lt"/>
                <a:cs typeface="+mn-lt"/>
              </a:rPr>
              <a:t> saw lower engagement on IG and Facebook while doing better on LinkedIn. </a:t>
            </a:r>
          </a:p>
        </p:txBody>
      </p:sp>
      <p:sp>
        <p:nvSpPr>
          <p:cNvPr id="3" name="TextBox 2">
            <a:extLst>
              <a:ext uri="{FF2B5EF4-FFF2-40B4-BE49-F238E27FC236}">
                <a16:creationId xmlns:a16="http://schemas.microsoft.com/office/drawing/2014/main" id="{33702E92-70DF-C284-4C1B-BA384E671507}"/>
              </a:ext>
            </a:extLst>
          </p:cNvPr>
          <p:cNvSpPr txBox="1"/>
          <p:nvPr/>
        </p:nvSpPr>
        <p:spPr>
          <a:xfrm>
            <a:off x="323755" y="3953201"/>
            <a:ext cx="2947020" cy="1354217"/>
          </a:xfrm>
          <a:prstGeom prst="rect">
            <a:avLst/>
          </a:prstGeom>
          <a:noFill/>
        </p:spPr>
        <p:txBody>
          <a:bodyPr wrap="square" lIns="91440" tIns="45720" rIns="91440" bIns="45720" anchor="t">
            <a:spAutoFit/>
          </a:bodyPr>
          <a:lstStyle/>
          <a:p>
            <a:r>
              <a:rPr lang="en-US" sz="1200">
                <a:solidFill>
                  <a:schemeClr val="dk1"/>
                </a:solidFill>
                <a:ea typeface="+mn-lt"/>
                <a:cs typeface="+mn-lt"/>
              </a:rPr>
              <a:t>TOTAL IMPRESSIONS: </a:t>
            </a:r>
          </a:p>
          <a:p>
            <a:r>
              <a:rPr lang="en-US">
                <a:solidFill>
                  <a:schemeClr val="dk1"/>
                </a:solidFill>
                <a:ea typeface="+mn-lt"/>
                <a:cs typeface="+mn-lt"/>
              </a:rPr>
              <a:t>56, 058</a:t>
            </a:r>
            <a:endParaRPr lang="en-US" sz="1800">
              <a:solidFill>
                <a:schemeClr val="dk1"/>
              </a:solidFill>
              <a:ea typeface="+mn-lt"/>
              <a:cs typeface="+mn-lt"/>
            </a:endParaRPr>
          </a:p>
          <a:p>
            <a:endParaRPr lang="en-US" sz="1800">
              <a:solidFill>
                <a:schemeClr val="dk1"/>
              </a:solidFill>
              <a:ea typeface="+mn-lt"/>
              <a:cs typeface="+mn-lt"/>
            </a:endParaRPr>
          </a:p>
          <a:p>
            <a:r>
              <a:rPr lang="en-US" sz="1200">
                <a:solidFill>
                  <a:schemeClr val="dk1"/>
                </a:solidFill>
                <a:ea typeface="+mn-lt"/>
                <a:cs typeface="+mn-lt"/>
              </a:rPr>
              <a:t>TOTAL ENGAGEMENTS: </a:t>
            </a:r>
          </a:p>
          <a:p>
            <a:r>
              <a:rPr lang="en-US" sz="2000">
                <a:solidFill>
                  <a:schemeClr val="dk1"/>
                </a:solidFill>
                <a:ea typeface="+mn-lt"/>
                <a:cs typeface="+mn-lt"/>
              </a:rPr>
              <a:t>2,673</a:t>
            </a:r>
            <a:endParaRPr lang="en-US">
              <a:solidFill>
                <a:srgbClr val="92D050"/>
              </a:solidFill>
              <a:ea typeface="+mn-lt"/>
              <a:cs typeface="+mn-lt"/>
            </a:endParaRPr>
          </a:p>
        </p:txBody>
      </p:sp>
      <p:pic>
        <p:nvPicPr>
          <p:cNvPr id="5" name="Google Shape;581;p71">
            <a:extLst>
              <a:ext uri="{FF2B5EF4-FFF2-40B4-BE49-F238E27FC236}">
                <a16:creationId xmlns:a16="http://schemas.microsoft.com/office/drawing/2014/main" id="{DF077769-8259-40A1-4F7B-AA8E43F75518}"/>
              </a:ext>
            </a:extLst>
          </p:cNvPr>
          <p:cNvPicPr preferRelativeResize="0"/>
          <p:nvPr/>
        </p:nvPicPr>
        <p:blipFill>
          <a:blip r:embed="rId7">
            <a:alphaModFix/>
          </a:blip>
          <a:stretch>
            <a:fillRect/>
          </a:stretch>
        </p:blipFill>
        <p:spPr>
          <a:xfrm>
            <a:off x="6476612" y="5726230"/>
            <a:ext cx="598200" cy="598200"/>
          </a:xfrm>
          <a:prstGeom prst="rect">
            <a:avLst/>
          </a:prstGeom>
          <a:noFill/>
          <a:ln>
            <a:noFill/>
          </a:ln>
        </p:spPr>
      </p:pic>
      <p:sp>
        <p:nvSpPr>
          <p:cNvPr id="9" name="Footer Placeholder 2">
            <a:extLst>
              <a:ext uri="{FF2B5EF4-FFF2-40B4-BE49-F238E27FC236}">
                <a16:creationId xmlns:a16="http://schemas.microsoft.com/office/drawing/2014/main" id="{C765EE26-AA02-9A1B-D747-41675AB219E6}"/>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
        <p:nvSpPr>
          <p:cNvPr id="8" name="Google Shape;180;p31">
            <a:extLst>
              <a:ext uri="{FF2B5EF4-FFF2-40B4-BE49-F238E27FC236}">
                <a16:creationId xmlns:a16="http://schemas.microsoft.com/office/drawing/2014/main" id="{9AE977E5-CA23-A44E-B9DE-8D13537F79D8}"/>
              </a:ext>
            </a:extLst>
          </p:cNvPr>
          <p:cNvSpPr txBox="1"/>
          <p:nvPr/>
        </p:nvSpPr>
        <p:spPr>
          <a:xfrm>
            <a:off x="10098683" y="879102"/>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LinkedIn 8/14</a:t>
            </a:r>
          </a:p>
        </p:txBody>
      </p:sp>
      <p:pic>
        <p:nvPicPr>
          <p:cNvPr id="10" name="Google Shape;176;p31">
            <a:extLst>
              <a:ext uri="{FF2B5EF4-FFF2-40B4-BE49-F238E27FC236}">
                <a16:creationId xmlns:a16="http://schemas.microsoft.com/office/drawing/2014/main" id="{C6C576B0-AD63-12EE-FBCE-B9FC7FFCF5ED}"/>
              </a:ext>
            </a:extLst>
          </p:cNvPr>
          <p:cNvPicPr preferRelativeResize="0"/>
          <p:nvPr/>
        </p:nvPicPr>
        <p:blipFill>
          <a:blip r:embed="rId4">
            <a:alphaModFix/>
          </a:blip>
          <a:stretch>
            <a:fillRect/>
          </a:stretch>
        </p:blipFill>
        <p:spPr>
          <a:xfrm>
            <a:off x="10172221" y="1354125"/>
            <a:ext cx="2224525" cy="3355306"/>
          </a:xfrm>
          <a:prstGeom prst="rect">
            <a:avLst/>
          </a:prstGeom>
          <a:noFill/>
          <a:ln>
            <a:noFill/>
          </a:ln>
        </p:spPr>
      </p:pic>
      <p:sp>
        <p:nvSpPr>
          <p:cNvPr id="11" name="Google Shape;174;p31">
            <a:extLst>
              <a:ext uri="{FF2B5EF4-FFF2-40B4-BE49-F238E27FC236}">
                <a16:creationId xmlns:a16="http://schemas.microsoft.com/office/drawing/2014/main" id="{508DD804-4FCA-AFC9-96B5-E432FDAB822F}"/>
              </a:ext>
            </a:extLst>
          </p:cNvPr>
          <p:cNvSpPr txBox="1"/>
          <p:nvPr/>
        </p:nvSpPr>
        <p:spPr>
          <a:xfrm>
            <a:off x="10274419" y="4848143"/>
            <a:ext cx="2203250" cy="754012"/>
          </a:xfrm>
          <a:prstGeom prst="rect">
            <a:avLst/>
          </a:prstGeom>
          <a:noFill/>
          <a:ln>
            <a:noFill/>
          </a:ln>
        </p:spPr>
        <p:txBody>
          <a:bodyPr spcFirstLastPara="1" wrap="square" lIns="121900" tIns="121900" rIns="121900" bIns="121900" anchor="t" anchorCtr="0">
            <a:spAutoFit/>
          </a:bodyPr>
          <a:lstStyle/>
          <a:p>
            <a:r>
              <a:rPr lang="fr-FR" sz="1100" b="1">
                <a:latin typeface="BMWTypeNext Thin"/>
                <a:ea typeface="Rajdhani"/>
                <a:cs typeface="Rajdhani"/>
                <a:sym typeface="Rajdhani"/>
              </a:rPr>
              <a:t>Total </a:t>
            </a:r>
            <a:r>
              <a:rPr lang="fr-FR" sz="1100" b="1">
                <a:solidFill>
                  <a:srgbClr val="000000"/>
                </a:solidFill>
                <a:latin typeface="BMWTypeNext Thin"/>
                <a:ea typeface="Rajdhani"/>
                <a:cs typeface="Rajdhani"/>
                <a:sym typeface="Rajdhani"/>
              </a:rPr>
              <a:t>Impressions: </a:t>
            </a:r>
            <a:r>
              <a:rPr lang="fr-FR" sz="1100">
                <a:latin typeface="BMWTypeNext Thin"/>
                <a:ea typeface="Rajdhani"/>
                <a:cs typeface="Rajdhani"/>
                <a:sym typeface="Rajdhani"/>
              </a:rPr>
              <a:t>5,742</a:t>
            </a:r>
            <a:endParaRPr lang="fr-FR" sz="1100">
              <a:solidFill>
                <a:srgbClr val="000000"/>
              </a:solidFill>
              <a:latin typeface="BMWTypeNext Thin"/>
              <a:ea typeface="Rajdhani"/>
              <a:cs typeface="Rajdhani"/>
            </a:endParaRPr>
          </a:p>
          <a:p>
            <a:r>
              <a:rPr lang="fr-FR" sz="1100" b="1">
                <a:latin typeface="BMWTypeNext Thin"/>
                <a:ea typeface="Rajdhani"/>
                <a:cs typeface="Rajdhani"/>
                <a:sym typeface="Rajdhani"/>
              </a:rPr>
              <a:t>Total Engagements: </a:t>
            </a:r>
            <a:r>
              <a:rPr lang="fr-FR" sz="1100">
                <a:latin typeface="BMWTypeNext Thin"/>
                <a:ea typeface="Rajdhani"/>
                <a:cs typeface="Rajdhani"/>
                <a:sym typeface="Rajdhani"/>
              </a:rPr>
              <a:t>130</a:t>
            </a:r>
            <a:endParaRPr lang="fr-FR" sz="1100">
              <a:solidFill>
                <a:srgbClr val="000000"/>
              </a:solidFill>
              <a:latin typeface="BMWTypeNext Thin"/>
              <a:ea typeface="Rajdhani"/>
              <a:cs typeface="Rajdhani"/>
            </a:endParaRPr>
          </a:p>
          <a:p>
            <a:r>
              <a:rPr lang="fr-FR" sz="1100" b="1">
                <a:latin typeface="BMWTypeNext Thin"/>
                <a:ea typeface="Rajdhani"/>
                <a:cs typeface="Rajdhani"/>
                <a:sym typeface="Rajdhani"/>
              </a:rPr>
              <a:t>Eng. rate: </a:t>
            </a:r>
            <a:r>
              <a:rPr lang="fr-FR" sz="1100">
                <a:latin typeface="BMWTypeNext Thin"/>
                <a:ea typeface="Rajdhani"/>
                <a:cs typeface="Rajdhani"/>
                <a:sym typeface="Rajdhani"/>
              </a:rPr>
              <a:t>11.4%</a:t>
            </a:r>
            <a:endParaRPr lang="fr-FR" sz="1100">
              <a:latin typeface="BMWTypeNext Thin"/>
              <a:ea typeface="Rajdhani"/>
              <a:cs typeface="Rajdhani"/>
            </a:endParaRPr>
          </a:p>
        </p:txBody>
      </p:sp>
      <p:sp>
        <p:nvSpPr>
          <p:cNvPr id="12" name="Google Shape;181;p31">
            <a:extLst>
              <a:ext uri="{FF2B5EF4-FFF2-40B4-BE49-F238E27FC236}">
                <a16:creationId xmlns:a16="http://schemas.microsoft.com/office/drawing/2014/main" id="{648689E9-C045-3AB5-6F12-C1CF5F6A99DE}"/>
              </a:ext>
            </a:extLst>
          </p:cNvPr>
          <p:cNvSpPr txBox="1"/>
          <p:nvPr/>
        </p:nvSpPr>
        <p:spPr>
          <a:xfrm>
            <a:off x="10408083" y="4542137"/>
            <a:ext cx="1752800" cy="320800"/>
          </a:xfrm>
          <a:prstGeom prst="rect">
            <a:avLst/>
          </a:prstGeom>
          <a:noFill/>
          <a:ln>
            <a:noFill/>
          </a:ln>
        </p:spPr>
        <p:txBody>
          <a:bodyPr spcFirstLastPara="1" wrap="square" lIns="121900" tIns="121900" rIns="121900" bIns="121900" anchor="t" anchorCtr="0">
            <a:noAutofit/>
          </a:bodyPr>
          <a:lstStyle/>
          <a:p>
            <a:pPr algn="ctr"/>
            <a:r>
              <a:rPr lang="en-US" sz="1300" b="1" u="sng">
                <a:solidFill>
                  <a:schemeClr val="hlink"/>
                </a:solidFill>
                <a:latin typeface="BMWTypeNext Thin"/>
                <a:ea typeface="Rajdhani"/>
                <a:cs typeface="Rajdhani"/>
                <a:sym typeface="Rajdhani"/>
                <a:hlinkClick r:id="rId8"/>
              </a:rPr>
              <a:t>Link</a:t>
            </a:r>
          </a:p>
        </p:txBody>
      </p:sp>
      <p:pic>
        <p:nvPicPr>
          <p:cNvPr id="13" name="Picture 12" descr="A blue circle with a white letter f in it&#10;&#10;Description automatically generated">
            <a:extLst>
              <a:ext uri="{FF2B5EF4-FFF2-40B4-BE49-F238E27FC236}">
                <a16:creationId xmlns:a16="http://schemas.microsoft.com/office/drawing/2014/main" id="{155EBB85-F28D-F5C0-6A3B-7FED5E0EEA17}"/>
              </a:ext>
            </a:extLst>
          </p:cNvPr>
          <p:cNvPicPr>
            <a:picLocks noChangeAspect="1"/>
          </p:cNvPicPr>
          <p:nvPr/>
        </p:nvPicPr>
        <p:blipFill>
          <a:blip r:embed="rId9"/>
          <a:stretch>
            <a:fillRect/>
          </a:stretch>
        </p:blipFill>
        <p:spPr>
          <a:xfrm>
            <a:off x="8714308" y="5726230"/>
            <a:ext cx="598200" cy="598200"/>
          </a:xfrm>
          <a:prstGeom prst="rect">
            <a:avLst/>
          </a:prstGeom>
        </p:spPr>
      </p:pic>
      <p:pic>
        <p:nvPicPr>
          <p:cNvPr id="14" name="Picture 13" descr="A blue square with white letters&#10;&#10;Description automatically generated">
            <a:extLst>
              <a:ext uri="{FF2B5EF4-FFF2-40B4-BE49-F238E27FC236}">
                <a16:creationId xmlns:a16="http://schemas.microsoft.com/office/drawing/2014/main" id="{ED10DF9D-B3D6-18E2-5D9B-4AFA7F55C1D8}"/>
              </a:ext>
            </a:extLst>
          </p:cNvPr>
          <p:cNvPicPr>
            <a:picLocks noChangeAspect="1"/>
          </p:cNvPicPr>
          <p:nvPr/>
        </p:nvPicPr>
        <p:blipFill>
          <a:blip r:embed="rId10"/>
          <a:stretch>
            <a:fillRect/>
          </a:stretch>
        </p:blipFill>
        <p:spPr>
          <a:xfrm>
            <a:off x="10988744" y="5708696"/>
            <a:ext cx="615734" cy="615734"/>
          </a:xfrm>
          <a:prstGeom prst="rect">
            <a:avLst/>
          </a:prstGeom>
        </p:spPr>
      </p:pic>
    </p:spTree>
    <p:extLst>
      <p:ext uri="{BB962C8B-B14F-4D97-AF65-F5344CB8AC3E}">
        <p14:creationId xmlns:p14="http://schemas.microsoft.com/office/powerpoint/2010/main" val="3936644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1BDF092-D79B-6496-FD88-D53456FC93A1}"/>
            </a:ext>
          </a:extLst>
        </p:cNvPr>
        <p:cNvGrpSpPr/>
        <p:nvPr/>
      </p:nvGrpSpPr>
      <p:grpSpPr>
        <a:xfrm>
          <a:off x="0" y="0"/>
          <a:ext cx="0" cy="0"/>
          <a:chOff x="0" y="0"/>
          <a:chExt cx="0" cy="0"/>
        </a:xfrm>
      </p:grpSpPr>
      <p:pic>
        <p:nvPicPr>
          <p:cNvPr id="7" name="Picture 6" descr="A car parked on a road&#10;&#10;Description automatically generated">
            <a:extLst>
              <a:ext uri="{FF2B5EF4-FFF2-40B4-BE49-F238E27FC236}">
                <a16:creationId xmlns:a16="http://schemas.microsoft.com/office/drawing/2014/main" id="{8366A08F-1624-D9D1-34D5-69C3FBA5FE3B}"/>
              </a:ext>
            </a:extLst>
          </p:cNvPr>
          <p:cNvPicPr>
            <a:picLocks noChangeAspect="1"/>
          </p:cNvPicPr>
          <p:nvPr/>
        </p:nvPicPr>
        <p:blipFill>
          <a:blip r:embed="rId3"/>
          <a:srcRect l="14951" t="1681" r="31200" b="-1759"/>
          <a:stretch/>
        </p:blipFill>
        <p:spPr>
          <a:xfrm>
            <a:off x="5994383" y="1413278"/>
            <a:ext cx="1549536" cy="3216820"/>
          </a:xfrm>
          <a:prstGeom prst="roundRect">
            <a:avLst/>
          </a:prstGeom>
        </p:spPr>
      </p:pic>
      <p:pic>
        <p:nvPicPr>
          <p:cNvPr id="14" name="Picture 13" descr="A car parked on a road&#10;&#10;Description automatically generated">
            <a:extLst>
              <a:ext uri="{FF2B5EF4-FFF2-40B4-BE49-F238E27FC236}">
                <a16:creationId xmlns:a16="http://schemas.microsoft.com/office/drawing/2014/main" id="{38A41BCA-A420-A5A8-4715-21DF227112B6}"/>
              </a:ext>
            </a:extLst>
          </p:cNvPr>
          <p:cNvPicPr>
            <a:picLocks noChangeAspect="1"/>
          </p:cNvPicPr>
          <p:nvPr/>
        </p:nvPicPr>
        <p:blipFill>
          <a:blip r:embed="rId3"/>
          <a:srcRect l="14951" t="1681" r="31200" b="-1759"/>
          <a:stretch/>
        </p:blipFill>
        <p:spPr>
          <a:xfrm>
            <a:off x="8297316" y="1373767"/>
            <a:ext cx="1549536" cy="3216820"/>
          </a:xfrm>
          <a:prstGeom prst="roundRect">
            <a:avLst/>
          </a:prstGeom>
        </p:spPr>
      </p:pic>
      <p:pic>
        <p:nvPicPr>
          <p:cNvPr id="13" name="Picture 12" descr="A car parked on a road&#10;&#10;Description automatically generated">
            <a:extLst>
              <a:ext uri="{FF2B5EF4-FFF2-40B4-BE49-F238E27FC236}">
                <a16:creationId xmlns:a16="http://schemas.microsoft.com/office/drawing/2014/main" id="{C82DAD69-8D17-4F1D-E7B7-CC8D1E81543A}"/>
              </a:ext>
            </a:extLst>
          </p:cNvPr>
          <p:cNvPicPr>
            <a:picLocks noChangeAspect="1"/>
          </p:cNvPicPr>
          <p:nvPr/>
        </p:nvPicPr>
        <p:blipFill>
          <a:blip r:embed="rId3"/>
          <a:srcRect l="14951" t="1681" r="31200" b="-1759"/>
          <a:stretch/>
        </p:blipFill>
        <p:spPr>
          <a:xfrm>
            <a:off x="10521227" y="1413278"/>
            <a:ext cx="1549536" cy="3216820"/>
          </a:xfrm>
          <a:prstGeom prst="roundRect">
            <a:avLst/>
          </a:prstGeom>
        </p:spPr>
      </p:pic>
      <p:pic>
        <p:nvPicPr>
          <p:cNvPr id="169" name="Google Shape;169;p31">
            <a:extLst>
              <a:ext uri="{FF2B5EF4-FFF2-40B4-BE49-F238E27FC236}">
                <a16:creationId xmlns:a16="http://schemas.microsoft.com/office/drawing/2014/main" id="{28618871-6CF4-CE82-3FEE-2ABD765B56A0}"/>
              </a:ext>
            </a:extLst>
          </p:cNvPr>
          <p:cNvPicPr preferRelativeResize="0"/>
          <p:nvPr/>
        </p:nvPicPr>
        <p:blipFill>
          <a:blip r:embed="rId4">
            <a:alphaModFix/>
          </a:blip>
          <a:stretch>
            <a:fillRect/>
          </a:stretch>
        </p:blipFill>
        <p:spPr>
          <a:xfrm>
            <a:off x="5660910" y="1383620"/>
            <a:ext cx="2229605" cy="3361481"/>
          </a:xfrm>
          <a:prstGeom prst="rect">
            <a:avLst/>
          </a:prstGeom>
          <a:noFill/>
          <a:ln>
            <a:noFill/>
          </a:ln>
        </p:spPr>
      </p:pic>
      <p:pic>
        <p:nvPicPr>
          <p:cNvPr id="176" name="Google Shape;176;p31">
            <a:extLst>
              <a:ext uri="{FF2B5EF4-FFF2-40B4-BE49-F238E27FC236}">
                <a16:creationId xmlns:a16="http://schemas.microsoft.com/office/drawing/2014/main" id="{E3722804-E495-7251-C72B-76B3E68F9ECB}"/>
              </a:ext>
            </a:extLst>
          </p:cNvPr>
          <p:cNvPicPr preferRelativeResize="0"/>
          <p:nvPr/>
        </p:nvPicPr>
        <p:blipFill>
          <a:blip r:embed="rId4">
            <a:alphaModFix/>
          </a:blip>
          <a:stretch>
            <a:fillRect/>
          </a:stretch>
        </p:blipFill>
        <p:spPr>
          <a:xfrm>
            <a:off x="7987127" y="1354125"/>
            <a:ext cx="2224525" cy="3355306"/>
          </a:xfrm>
          <a:prstGeom prst="rect">
            <a:avLst/>
          </a:prstGeom>
          <a:noFill/>
          <a:ln>
            <a:noFill/>
          </a:ln>
        </p:spPr>
      </p:pic>
      <p:sp>
        <p:nvSpPr>
          <p:cNvPr id="162" name="Google Shape;162;p31">
            <a:extLst>
              <a:ext uri="{FF2B5EF4-FFF2-40B4-BE49-F238E27FC236}">
                <a16:creationId xmlns:a16="http://schemas.microsoft.com/office/drawing/2014/main" id="{A15D1664-87A7-BA96-31E7-52C24DF52DD7}"/>
              </a:ext>
            </a:extLst>
          </p:cNvPr>
          <p:cNvSpPr txBox="1"/>
          <p:nvPr/>
        </p:nvSpPr>
        <p:spPr>
          <a:xfrm>
            <a:off x="239529" y="134401"/>
            <a:ext cx="9556339" cy="630902"/>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2500">
                <a:solidFill>
                  <a:schemeClr val="dk2"/>
                </a:solidFill>
                <a:latin typeface="BMWTypeNext Thin"/>
                <a:ea typeface="Rajdhani"/>
                <a:cs typeface="Rajdhani"/>
                <a:sym typeface="Rajdhani"/>
              </a:rPr>
              <a:t>180 ORIGINAL CONTENT POSTS.</a:t>
            </a:r>
            <a:endParaRPr lang="en-US" sz="2500">
              <a:solidFill>
                <a:schemeClr val="dk2"/>
              </a:solidFill>
              <a:latin typeface="BMWTypeNext Thin"/>
              <a:ea typeface="Rajdhani"/>
              <a:cs typeface="Rajdhani"/>
            </a:endParaRPr>
          </a:p>
        </p:txBody>
      </p:sp>
      <p:sp>
        <p:nvSpPr>
          <p:cNvPr id="163" name="Google Shape;163;p31">
            <a:extLst>
              <a:ext uri="{FF2B5EF4-FFF2-40B4-BE49-F238E27FC236}">
                <a16:creationId xmlns:a16="http://schemas.microsoft.com/office/drawing/2014/main" id="{0313A509-1AAD-1BCD-BB08-A1F126EFFC34}"/>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33</a:t>
            </a:fld>
            <a:endParaRPr/>
          </a:p>
        </p:txBody>
      </p:sp>
      <p:sp>
        <p:nvSpPr>
          <p:cNvPr id="168" name="Google Shape;168;p31">
            <a:extLst>
              <a:ext uri="{FF2B5EF4-FFF2-40B4-BE49-F238E27FC236}">
                <a16:creationId xmlns:a16="http://schemas.microsoft.com/office/drawing/2014/main" id="{F628F7BB-A4A9-6DD0-1929-15C68735BD0A}"/>
              </a:ext>
            </a:extLst>
          </p:cNvPr>
          <p:cNvSpPr txBox="1"/>
          <p:nvPr/>
        </p:nvSpPr>
        <p:spPr>
          <a:xfrm>
            <a:off x="5860086" y="4833718"/>
            <a:ext cx="2092651" cy="892512"/>
          </a:xfrm>
          <a:prstGeom prst="rect">
            <a:avLst/>
          </a:prstGeom>
          <a:noFill/>
          <a:ln>
            <a:noFill/>
          </a:ln>
        </p:spPr>
        <p:txBody>
          <a:bodyPr spcFirstLastPara="1" wrap="square" lIns="121900" tIns="121900" rIns="121900" bIns="121900" anchor="t" anchorCtr="0">
            <a:spAutoFit/>
          </a:bodyPr>
          <a:lstStyle/>
          <a:p>
            <a:r>
              <a:rPr lang="fr-FR" sz="1100" b="1">
                <a:solidFill>
                  <a:schemeClr val="dk1"/>
                </a:solidFill>
                <a:latin typeface="BMWTypeNext Thin"/>
                <a:ea typeface="Rajdhani"/>
                <a:cs typeface="Rajdhani"/>
                <a:sym typeface="Rajdhani"/>
              </a:rPr>
              <a:t>Total Impressions: </a:t>
            </a:r>
            <a:r>
              <a:rPr lang="fr-FR" sz="1100">
                <a:solidFill>
                  <a:schemeClr val="dk1"/>
                </a:solidFill>
                <a:ea typeface="+mn-lt"/>
                <a:cs typeface="+mn-lt"/>
                <a:sym typeface="Rajdhani"/>
              </a:rPr>
              <a:t>56,447</a:t>
            </a:r>
            <a:endParaRPr lang="fr-FR" sz="1100">
              <a:solidFill>
                <a:schemeClr val="dk1"/>
              </a:solidFill>
              <a:latin typeface="BMWTypeNext Thin"/>
              <a:ea typeface="Rajdhani"/>
              <a:cs typeface="Rajdhani"/>
              <a:sym typeface="Rajdhani"/>
            </a:endParaRPr>
          </a:p>
          <a:p>
            <a:r>
              <a:rPr lang="fr-FR" sz="1100" b="1">
                <a:solidFill>
                  <a:schemeClr val="dk1"/>
                </a:solidFill>
                <a:latin typeface="BMWTypeNext Thin"/>
                <a:ea typeface="Rajdhani"/>
                <a:cs typeface="Rajdhani"/>
                <a:sym typeface="Rajdhani"/>
              </a:rPr>
              <a:t>Total Engagements: </a:t>
            </a:r>
            <a:r>
              <a:rPr lang="fr-FR" sz="1100">
                <a:solidFill>
                  <a:schemeClr val="dk1"/>
                </a:solidFill>
                <a:latin typeface="BMWTypeNext Thin"/>
                <a:ea typeface="Rajdhani"/>
                <a:cs typeface="Rajdhani"/>
                <a:sym typeface="Rajdhani"/>
              </a:rPr>
              <a:t>4,607</a:t>
            </a:r>
            <a:endParaRPr lang="fr-FR" sz="1100">
              <a:solidFill>
                <a:schemeClr val="dk1"/>
              </a:solidFill>
              <a:latin typeface="BMWTypeNext Thin"/>
              <a:ea typeface="Rajdhani"/>
              <a:cs typeface="Rajdhani"/>
            </a:endParaRPr>
          </a:p>
          <a:p>
            <a:r>
              <a:rPr lang="fr-FR" sz="1100" b="1">
                <a:solidFill>
                  <a:schemeClr val="dk1"/>
                </a:solidFill>
                <a:latin typeface="BMWTypeNext Thin"/>
                <a:ea typeface="Rajdhani"/>
                <a:cs typeface="Rajdhani"/>
                <a:sym typeface="Rajdhani"/>
              </a:rPr>
              <a:t>Eng. rate:</a:t>
            </a:r>
            <a:r>
              <a:rPr lang="fr-FR" sz="1100">
                <a:solidFill>
                  <a:schemeClr val="dk1"/>
                </a:solidFill>
                <a:latin typeface="BMWTypeNext Thin"/>
                <a:ea typeface="Rajdhani"/>
                <a:cs typeface="Rajdhani"/>
                <a:sym typeface="Rajdhani"/>
              </a:rPr>
              <a:t> 8.16%</a:t>
            </a:r>
            <a:br>
              <a:rPr lang="fr-FR" sz="900" b="1">
                <a:latin typeface="BMWTypeNext Thin"/>
                <a:ea typeface="Rajdhani"/>
                <a:cs typeface="Rajdhani"/>
              </a:rPr>
            </a:br>
            <a:endParaRPr lang="fr-FR" sz="900" b="1">
              <a:solidFill>
                <a:schemeClr val="dk1"/>
              </a:solidFill>
              <a:latin typeface="BMWTypeNext Thin"/>
              <a:ea typeface="Rajdhani"/>
              <a:cs typeface="Rajdhani"/>
            </a:endParaRPr>
          </a:p>
        </p:txBody>
      </p:sp>
      <p:sp>
        <p:nvSpPr>
          <p:cNvPr id="170" name="Google Shape;170;p31">
            <a:extLst>
              <a:ext uri="{FF2B5EF4-FFF2-40B4-BE49-F238E27FC236}">
                <a16:creationId xmlns:a16="http://schemas.microsoft.com/office/drawing/2014/main" id="{E1EDFDFC-9732-5EE0-BEC0-AA2C7301C7FC}"/>
              </a:ext>
            </a:extLst>
          </p:cNvPr>
          <p:cNvSpPr txBox="1"/>
          <p:nvPr/>
        </p:nvSpPr>
        <p:spPr>
          <a:xfrm>
            <a:off x="5789887" y="4551884"/>
            <a:ext cx="1752800" cy="320800"/>
          </a:xfrm>
          <a:prstGeom prst="rect">
            <a:avLst/>
          </a:prstGeom>
          <a:noFill/>
          <a:ln>
            <a:noFill/>
          </a:ln>
        </p:spPr>
        <p:txBody>
          <a:bodyPr spcFirstLastPara="1" wrap="square" lIns="121900" tIns="121900" rIns="121900" bIns="121900" anchor="t" anchorCtr="0">
            <a:noAutofit/>
          </a:bodyPr>
          <a:lstStyle/>
          <a:p>
            <a:pPr algn="ctr"/>
            <a:r>
              <a:rPr lang="en-US" sz="1300" b="1" u="sng">
                <a:solidFill>
                  <a:schemeClr val="hlink"/>
                </a:solidFill>
                <a:latin typeface="BMWTypeNext Thin"/>
                <a:ea typeface="Rajdhani"/>
                <a:cs typeface="Rajdhani"/>
                <a:sym typeface="Rajdhani"/>
                <a:hlinkClick r:id="rId5"/>
              </a:rPr>
              <a:t>Link</a:t>
            </a:r>
          </a:p>
        </p:txBody>
      </p:sp>
      <p:sp>
        <p:nvSpPr>
          <p:cNvPr id="171" name="Google Shape;171;p31">
            <a:extLst>
              <a:ext uri="{FF2B5EF4-FFF2-40B4-BE49-F238E27FC236}">
                <a16:creationId xmlns:a16="http://schemas.microsoft.com/office/drawing/2014/main" id="{CB12B407-D4CE-73BB-83D5-5193033970E4}"/>
              </a:ext>
            </a:extLst>
          </p:cNvPr>
          <p:cNvSpPr txBox="1"/>
          <p:nvPr/>
        </p:nvSpPr>
        <p:spPr>
          <a:xfrm>
            <a:off x="5581476" y="884618"/>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INSTAGRAM 8/21</a:t>
            </a:r>
          </a:p>
        </p:txBody>
      </p:sp>
      <p:sp>
        <p:nvSpPr>
          <p:cNvPr id="174" name="Google Shape;174;p31">
            <a:extLst>
              <a:ext uri="{FF2B5EF4-FFF2-40B4-BE49-F238E27FC236}">
                <a16:creationId xmlns:a16="http://schemas.microsoft.com/office/drawing/2014/main" id="{086E0A09-3F5D-4AD2-89C2-25D4F8313DC1}"/>
              </a:ext>
            </a:extLst>
          </p:cNvPr>
          <p:cNvSpPr txBox="1"/>
          <p:nvPr/>
        </p:nvSpPr>
        <p:spPr>
          <a:xfrm>
            <a:off x="8188601" y="4830668"/>
            <a:ext cx="2203250" cy="754012"/>
          </a:xfrm>
          <a:prstGeom prst="rect">
            <a:avLst/>
          </a:prstGeom>
          <a:noFill/>
          <a:ln>
            <a:noFill/>
          </a:ln>
        </p:spPr>
        <p:txBody>
          <a:bodyPr spcFirstLastPara="1" wrap="square" lIns="121900" tIns="121900" rIns="121900" bIns="121900" anchor="t" anchorCtr="0">
            <a:spAutoFit/>
          </a:bodyPr>
          <a:lstStyle/>
          <a:p>
            <a:r>
              <a:rPr lang="fr-FR" sz="1100" b="1">
                <a:latin typeface="BMWTypeNext Thin"/>
                <a:ea typeface="Rajdhani"/>
                <a:cs typeface="Rajdhani"/>
                <a:sym typeface="Rajdhani"/>
              </a:rPr>
              <a:t>Total </a:t>
            </a:r>
            <a:r>
              <a:rPr lang="fr-FR" sz="1100" b="1">
                <a:solidFill>
                  <a:srgbClr val="000000"/>
                </a:solidFill>
                <a:latin typeface="BMWTypeNext Thin"/>
                <a:ea typeface="Rajdhani"/>
                <a:cs typeface="Rajdhani"/>
                <a:sym typeface="Rajdhani"/>
              </a:rPr>
              <a:t>Impressions: </a:t>
            </a:r>
            <a:r>
              <a:rPr lang="fr-FR" sz="1100">
                <a:latin typeface="BMWTypeNext Thin"/>
                <a:ea typeface="Rajdhani"/>
                <a:cs typeface="Rajdhani"/>
                <a:sym typeface="Rajdhani"/>
              </a:rPr>
              <a:t>28,581</a:t>
            </a:r>
            <a:endParaRPr lang="fr-FR" sz="1100">
              <a:solidFill>
                <a:srgbClr val="000000"/>
              </a:solidFill>
              <a:latin typeface="BMWTypeNext Thin"/>
              <a:ea typeface="Rajdhani"/>
              <a:cs typeface="Rajdhani"/>
            </a:endParaRPr>
          </a:p>
          <a:p>
            <a:r>
              <a:rPr lang="fr-FR" sz="1100" b="1">
                <a:latin typeface="BMWTypeNext Thin"/>
                <a:ea typeface="Rajdhani"/>
                <a:cs typeface="Rajdhani"/>
                <a:sym typeface="Rajdhani"/>
              </a:rPr>
              <a:t>Total Engagements: </a:t>
            </a:r>
            <a:r>
              <a:rPr lang="fr-FR" sz="1100">
                <a:latin typeface="BMWTypeNext Thin"/>
                <a:ea typeface="Rajdhani"/>
                <a:cs typeface="Rajdhani"/>
                <a:sym typeface="Rajdhani"/>
              </a:rPr>
              <a:t>425</a:t>
            </a:r>
            <a:endParaRPr lang="fr-FR" sz="1100">
              <a:solidFill>
                <a:srgbClr val="000000"/>
              </a:solidFill>
              <a:latin typeface="BMWTypeNext Thin"/>
              <a:ea typeface="Rajdhani"/>
              <a:cs typeface="Rajdhani"/>
            </a:endParaRPr>
          </a:p>
          <a:p>
            <a:r>
              <a:rPr lang="fr-FR" sz="1100" b="1">
                <a:latin typeface="BMWTypeNext Thin"/>
                <a:ea typeface="Rajdhani"/>
                <a:cs typeface="Rajdhani"/>
                <a:sym typeface="Rajdhani"/>
              </a:rPr>
              <a:t>Eng. rate: </a:t>
            </a:r>
            <a:r>
              <a:rPr lang="fr-FR" sz="1100">
                <a:latin typeface="BMWTypeNext Thin"/>
                <a:ea typeface="Rajdhani"/>
                <a:cs typeface="Rajdhani"/>
                <a:sym typeface="Rajdhani"/>
              </a:rPr>
              <a:t>5.6%</a:t>
            </a:r>
            <a:endParaRPr lang="fr-FR" sz="1100">
              <a:latin typeface="BMWTypeNext Thin"/>
              <a:ea typeface="Rajdhani"/>
              <a:cs typeface="Rajdhani"/>
            </a:endParaRPr>
          </a:p>
        </p:txBody>
      </p:sp>
      <p:sp>
        <p:nvSpPr>
          <p:cNvPr id="178" name="Google Shape;178;p31">
            <a:extLst>
              <a:ext uri="{FF2B5EF4-FFF2-40B4-BE49-F238E27FC236}">
                <a16:creationId xmlns:a16="http://schemas.microsoft.com/office/drawing/2014/main" id="{7940DABD-FB17-22FE-8715-D830D66FD1A8}"/>
              </a:ext>
            </a:extLst>
          </p:cNvPr>
          <p:cNvSpPr txBox="1"/>
          <p:nvPr/>
        </p:nvSpPr>
        <p:spPr>
          <a:xfrm>
            <a:off x="7445329" y="4650417"/>
            <a:ext cx="1752800" cy="320800"/>
          </a:xfrm>
          <a:prstGeom prst="rect">
            <a:avLst/>
          </a:prstGeom>
          <a:noFill/>
          <a:ln>
            <a:noFill/>
          </a:ln>
        </p:spPr>
        <p:txBody>
          <a:bodyPr spcFirstLastPara="1" wrap="square" lIns="121900" tIns="121900" rIns="121900" bIns="121900" anchor="t" anchorCtr="0">
            <a:noAutofit/>
          </a:bodyPr>
          <a:lstStyle/>
          <a:p>
            <a:pPr algn="ctr"/>
            <a:endParaRPr lang="en-US" sz="1333" b="1" u="sng">
              <a:latin typeface="BMWTypeNext Thin"/>
              <a:ea typeface="Rajdhani"/>
              <a:cs typeface="Rajdhani"/>
              <a:sym typeface="Rajdhani"/>
            </a:endParaRPr>
          </a:p>
        </p:txBody>
      </p:sp>
      <p:sp>
        <p:nvSpPr>
          <p:cNvPr id="180" name="Google Shape;180;p31">
            <a:extLst>
              <a:ext uri="{FF2B5EF4-FFF2-40B4-BE49-F238E27FC236}">
                <a16:creationId xmlns:a16="http://schemas.microsoft.com/office/drawing/2014/main" id="{8E7C4B8C-6E91-69C8-5488-AB61756903B2}"/>
              </a:ext>
            </a:extLst>
          </p:cNvPr>
          <p:cNvSpPr txBox="1"/>
          <p:nvPr/>
        </p:nvSpPr>
        <p:spPr>
          <a:xfrm>
            <a:off x="7862201" y="870413"/>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a:solidFill>
                  <a:schemeClr val="dk2"/>
                </a:solidFill>
                <a:latin typeface="BMWTypeNext Thin"/>
                <a:ea typeface="Rajdhani"/>
                <a:cs typeface="Rajdhani"/>
                <a:sym typeface="Rajdhani"/>
              </a:rPr>
              <a:t>Facebook 8/21</a:t>
            </a:r>
          </a:p>
        </p:txBody>
      </p:sp>
      <p:sp>
        <p:nvSpPr>
          <p:cNvPr id="181" name="Google Shape;181;p31">
            <a:extLst>
              <a:ext uri="{FF2B5EF4-FFF2-40B4-BE49-F238E27FC236}">
                <a16:creationId xmlns:a16="http://schemas.microsoft.com/office/drawing/2014/main" id="{90EFD6EF-0379-BE14-B342-FEA97D0DBEC4}"/>
              </a:ext>
            </a:extLst>
          </p:cNvPr>
          <p:cNvSpPr txBox="1"/>
          <p:nvPr/>
        </p:nvSpPr>
        <p:spPr>
          <a:xfrm>
            <a:off x="8098001" y="4561800"/>
            <a:ext cx="1752800" cy="320800"/>
          </a:xfrm>
          <a:prstGeom prst="rect">
            <a:avLst/>
          </a:prstGeom>
          <a:noFill/>
          <a:ln>
            <a:noFill/>
          </a:ln>
        </p:spPr>
        <p:txBody>
          <a:bodyPr spcFirstLastPara="1" wrap="square" lIns="121900" tIns="121900" rIns="121900" bIns="121900" anchor="t" anchorCtr="0">
            <a:noAutofit/>
          </a:bodyPr>
          <a:lstStyle/>
          <a:p>
            <a:pPr algn="ctr"/>
            <a:r>
              <a:rPr lang="en-US" sz="1300" b="1" u="sng">
                <a:solidFill>
                  <a:schemeClr val="hlink"/>
                </a:solidFill>
                <a:latin typeface="BMWTypeNext Thin"/>
                <a:ea typeface="Rajdhani"/>
                <a:cs typeface="Rajdhani"/>
                <a:sym typeface="Rajdhani"/>
                <a:hlinkClick r:id="rId6"/>
              </a:rPr>
              <a:t>Link</a:t>
            </a:r>
          </a:p>
        </p:txBody>
      </p:sp>
      <p:sp>
        <p:nvSpPr>
          <p:cNvPr id="2" name="TextBox 1">
            <a:extLst>
              <a:ext uri="{FF2B5EF4-FFF2-40B4-BE49-F238E27FC236}">
                <a16:creationId xmlns:a16="http://schemas.microsoft.com/office/drawing/2014/main" id="{9BC74D9C-F6F1-D02F-8326-44B8AA7B4721}"/>
              </a:ext>
            </a:extLst>
          </p:cNvPr>
          <p:cNvSpPr txBox="1"/>
          <p:nvPr/>
        </p:nvSpPr>
        <p:spPr>
          <a:xfrm>
            <a:off x="323756" y="1539267"/>
            <a:ext cx="4189878" cy="1477328"/>
          </a:xfrm>
          <a:prstGeom prst="rect">
            <a:avLst/>
          </a:prstGeom>
          <a:noFill/>
        </p:spPr>
        <p:txBody>
          <a:bodyPr wrap="square" lIns="91440" tIns="45720" rIns="91440" bIns="45720" anchor="t">
            <a:spAutoFit/>
          </a:bodyPr>
          <a:lstStyle/>
          <a:p>
            <a:r>
              <a:rPr lang="en-US" sz="1800">
                <a:solidFill>
                  <a:schemeClr val="dk1"/>
                </a:solidFill>
                <a:ea typeface="+mn-lt"/>
                <a:cs typeface="+mn-lt"/>
              </a:rPr>
              <a:t>Our </a:t>
            </a:r>
            <a:r>
              <a:rPr lang="en-US">
                <a:solidFill>
                  <a:schemeClr val="dk1"/>
                </a:solidFill>
                <a:ea typeface="+mn-lt"/>
                <a:cs typeface="+mn-lt"/>
              </a:rPr>
              <a:t>final SSE carousel featuring X5 post did well, garnering high engagement across channels – with standout performance on LinkedIn at an almost 20% Engagement Rate. </a:t>
            </a:r>
            <a:endParaRPr lang="en-US" sz="1800">
              <a:solidFill>
                <a:schemeClr val="dk1"/>
              </a:solidFill>
              <a:ea typeface="+mn-lt"/>
              <a:cs typeface="+mn-lt"/>
            </a:endParaRPr>
          </a:p>
        </p:txBody>
      </p:sp>
      <p:sp>
        <p:nvSpPr>
          <p:cNvPr id="3" name="TextBox 2">
            <a:extLst>
              <a:ext uri="{FF2B5EF4-FFF2-40B4-BE49-F238E27FC236}">
                <a16:creationId xmlns:a16="http://schemas.microsoft.com/office/drawing/2014/main" id="{51B5C29C-6F9B-1389-34F3-190F81B18CDC}"/>
              </a:ext>
            </a:extLst>
          </p:cNvPr>
          <p:cNvSpPr txBox="1"/>
          <p:nvPr/>
        </p:nvSpPr>
        <p:spPr>
          <a:xfrm>
            <a:off x="323755" y="3953201"/>
            <a:ext cx="2947020" cy="1354217"/>
          </a:xfrm>
          <a:prstGeom prst="rect">
            <a:avLst/>
          </a:prstGeom>
          <a:noFill/>
        </p:spPr>
        <p:txBody>
          <a:bodyPr wrap="square" lIns="91440" tIns="45720" rIns="91440" bIns="45720" anchor="t">
            <a:spAutoFit/>
          </a:bodyPr>
          <a:lstStyle/>
          <a:p>
            <a:r>
              <a:rPr lang="en-US" sz="1200">
                <a:solidFill>
                  <a:schemeClr val="dk1"/>
                </a:solidFill>
                <a:ea typeface="+mn-lt"/>
                <a:cs typeface="+mn-lt"/>
              </a:rPr>
              <a:t>TOTAL IMPRESSIONS: </a:t>
            </a:r>
          </a:p>
          <a:p>
            <a:r>
              <a:rPr lang="en-US">
                <a:solidFill>
                  <a:schemeClr val="dk1"/>
                </a:solidFill>
                <a:ea typeface="+mn-lt"/>
                <a:cs typeface="+mn-lt"/>
              </a:rPr>
              <a:t>91,504</a:t>
            </a:r>
            <a:endParaRPr lang="en-US" sz="1800">
              <a:solidFill>
                <a:schemeClr val="dk1"/>
              </a:solidFill>
              <a:ea typeface="+mn-lt"/>
              <a:cs typeface="+mn-lt"/>
            </a:endParaRPr>
          </a:p>
          <a:p>
            <a:endParaRPr lang="en-US" sz="1800">
              <a:solidFill>
                <a:schemeClr val="dk1"/>
              </a:solidFill>
              <a:ea typeface="+mn-lt"/>
              <a:cs typeface="+mn-lt"/>
            </a:endParaRPr>
          </a:p>
          <a:p>
            <a:r>
              <a:rPr lang="en-US" sz="1200">
                <a:solidFill>
                  <a:schemeClr val="dk1"/>
                </a:solidFill>
                <a:ea typeface="+mn-lt"/>
                <a:cs typeface="+mn-lt"/>
              </a:rPr>
              <a:t>TOTAL ENGAGEMENTS: </a:t>
            </a:r>
          </a:p>
          <a:p>
            <a:r>
              <a:rPr lang="en-US" sz="2000">
                <a:solidFill>
                  <a:schemeClr val="dk1"/>
                </a:solidFill>
                <a:ea typeface="+mn-lt"/>
                <a:cs typeface="+mn-lt"/>
              </a:rPr>
              <a:t>5,203</a:t>
            </a:r>
            <a:endParaRPr lang="en-US">
              <a:solidFill>
                <a:srgbClr val="92D050"/>
              </a:solidFill>
              <a:ea typeface="+mn-lt"/>
              <a:cs typeface="+mn-lt"/>
            </a:endParaRPr>
          </a:p>
        </p:txBody>
      </p:sp>
      <p:pic>
        <p:nvPicPr>
          <p:cNvPr id="5" name="Google Shape;581;p71">
            <a:extLst>
              <a:ext uri="{FF2B5EF4-FFF2-40B4-BE49-F238E27FC236}">
                <a16:creationId xmlns:a16="http://schemas.microsoft.com/office/drawing/2014/main" id="{A51D2419-AD7F-57B4-ECE2-7A7131A1C24B}"/>
              </a:ext>
            </a:extLst>
          </p:cNvPr>
          <p:cNvPicPr preferRelativeResize="0"/>
          <p:nvPr/>
        </p:nvPicPr>
        <p:blipFill>
          <a:blip r:embed="rId7">
            <a:alphaModFix/>
          </a:blip>
          <a:stretch>
            <a:fillRect/>
          </a:stretch>
        </p:blipFill>
        <p:spPr>
          <a:xfrm>
            <a:off x="6476612" y="5726230"/>
            <a:ext cx="598200" cy="598200"/>
          </a:xfrm>
          <a:prstGeom prst="rect">
            <a:avLst/>
          </a:prstGeom>
          <a:noFill/>
          <a:ln>
            <a:noFill/>
          </a:ln>
        </p:spPr>
      </p:pic>
      <p:sp>
        <p:nvSpPr>
          <p:cNvPr id="9" name="Footer Placeholder 2">
            <a:extLst>
              <a:ext uri="{FF2B5EF4-FFF2-40B4-BE49-F238E27FC236}">
                <a16:creationId xmlns:a16="http://schemas.microsoft.com/office/drawing/2014/main" id="{3372D0B3-1778-3BD1-2BCC-0F9DB20BFE05}"/>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
        <p:nvSpPr>
          <p:cNvPr id="8" name="Google Shape;180;p31">
            <a:extLst>
              <a:ext uri="{FF2B5EF4-FFF2-40B4-BE49-F238E27FC236}">
                <a16:creationId xmlns:a16="http://schemas.microsoft.com/office/drawing/2014/main" id="{0B4845DD-1A40-D876-D23C-9F63D91C27B4}"/>
              </a:ext>
            </a:extLst>
          </p:cNvPr>
          <p:cNvSpPr txBox="1"/>
          <p:nvPr/>
        </p:nvSpPr>
        <p:spPr>
          <a:xfrm>
            <a:off x="10098683" y="879102"/>
            <a:ext cx="2224400" cy="492402"/>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600" b="1" err="1">
                <a:solidFill>
                  <a:schemeClr val="dk2"/>
                </a:solidFill>
                <a:latin typeface="BMWTypeNext Thin"/>
                <a:ea typeface="Rajdhani"/>
                <a:cs typeface="Rajdhani"/>
                <a:sym typeface="Rajdhani"/>
              </a:rPr>
              <a:t>Linkedin</a:t>
            </a:r>
            <a:r>
              <a:rPr lang="en-US" sz="1600" b="1">
                <a:solidFill>
                  <a:schemeClr val="dk2"/>
                </a:solidFill>
                <a:latin typeface="BMWTypeNext Thin"/>
                <a:ea typeface="Rajdhani"/>
                <a:cs typeface="Rajdhani"/>
                <a:sym typeface="Rajdhani"/>
              </a:rPr>
              <a:t> 8/21</a:t>
            </a:r>
          </a:p>
        </p:txBody>
      </p:sp>
      <p:pic>
        <p:nvPicPr>
          <p:cNvPr id="10" name="Google Shape;176;p31">
            <a:extLst>
              <a:ext uri="{FF2B5EF4-FFF2-40B4-BE49-F238E27FC236}">
                <a16:creationId xmlns:a16="http://schemas.microsoft.com/office/drawing/2014/main" id="{7B229EB7-8B82-1EEB-7243-443002F2FD54}"/>
              </a:ext>
            </a:extLst>
          </p:cNvPr>
          <p:cNvPicPr preferRelativeResize="0"/>
          <p:nvPr/>
        </p:nvPicPr>
        <p:blipFill>
          <a:blip r:embed="rId4">
            <a:alphaModFix/>
          </a:blip>
          <a:stretch>
            <a:fillRect/>
          </a:stretch>
        </p:blipFill>
        <p:spPr>
          <a:xfrm>
            <a:off x="10172221" y="1354125"/>
            <a:ext cx="2224525" cy="3355306"/>
          </a:xfrm>
          <a:prstGeom prst="rect">
            <a:avLst/>
          </a:prstGeom>
          <a:noFill/>
          <a:ln>
            <a:noFill/>
          </a:ln>
        </p:spPr>
      </p:pic>
      <p:sp>
        <p:nvSpPr>
          <p:cNvPr id="11" name="Google Shape;174;p31">
            <a:extLst>
              <a:ext uri="{FF2B5EF4-FFF2-40B4-BE49-F238E27FC236}">
                <a16:creationId xmlns:a16="http://schemas.microsoft.com/office/drawing/2014/main" id="{2C5DE3EE-904C-78AA-58F5-FA969FA1ABB0}"/>
              </a:ext>
            </a:extLst>
          </p:cNvPr>
          <p:cNvSpPr txBox="1"/>
          <p:nvPr/>
        </p:nvSpPr>
        <p:spPr>
          <a:xfrm>
            <a:off x="10274419" y="4848143"/>
            <a:ext cx="2203250" cy="754012"/>
          </a:xfrm>
          <a:prstGeom prst="rect">
            <a:avLst/>
          </a:prstGeom>
          <a:noFill/>
          <a:ln>
            <a:noFill/>
          </a:ln>
        </p:spPr>
        <p:txBody>
          <a:bodyPr spcFirstLastPara="1" wrap="square" lIns="121900" tIns="121900" rIns="121900" bIns="121900" anchor="t" anchorCtr="0">
            <a:spAutoFit/>
          </a:bodyPr>
          <a:lstStyle/>
          <a:p>
            <a:r>
              <a:rPr lang="fr-FR" sz="1100" b="1">
                <a:latin typeface="BMWTypeNext Thin"/>
                <a:ea typeface="Rajdhani"/>
                <a:cs typeface="Rajdhani"/>
                <a:sym typeface="Rajdhani"/>
              </a:rPr>
              <a:t>Total </a:t>
            </a:r>
            <a:r>
              <a:rPr lang="fr-FR" sz="1100" b="1">
                <a:solidFill>
                  <a:srgbClr val="000000"/>
                </a:solidFill>
                <a:latin typeface="BMWTypeNext Thin"/>
                <a:ea typeface="Rajdhani"/>
                <a:cs typeface="Rajdhani"/>
                <a:sym typeface="Rajdhani"/>
              </a:rPr>
              <a:t>Impressions: </a:t>
            </a:r>
            <a:r>
              <a:rPr lang="fr-FR" sz="1100">
                <a:latin typeface="BMWTypeNext Thin"/>
                <a:ea typeface="Rajdhani"/>
                <a:cs typeface="Rajdhani"/>
                <a:sym typeface="Rajdhani"/>
              </a:rPr>
              <a:t>6,476</a:t>
            </a:r>
            <a:endParaRPr lang="fr-FR" sz="1100">
              <a:solidFill>
                <a:srgbClr val="000000"/>
              </a:solidFill>
              <a:latin typeface="BMWTypeNext Thin"/>
              <a:ea typeface="Rajdhani"/>
              <a:cs typeface="Rajdhani"/>
            </a:endParaRPr>
          </a:p>
          <a:p>
            <a:r>
              <a:rPr lang="fr-FR" sz="1100" b="1">
                <a:latin typeface="BMWTypeNext Thin"/>
                <a:ea typeface="Rajdhani"/>
                <a:cs typeface="Rajdhani"/>
                <a:sym typeface="Rajdhani"/>
              </a:rPr>
              <a:t>Total Engagements: </a:t>
            </a:r>
            <a:r>
              <a:rPr lang="fr-FR" sz="1100">
                <a:latin typeface="BMWTypeNext Thin"/>
                <a:ea typeface="Rajdhani"/>
                <a:cs typeface="Rajdhani"/>
                <a:sym typeface="Rajdhani"/>
              </a:rPr>
              <a:t>171</a:t>
            </a:r>
            <a:endParaRPr lang="fr-FR" sz="1100">
              <a:solidFill>
                <a:srgbClr val="000000"/>
              </a:solidFill>
              <a:latin typeface="BMWTypeNext Thin"/>
              <a:ea typeface="Rajdhani"/>
              <a:cs typeface="Rajdhani"/>
            </a:endParaRPr>
          </a:p>
          <a:p>
            <a:r>
              <a:rPr lang="fr-FR" sz="1100" b="1">
                <a:latin typeface="BMWTypeNext Thin"/>
                <a:ea typeface="Rajdhani"/>
                <a:cs typeface="Rajdhani"/>
                <a:sym typeface="Rajdhani"/>
              </a:rPr>
              <a:t>Eng. rate: </a:t>
            </a:r>
            <a:r>
              <a:rPr lang="fr-FR" sz="1100">
                <a:latin typeface="BMWTypeNext Thin"/>
                <a:ea typeface="Rajdhani"/>
                <a:cs typeface="Rajdhani"/>
                <a:sym typeface="Rajdhani"/>
              </a:rPr>
              <a:t>19.9%</a:t>
            </a:r>
            <a:endParaRPr lang="fr-FR" sz="1100">
              <a:latin typeface="BMWTypeNext Thin"/>
              <a:ea typeface="Rajdhani"/>
              <a:cs typeface="Rajdhani"/>
            </a:endParaRPr>
          </a:p>
        </p:txBody>
      </p:sp>
      <p:sp>
        <p:nvSpPr>
          <p:cNvPr id="12" name="Google Shape;181;p31">
            <a:extLst>
              <a:ext uri="{FF2B5EF4-FFF2-40B4-BE49-F238E27FC236}">
                <a16:creationId xmlns:a16="http://schemas.microsoft.com/office/drawing/2014/main" id="{586E03FA-340B-2CF8-A63A-7BF499185030}"/>
              </a:ext>
            </a:extLst>
          </p:cNvPr>
          <p:cNvSpPr txBox="1"/>
          <p:nvPr/>
        </p:nvSpPr>
        <p:spPr>
          <a:xfrm>
            <a:off x="10408083" y="4542137"/>
            <a:ext cx="1752800" cy="320800"/>
          </a:xfrm>
          <a:prstGeom prst="rect">
            <a:avLst/>
          </a:prstGeom>
          <a:noFill/>
          <a:ln>
            <a:noFill/>
          </a:ln>
        </p:spPr>
        <p:txBody>
          <a:bodyPr spcFirstLastPara="1" wrap="square" lIns="121900" tIns="121900" rIns="121900" bIns="121900" anchor="t" anchorCtr="0">
            <a:noAutofit/>
          </a:bodyPr>
          <a:lstStyle/>
          <a:p>
            <a:pPr algn="ctr"/>
            <a:r>
              <a:rPr lang="en-US" sz="1333" b="1" u="sng">
                <a:solidFill>
                  <a:schemeClr val="hlink"/>
                </a:solidFill>
                <a:latin typeface="BMWTypeNext Thin"/>
                <a:ea typeface="Rajdhani"/>
                <a:cs typeface="Rajdhani"/>
                <a:sym typeface="Rajdhani"/>
                <a:hlinkClick r:id="rId8"/>
              </a:rPr>
              <a:t>Link</a:t>
            </a:r>
            <a:endParaRPr lang="en-US" sz="1333" b="1" u="sng">
              <a:latin typeface="BMWTypeNext Thin"/>
              <a:ea typeface="Rajdhani"/>
              <a:cs typeface="Rajdhani"/>
              <a:sym typeface="Rajdhani"/>
            </a:endParaRPr>
          </a:p>
        </p:txBody>
      </p:sp>
      <p:pic>
        <p:nvPicPr>
          <p:cNvPr id="4" name="Picture 3" descr="A blue circle with a white letter f in it&#10;&#10;Description automatically generated">
            <a:extLst>
              <a:ext uri="{FF2B5EF4-FFF2-40B4-BE49-F238E27FC236}">
                <a16:creationId xmlns:a16="http://schemas.microsoft.com/office/drawing/2014/main" id="{816AF7EE-4400-5D58-542A-CA46E27B7230}"/>
              </a:ext>
            </a:extLst>
          </p:cNvPr>
          <p:cNvPicPr>
            <a:picLocks noChangeAspect="1"/>
          </p:cNvPicPr>
          <p:nvPr/>
        </p:nvPicPr>
        <p:blipFill>
          <a:blip r:embed="rId9"/>
          <a:stretch>
            <a:fillRect/>
          </a:stretch>
        </p:blipFill>
        <p:spPr>
          <a:xfrm>
            <a:off x="8714308" y="5726230"/>
            <a:ext cx="598200" cy="598200"/>
          </a:xfrm>
          <a:prstGeom prst="rect">
            <a:avLst/>
          </a:prstGeom>
        </p:spPr>
      </p:pic>
      <p:pic>
        <p:nvPicPr>
          <p:cNvPr id="6" name="Picture 5" descr="A blue square with white letters&#10;&#10;Description automatically generated">
            <a:extLst>
              <a:ext uri="{FF2B5EF4-FFF2-40B4-BE49-F238E27FC236}">
                <a16:creationId xmlns:a16="http://schemas.microsoft.com/office/drawing/2014/main" id="{60279222-AD71-EB48-648E-C00E624278FD}"/>
              </a:ext>
            </a:extLst>
          </p:cNvPr>
          <p:cNvPicPr>
            <a:picLocks noChangeAspect="1"/>
          </p:cNvPicPr>
          <p:nvPr/>
        </p:nvPicPr>
        <p:blipFill>
          <a:blip r:embed="rId10"/>
          <a:stretch>
            <a:fillRect/>
          </a:stretch>
        </p:blipFill>
        <p:spPr>
          <a:xfrm>
            <a:off x="10988744" y="5708696"/>
            <a:ext cx="615734" cy="615734"/>
          </a:xfrm>
          <a:prstGeom prst="rect">
            <a:avLst/>
          </a:prstGeom>
        </p:spPr>
      </p:pic>
    </p:spTree>
    <p:extLst>
      <p:ext uri="{BB962C8B-B14F-4D97-AF65-F5344CB8AC3E}">
        <p14:creationId xmlns:p14="http://schemas.microsoft.com/office/powerpoint/2010/main" val="2589314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441F-A324-F2FE-C6BF-EB3BDBE88270}"/>
              </a:ext>
            </a:extLst>
          </p:cNvPr>
          <p:cNvSpPr>
            <a:spLocks noGrp="1"/>
          </p:cNvSpPr>
          <p:nvPr>
            <p:ph type="title"/>
          </p:nvPr>
        </p:nvSpPr>
        <p:spPr/>
        <p:txBody>
          <a:bodyPr/>
          <a:lstStyle/>
          <a:p>
            <a:r>
              <a:rPr lang="en-US">
                <a:latin typeface="BMWTypeNext Light"/>
              </a:rPr>
              <a:t>Phase 1 creative in market.</a:t>
            </a:r>
            <a:endParaRPr lang="en-US"/>
          </a:p>
        </p:txBody>
      </p:sp>
      <p:sp>
        <p:nvSpPr>
          <p:cNvPr id="4" name="Slide Number Placeholder 3">
            <a:extLst>
              <a:ext uri="{FF2B5EF4-FFF2-40B4-BE49-F238E27FC236}">
                <a16:creationId xmlns:a16="http://schemas.microsoft.com/office/drawing/2014/main" id="{EC7E993E-5851-0737-C8BC-4076F770A34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a:ea typeface="+mn-ea"/>
                <a:cs typeface="+mn-cs"/>
              </a:rPr>
              <a:t>Page </a:t>
            </a:r>
            <a:fld id="{B40DB7FE-DB37-4DD8-AAB3-38BC687BCDF8}" type="slidenum">
              <a:rPr kumimoji="0" lang="de-DE" sz="800" b="0" i="0" u="none" strike="noStrike" kern="1200" cap="none" spc="0" normalizeH="0" baseline="0" noProof="0" smtClean="0">
                <a:ln>
                  <a:noFill/>
                </a:ln>
                <a:solidFill>
                  <a:prstClr val="black"/>
                </a:solidFill>
                <a:effectLst/>
                <a:uLnTx/>
                <a:uFillTx/>
                <a:latin typeface="BMWTypeN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de-DE" sz="800" b="0" i="0" u="none" strike="noStrike" kern="1200" cap="none" spc="0" normalizeH="0" baseline="0" noProof="0">
              <a:ln>
                <a:noFill/>
              </a:ln>
              <a:solidFill>
                <a:prstClr val="black"/>
              </a:solidFill>
              <a:effectLst/>
              <a:uLnTx/>
              <a:uFillTx/>
              <a:latin typeface="BMWTypeNext Light"/>
              <a:ea typeface="+mn-ea"/>
              <a:cs typeface="+mn-cs"/>
            </a:endParaRPr>
          </a:p>
        </p:txBody>
      </p:sp>
      <p:pic>
        <p:nvPicPr>
          <p:cNvPr id="12" name="Picture 11" descr="A car on the road&#10;&#10;Description automatically generated">
            <a:extLst>
              <a:ext uri="{FF2B5EF4-FFF2-40B4-BE49-F238E27FC236}">
                <a16:creationId xmlns:a16="http://schemas.microsoft.com/office/drawing/2014/main" id="{4230820C-8A21-602C-C74D-ABAAD0318FEC}"/>
              </a:ext>
            </a:extLst>
          </p:cNvPr>
          <p:cNvPicPr>
            <a:picLocks noChangeAspect="1"/>
          </p:cNvPicPr>
          <p:nvPr/>
        </p:nvPicPr>
        <p:blipFill>
          <a:blip r:embed="rId2"/>
          <a:stretch>
            <a:fillRect/>
          </a:stretch>
        </p:blipFill>
        <p:spPr>
          <a:xfrm>
            <a:off x="433509" y="2761327"/>
            <a:ext cx="2762493" cy="1569080"/>
          </a:xfrm>
          <a:prstGeom prst="rect">
            <a:avLst/>
          </a:prstGeom>
        </p:spPr>
      </p:pic>
      <p:pic>
        <p:nvPicPr>
          <p:cNvPr id="22" name="Picture 21" descr="A screenshot of a mobile phone&#10;&#10;Description automatically generated">
            <a:extLst>
              <a:ext uri="{FF2B5EF4-FFF2-40B4-BE49-F238E27FC236}">
                <a16:creationId xmlns:a16="http://schemas.microsoft.com/office/drawing/2014/main" id="{D2EB9161-B6BA-73BD-2696-5F0AC9F89ECC}"/>
              </a:ext>
            </a:extLst>
          </p:cNvPr>
          <p:cNvPicPr>
            <a:picLocks noChangeAspect="1"/>
          </p:cNvPicPr>
          <p:nvPr/>
        </p:nvPicPr>
        <p:blipFill>
          <a:blip r:embed="rId3"/>
          <a:stretch>
            <a:fillRect/>
          </a:stretch>
        </p:blipFill>
        <p:spPr>
          <a:xfrm>
            <a:off x="3627159" y="2770240"/>
            <a:ext cx="968938" cy="1624691"/>
          </a:xfrm>
          <a:prstGeom prst="rect">
            <a:avLst/>
          </a:prstGeom>
        </p:spPr>
      </p:pic>
      <p:pic>
        <p:nvPicPr>
          <p:cNvPr id="25" name="Picture 24" descr="A car driving on a road&#10;&#10;Description automatically generated">
            <a:extLst>
              <a:ext uri="{FF2B5EF4-FFF2-40B4-BE49-F238E27FC236}">
                <a16:creationId xmlns:a16="http://schemas.microsoft.com/office/drawing/2014/main" id="{CF5F9C05-8ADB-B7A9-068E-BC7B350D14DF}"/>
              </a:ext>
            </a:extLst>
          </p:cNvPr>
          <p:cNvPicPr>
            <a:picLocks noChangeAspect="1"/>
          </p:cNvPicPr>
          <p:nvPr/>
        </p:nvPicPr>
        <p:blipFill>
          <a:blip r:embed="rId4"/>
          <a:stretch>
            <a:fillRect/>
          </a:stretch>
        </p:blipFill>
        <p:spPr>
          <a:xfrm>
            <a:off x="4670732" y="1148136"/>
            <a:ext cx="875485" cy="1567182"/>
          </a:xfrm>
          <a:prstGeom prst="rect">
            <a:avLst/>
          </a:prstGeom>
        </p:spPr>
      </p:pic>
      <p:pic>
        <p:nvPicPr>
          <p:cNvPr id="27" name="Picture 26" descr="A car driving on a dirt road&#10;&#10;Description automatically generated">
            <a:extLst>
              <a:ext uri="{FF2B5EF4-FFF2-40B4-BE49-F238E27FC236}">
                <a16:creationId xmlns:a16="http://schemas.microsoft.com/office/drawing/2014/main" id="{E4B9D046-BBCD-8D9D-66D7-2218C6CA3F56}"/>
              </a:ext>
            </a:extLst>
          </p:cNvPr>
          <p:cNvPicPr>
            <a:picLocks noChangeAspect="1"/>
          </p:cNvPicPr>
          <p:nvPr/>
        </p:nvPicPr>
        <p:blipFill>
          <a:blip r:embed="rId5"/>
          <a:stretch>
            <a:fillRect/>
          </a:stretch>
        </p:blipFill>
        <p:spPr>
          <a:xfrm>
            <a:off x="5627564" y="2772692"/>
            <a:ext cx="975451" cy="1624691"/>
          </a:xfrm>
          <a:prstGeom prst="rect">
            <a:avLst/>
          </a:prstGeom>
        </p:spPr>
      </p:pic>
      <p:pic>
        <p:nvPicPr>
          <p:cNvPr id="29" name="Picture 28" descr="A car driving on a road&#10;&#10;Description automatically generated">
            <a:extLst>
              <a:ext uri="{FF2B5EF4-FFF2-40B4-BE49-F238E27FC236}">
                <a16:creationId xmlns:a16="http://schemas.microsoft.com/office/drawing/2014/main" id="{493786A7-A686-FF5E-1215-3A0FB97307D4}"/>
              </a:ext>
            </a:extLst>
          </p:cNvPr>
          <p:cNvPicPr>
            <a:picLocks noChangeAspect="1"/>
          </p:cNvPicPr>
          <p:nvPr/>
        </p:nvPicPr>
        <p:blipFill>
          <a:blip r:embed="rId6"/>
          <a:stretch>
            <a:fillRect/>
          </a:stretch>
        </p:blipFill>
        <p:spPr>
          <a:xfrm>
            <a:off x="5625464" y="1147782"/>
            <a:ext cx="961749" cy="1567181"/>
          </a:xfrm>
          <a:prstGeom prst="rect">
            <a:avLst/>
          </a:prstGeom>
        </p:spPr>
      </p:pic>
      <p:pic>
        <p:nvPicPr>
          <p:cNvPr id="31" name="Picture 30" descr="A car charging at a charging station&#10;&#10;Description automatically generated">
            <a:extLst>
              <a:ext uri="{FF2B5EF4-FFF2-40B4-BE49-F238E27FC236}">
                <a16:creationId xmlns:a16="http://schemas.microsoft.com/office/drawing/2014/main" id="{4796C2FB-6002-DD84-1874-8F818F96C4EC}"/>
              </a:ext>
            </a:extLst>
          </p:cNvPr>
          <p:cNvPicPr>
            <a:picLocks noChangeAspect="1"/>
          </p:cNvPicPr>
          <p:nvPr/>
        </p:nvPicPr>
        <p:blipFill>
          <a:blip r:embed="rId7"/>
          <a:stretch>
            <a:fillRect/>
          </a:stretch>
        </p:blipFill>
        <p:spPr>
          <a:xfrm>
            <a:off x="3612474" y="1150208"/>
            <a:ext cx="982640" cy="1566506"/>
          </a:xfrm>
          <a:prstGeom prst="rect">
            <a:avLst/>
          </a:prstGeom>
        </p:spPr>
      </p:pic>
      <p:pic>
        <p:nvPicPr>
          <p:cNvPr id="33" name="Picture 32" descr="A car driving on a road&#10;&#10;Description automatically generated">
            <a:extLst>
              <a:ext uri="{FF2B5EF4-FFF2-40B4-BE49-F238E27FC236}">
                <a16:creationId xmlns:a16="http://schemas.microsoft.com/office/drawing/2014/main" id="{AB4C1181-2F32-624B-96A8-050E3F2340B2}"/>
              </a:ext>
            </a:extLst>
          </p:cNvPr>
          <p:cNvPicPr>
            <a:picLocks noChangeAspect="1"/>
          </p:cNvPicPr>
          <p:nvPr/>
        </p:nvPicPr>
        <p:blipFill>
          <a:blip r:embed="rId8"/>
          <a:stretch>
            <a:fillRect/>
          </a:stretch>
        </p:blipFill>
        <p:spPr>
          <a:xfrm>
            <a:off x="4673056" y="2772050"/>
            <a:ext cx="867622" cy="1624688"/>
          </a:xfrm>
          <a:prstGeom prst="rect">
            <a:avLst/>
          </a:prstGeom>
        </p:spPr>
      </p:pic>
      <p:pic>
        <p:nvPicPr>
          <p:cNvPr id="35" name="Picture 34" descr="A screenshot of a video&#10;&#10;Description automatically generated">
            <a:extLst>
              <a:ext uri="{FF2B5EF4-FFF2-40B4-BE49-F238E27FC236}">
                <a16:creationId xmlns:a16="http://schemas.microsoft.com/office/drawing/2014/main" id="{4F51CFEA-D5E6-B6E3-DF33-3F845D54D963}"/>
              </a:ext>
            </a:extLst>
          </p:cNvPr>
          <p:cNvPicPr>
            <a:picLocks noChangeAspect="1"/>
          </p:cNvPicPr>
          <p:nvPr/>
        </p:nvPicPr>
        <p:blipFill>
          <a:blip r:embed="rId9"/>
          <a:stretch>
            <a:fillRect/>
          </a:stretch>
        </p:blipFill>
        <p:spPr>
          <a:xfrm>
            <a:off x="7139134" y="3510031"/>
            <a:ext cx="867949" cy="855379"/>
          </a:xfrm>
          <a:prstGeom prst="rect">
            <a:avLst/>
          </a:prstGeom>
        </p:spPr>
      </p:pic>
      <p:pic>
        <p:nvPicPr>
          <p:cNvPr id="37" name="Picture 36" descr="A car charging station next to a car&#10;&#10;Description automatically generated">
            <a:extLst>
              <a:ext uri="{FF2B5EF4-FFF2-40B4-BE49-F238E27FC236}">
                <a16:creationId xmlns:a16="http://schemas.microsoft.com/office/drawing/2014/main" id="{3031EAC7-C890-601E-9647-FA62AFB6D1B8}"/>
              </a:ext>
            </a:extLst>
          </p:cNvPr>
          <p:cNvPicPr>
            <a:picLocks noChangeAspect="1"/>
          </p:cNvPicPr>
          <p:nvPr/>
        </p:nvPicPr>
        <p:blipFill>
          <a:blip r:embed="rId10"/>
          <a:stretch>
            <a:fillRect/>
          </a:stretch>
        </p:blipFill>
        <p:spPr>
          <a:xfrm>
            <a:off x="7139351" y="1149957"/>
            <a:ext cx="915105" cy="1334010"/>
          </a:xfrm>
          <a:prstGeom prst="rect">
            <a:avLst/>
          </a:prstGeom>
        </p:spPr>
      </p:pic>
      <p:pic>
        <p:nvPicPr>
          <p:cNvPr id="39" name="Picture 38" descr="A black and white car parked in the desert&#10;&#10;Description automatically generated">
            <a:extLst>
              <a:ext uri="{FF2B5EF4-FFF2-40B4-BE49-F238E27FC236}">
                <a16:creationId xmlns:a16="http://schemas.microsoft.com/office/drawing/2014/main" id="{15B2FFD0-7478-8DF5-602B-B9B8E14756DF}"/>
              </a:ext>
            </a:extLst>
          </p:cNvPr>
          <p:cNvPicPr>
            <a:picLocks noChangeAspect="1"/>
          </p:cNvPicPr>
          <p:nvPr/>
        </p:nvPicPr>
        <p:blipFill>
          <a:blip r:embed="rId11"/>
          <a:stretch>
            <a:fillRect/>
          </a:stretch>
        </p:blipFill>
        <p:spPr>
          <a:xfrm>
            <a:off x="8114641" y="1149858"/>
            <a:ext cx="856920" cy="1334010"/>
          </a:xfrm>
          <a:prstGeom prst="rect">
            <a:avLst/>
          </a:prstGeom>
        </p:spPr>
      </p:pic>
      <p:sp>
        <p:nvSpPr>
          <p:cNvPr id="46" name="TextBox 45">
            <a:extLst>
              <a:ext uri="{FF2B5EF4-FFF2-40B4-BE49-F238E27FC236}">
                <a16:creationId xmlns:a16="http://schemas.microsoft.com/office/drawing/2014/main" id="{7F98D113-7A51-3381-01A9-9F781DA83BA3}"/>
              </a:ext>
            </a:extLst>
          </p:cNvPr>
          <p:cNvSpPr txBox="1"/>
          <p:nvPr/>
        </p:nvSpPr>
        <p:spPr>
          <a:xfrm>
            <a:off x="361229" y="770001"/>
            <a:ext cx="2912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EV &amp; ICE TV/OLV TAGS</a:t>
            </a:r>
          </a:p>
        </p:txBody>
      </p:sp>
      <p:sp>
        <p:nvSpPr>
          <p:cNvPr id="47" name="TextBox 46">
            <a:extLst>
              <a:ext uri="{FF2B5EF4-FFF2-40B4-BE49-F238E27FC236}">
                <a16:creationId xmlns:a16="http://schemas.microsoft.com/office/drawing/2014/main" id="{B6DC8BCE-3E01-3CEA-C2CF-C8D42EF71D50}"/>
              </a:ext>
            </a:extLst>
          </p:cNvPr>
          <p:cNvSpPr txBox="1"/>
          <p:nvPr/>
        </p:nvSpPr>
        <p:spPr>
          <a:xfrm>
            <a:off x="3611434" y="740570"/>
            <a:ext cx="2970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EV &amp; ICE SOCIAL VIDEOS</a:t>
            </a:r>
          </a:p>
        </p:txBody>
      </p:sp>
      <p:sp>
        <p:nvSpPr>
          <p:cNvPr id="48" name="TextBox 47">
            <a:extLst>
              <a:ext uri="{FF2B5EF4-FFF2-40B4-BE49-F238E27FC236}">
                <a16:creationId xmlns:a16="http://schemas.microsoft.com/office/drawing/2014/main" id="{80DA96DD-AAC1-14B5-07E4-E07B07475CAC}"/>
              </a:ext>
            </a:extLst>
          </p:cNvPr>
          <p:cNvSpPr txBox="1"/>
          <p:nvPr/>
        </p:nvSpPr>
        <p:spPr>
          <a:xfrm>
            <a:off x="6570096" y="779401"/>
            <a:ext cx="2970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EV &amp; ICE PINTEREST</a:t>
            </a:r>
          </a:p>
        </p:txBody>
      </p:sp>
      <p:pic>
        <p:nvPicPr>
          <p:cNvPr id="5" name="Picture 4" descr="A car driving on a road&#10;&#10;Description automatically generated">
            <a:extLst>
              <a:ext uri="{FF2B5EF4-FFF2-40B4-BE49-F238E27FC236}">
                <a16:creationId xmlns:a16="http://schemas.microsoft.com/office/drawing/2014/main" id="{0B2E996C-8194-71D7-46A3-F65762BA78C7}"/>
              </a:ext>
            </a:extLst>
          </p:cNvPr>
          <p:cNvPicPr>
            <a:picLocks noChangeAspect="1"/>
          </p:cNvPicPr>
          <p:nvPr/>
        </p:nvPicPr>
        <p:blipFill>
          <a:blip r:embed="rId12"/>
          <a:stretch>
            <a:fillRect/>
          </a:stretch>
        </p:blipFill>
        <p:spPr>
          <a:xfrm>
            <a:off x="435301" y="2773272"/>
            <a:ext cx="2761436" cy="1562693"/>
          </a:xfrm>
          <a:prstGeom prst="rect">
            <a:avLst/>
          </a:prstGeom>
        </p:spPr>
      </p:pic>
      <p:pic>
        <p:nvPicPr>
          <p:cNvPr id="6" name="Picture 5" descr="A car on the road&#10;&#10;Description automatically generated">
            <a:extLst>
              <a:ext uri="{FF2B5EF4-FFF2-40B4-BE49-F238E27FC236}">
                <a16:creationId xmlns:a16="http://schemas.microsoft.com/office/drawing/2014/main" id="{7AB8D5C0-6EAA-27FD-5424-49646813B273}"/>
              </a:ext>
            </a:extLst>
          </p:cNvPr>
          <p:cNvPicPr>
            <a:picLocks noChangeAspect="1"/>
          </p:cNvPicPr>
          <p:nvPr/>
        </p:nvPicPr>
        <p:blipFill>
          <a:blip r:embed="rId13"/>
          <a:stretch>
            <a:fillRect/>
          </a:stretch>
        </p:blipFill>
        <p:spPr>
          <a:xfrm>
            <a:off x="432776" y="4454042"/>
            <a:ext cx="2761437" cy="1562693"/>
          </a:xfrm>
          <a:prstGeom prst="rect">
            <a:avLst/>
          </a:prstGeom>
        </p:spPr>
      </p:pic>
      <p:pic>
        <p:nvPicPr>
          <p:cNvPr id="7" name="Picture 6" descr="A car driving on a road&#10;&#10;Description automatically generated">
            <a:extLst>
              <a:ext uri="{FF2B5EF4-FFF2-40B4-BE49-F238E27FC236}">
                <a16:creationId xmlns:a16="http://schemas.microsoft.com/office/drawing/2014/main" id="{D67E1A5F-38CC-AD97-3AE4-DBC58D11551E}"/>
              </a:ext>
            </a:extLst>
          </p:cNvPr>
          <p:cNvPicPr>
            <a:picLocks noChangeAspect="1"/>
          </p:cNvPicPr>
          <p:nvPr/>
        </p:nvPicPr>
        <p:blipFill>
          <a:blip r:embed="rId14"/>
          <a:stretch>
            <a:fillRect/>
          </a:stretch>
        </p:blipFill>
        <p:spPr>
          <a:xfrm>
            <a:off x="432308" y="1102464"/>
            <a:ext cx="2774462" cy="1562692"/>
          </a:xfrm>
          <a:prstGeom prst="rect">
            <a:avLst/>
          </a:prstGeom>
        </p:spPr>
      </p:pic>
      <p:pic>
        <p:nvPicPr>
          <p:cNvPr id="8" name="Picture 7" descr="A screenshot of a video&#10;&#10;Description automatically generated">
            <a:extLst>
              <a:ext uri="{FF2B5EF4-FFF2-40B4-BE49-F238E27FC236}">
                <a16:creationId xmlns:a16="http://schemas.microsoft.com/office/drawing/2014/main" id="{1E490598-0A6C-38AA-F75E-7A279D23E8B3}"/>
              </a:ext>
            </a:extLst>
          </p:cNvPr>
          <p:cNvPicPr>
            <a:picLocks noChangeAspect="1"/>
          </p:cNvPicPr>
          <p:nvPr/>
        </p:nvPicPr>
        <p:blipFill>
          <a:blip r:embed="rId15"/>
          <a:stretch>
            <a:fillRect/>
          </a:stretch>
        </p:blipFill>
        <p:spPr>
          <a:xfrm>
            <a:off x="8116105" y="2583316"/>
            <a:ext cx="868096" cy="858391"/>
          </a:xfrm>
          <a:prstGeom prst="rect">
            <a:avLst/>
          </a:prstGeom>
        </p:spPr>
      </p:pic>
      <p:pic>
        <p:nvPicPr>
          <p:cNvPr id="9" name="Picture 8" descr="A pair of hands holding sunglasses with cars reflected in them&#10;&#10;Description automatically generated">
            <a:extLst>
              <a:ext uri="{FF2B5EF4-FFF2-40B4-BE49-F238E27FC236}">
                <a16:creationId xmlns:a16="http://schemas.microsoft.com/office/drawing/2014/main" id="{25E59EB0-584F-93C8-0665-DD78FAA22A96}"/>
              </a:ext>
            </a:extLst>
          </p:cNvPr>
          <p:cNvPicPr>
            <a:picLocks noChangeAspect="1"/>
          </p:cNvPicPr>
          <p:nvPr/>
        </p:nvPicPr>
        <p:blipFill>
          <a:blip r:embed="rId16"/>
          <a:stretch>
            <a:fillRect/>
          </a:stretch>
        </p:blipFill>
        <p:spPr>
          <a:xfrm>
            <a:off x="7137873" y="2584798"/>
            <a:ext cx="868096" cy="851879"/>
          </a:xfrm>
          <a:prstGeom prst="rect">
            <a:avLst/>
          </a:prstGeom>
        </p:spPr>
      </p:pic>
      <p:pic>
        <p:nvPicPr>
          <p:cNvPr id="11" name="Picture 10" descr="A pair of hands holding sunglasses over a beach&#10;&#10;Description automatically generated">
            <a:extLst>
              <a:ext uri="{FF2B5EF4-FFF2-40B4-BE49-F238E27FC236}">
                <a16:creationId xmlns:a16="http://schemas.microsoft.com/office/drawing/2014/main" id="{3B3C4D10-48C8-5D66-75A4-9477E4D54542}"/>
              </a:ext>
            </a:extLst>
          </p:cNvPr>
          <p:cNvPicPr>
            <a:picLocks noChangeAspect="1"/>
          </p:cNvPicPr>
          <p:nvPr/>
        </p:nvPicPr>
        <p:blipFill>
          <a:blip r:embed="rId17"/>
          <a:stretch>
            <a:fillRect/>
          </a:stretch>
        </p:blipFill>
        <p:spPr>
          <a:xfrm>
            <a:off x="8112751" y="3555852"/>
            <a:ext cx="874606" cy="806289"/>
          </a:xfrm>
          <a:prstGeom prst="rect">
            <a:avLst/>
          </a:prstGeom>
        </p:spPr>
      </p:pic>
      <p:pic>
        <p:nvPicPr>
          <p:cNvPr id="14" name="Picture 13" descr="A person wearing a yellow jacket&#10;&#10;Description automatically generated">
            <a:extLst>
              <a:ext uri="{FF2B5EF4-FFF2-40B4-BE49-F238E27FC236}">
                <a16:creationId xmlns:a16="http://schemas.microsoft.com/office/drawing/2014/main" id="{0B0B0B7A-978F-39CD-AF9D-A12AD90F0ADB}"/>
              </a:ext>
            </a:extLst>
          </p:cNvPr>
          <p:cNvPicPr>
            <a:picLocks noChangeAspect="1"/>
          </p:cNvPicPr>
          <p:nvPr/>
        </p:nvPicPr>
        <p:blipFill>
          <a:blip r:embed="rId18"/>
          <a:stretch>
            <a:fillRect/>
          </a:stretch>
        </p:blipFill>
        <p:spPr>
          <a:xfrm>
            <a:off x="9563761" y="1715487"/>
            <a:ext cx="1119147" cy="1962625"/>
          </a:xfrm>
          <a:prstGeom prst="rect">
            <a:avLst/>
          </a:prstGeom>
        </p:spPr>
      </p:pic>
      <p:pic>
        <p:nvPicPr>
          <p:cNvPr id="16" name="Picture 15" descr="A hand touching a car dashboard&#10;&#10;Description automatically generated">
            <a:extLst>
              <a:ext uri="{FF2B5EF4-FFF2-40B4-BE49-F238E27FC236}">
                <a16:creationId xmlns:a16="http://schemas.microsoft.com/office/drawing/2014/main" id="{9F55B030-9AF6-22DB-FE83-80A1DA473484}"/>
              </a:ext>
            </a:extLst>
          </p:cNvPr>
          <p:cNvPicPr>
            <a:picLocks noChangeAspect="1"/>
          </p:cNvPicPr>
          <p:nvPr/>
        </p:nvPicPr>
        <p:blipFill>
          <a:blip r:embed="rId19"/>
          <a:stretch>
            <a:fillRect/>
          </a:stretch>
        </p:blipFill>
        <p:spPr>
          <a:xfrm>
            <a:off x="10832108" y="1713954"/>
            <a:ext cx="1119233" cy="1964327"/>
          </a:xfrm>
          <a:prstGeom prst="rect">
            <a:avLst/>
          </a:prstGeom>
        </p:spPr>
      </p:pic>
      <p:sp>
        <p:nvSpPr>
          <p:cNvPr id="17" name="TextBox 16">
            <a:extLst>
              <a:ext uri="{FF2B5EF4-FFF2-40B4-BE49-F238E27FC236}">
                <a16:creationId xmlns:a16="http://schemas.microsoft.com/office/drawing/2014/main" id="{BD994A05-1CC0-7DE7-D434-D065CAEAD662}"/>
              </a:ext>
            </a:extLst>
          </p:cNvPr>
          <p:cNvSpPr txBox="1"/>
          <p:nvPr/>
        </p:nvSpPr>
        <p:spPr>
          <a:xfrm>
            <a:off x="9474814" y="772890"/>
            <a:ext cx="2540159" cy="652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180 ORGANIC &amp; PAID SOCIAL VIDEOS</a:t>
            </a:r>
          </a:p>
        </p:txBody>
      </p:sp>
      <p:sp>
        <p:nvSpPr>
          <p:cNvPr id="10" name="Footer Placeholder 2">
            <a:extLst>
              <a:ext uri="{FF2B5EF4-FFF2-40B4-BE49-F238E27FC236}">
                <a16:creationId xmlns:a16="http://schemas.microsoft.com/office/drawing/2014/main" id="{97C066D2-F0AD-291C-C978-A06954E6E7A4}"/>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979824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441F-A324-F2FE-C6BF-EB3BDBE88270}"/>
              </a:ext>
            </a:extLst>
          </p:cNvPr>
          <p:cNvSpPr>
            <a:spLocks noGrp="1"/>
          </p:cNvSpPr>
          <p:nvPr>
            <p:ph type="title"/>
          </p:nvPr>
        </p:nvSpPr>
        <p:spPr/>
        <p:txBody>
          <a:bodyPr/>
          <a:lstStyle/>
          <a:p>
            <a:r>
              <a:rPr lang="en-US" err="1">
                <a:latin typeface="BMWTypeNext Light"/>
              </a:rPr>
              <a:t>PhASE</a:t>
            </a:r>
            <a:r>
              <a:rPr lang="en-US">
                <a:latin typeface="BMWTypeNext Light"/>
              </a:rPr>
              <a:t> 1 creative in market. </a:t>
            </a:r>
            <a:endParaRPr lang="en-US"/>
          </a:p>
        </p:txBody>
      </p:sp>
      <p:sp>
        <p:nvSpPr>
          <p:cNvPr id="4" name="Slide Number Placeholder 3">
            <a:extLst>
              <a:ext uri="{FF2B5EF4-FFF2-40B4-BE49-F238E27FC236}">
                <a16:creationId xmlns:a16="http://schemas.microsoft.com/office/drawing/2014/main" id="{EC7E993E-5851-0737-C8BC-4076F770A34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a:ea typeface="+mn-ea"/>
                <a:cs typeface="+mn-cs"/>
              </a:rPr>
              <a:t>Page </a:t>
            </a:r>
            <a:fld id="{B40DB7FE-DB37-4DD8-AAB3-38BC687BCDF8}" type="slidenum">
              <a:rPr kumimoji="0" lang="de-DE" sz="800" b="0" i="0" u="none" strike="noStrike" kern="1200" cap="none" spc="0" normalizeH="0" baseline="0" noProof="0" smtClean="0">
                <a:ln>
                  <a:noFill/>
                </a:ln>
                <a:solidFill>
                  <a:prstClr val="black"/>
                </a:solidFill>
                <a:effectLst/>
                <a:uLnTx/>
                <a:uFillTx/>
                <a:latin typeface="BMWTypeN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de-DE" sz="800" b="0" i="0" u="none" strike="noStrike" kern="1200" cap="none" spc="0" normalizeH="0" baseline="0" noProof="0">
              <a:ln>
                <a:noFill/>
              </a:ln>
              <a:solidFill>
                <a:prstClr val="black"/>
              </a:solidFill>
              <a:effectLst/>
              <a:uLnTx/>
              <a:uFillTx/>
              <a:latin typeface="BMWTypeNext Light"/>
              <a:ea typeface="+mn-ea"/>
              <a:cs typeface="+mn-cs"/>
            </a:endParaRPr>
          </a:p>
        </p:txBody>
      </p:sp>
      <p:pic>
        <p:nvPicPr>
          <p:cNvPr id="19" name="Picture 18" descr="A white car parked on a rocky hill&#10;&#10;Description automatically generated">
            <a:extLst>
              <a:ext uri="{FF2B5EF4-FFF2-40B4-BE49-F238E27FC236}">
                <a16:creationId xmlns:a16="http://schemas.microsoft.com/office/drawing/2014/main" id="{E4C60703-7083-B99A-60DB-E9D6A9B4A4E5}"/>
              </a:ext>
            </a:extLst>
          </p:cNvPr>
          <p:cNvPicPr>
            <a:picLocks noChangeAspect="1"/>
          </p:cNvPicPr>
          <p:nvPr/>
        </p:nvPicPr>
        <p:blipFill>
          <a:blip r:embed="rId2"/>
          <a:stretch>
            <a:fillRect/>
          </a:stretch>
        </p:blipFill>
        <p:spPr>
          <a:xfrm>
            <a:off x="6136965" y="1801591"/>
            <a:ext cx="1072092" cy="1016978"/>
          </a:xfrm>
          <a:prstGeom prst="rect">
            <a:avLst/>
          </a:prstGeom>
        </p:spPr>
      </p:pic>
      <p:pic>
        <p:nvPicPr>
          <p:cNvPr id="20" name="Picture 19" descr="A car parked on the side of a road&#10;&#10;Description automatically generated">
            <a:extLst>
              <a:ext uri="{FF2B5EF4-FFF2-40B4-BE49-F238E27FC236}">
                <a16:creationId xmlns:a16="http://schemas.microsoft.com/office/drawing/2014/main" id="{75C52A06-882C-8EE1-7160-B0BEBD0A4644}"/>
              </a:ext>
            </a:extLst>
          </p:cNvPr>
          <p:cNvPicPr>
            <a:picLocks noChangeAspect="1"/>
          </p:cNvPicPr>
          <p:nvPr/>
        </p:nvPicPr>
        <p:blipFill>
          <a:blip r:embed="rId3"/>
          <a:stretch>
            <a:fillRect/>
          </a:stretch>
        </p:blipFill>
        <p:spPr>
          <a:xfrm>
            <a:off x="8481169" y="1802063"/>
            <a:ext cx="1072091" cy="1023489"/>
          </a:xfrm>
          <a:prstGeom prst="rect">
            <a:avLst/>
          </a:prstGeom>
        </p:spPr>
      </p:pic>
      <p:pic>
        <p:nvPicPr>
          <p:cNvPr id="23" name="Picture 22" descr="A black car parked on a road next to a body of water&#10;&#10;Description automatically generated">
            <a:extLst>
              <a:ext uri="{FF2B5EF4-FFF2-40B4-BE49-F238E27FC236}">
                <a16:creationId xmlns:a16="http://schemas.microsoft.com/office/drawing/2014/main" id="{A2443A10-7744-A895-24A1-6CD5D62B99B2}"/>
              </a:ext>
            </a:extLst>
          </p:cNvPr>
          <p:cNvPicPr>
            <a:picLocks noChangeAspect="1"/>
          </p:cNvPicPr>
          <p:nvPr/>
        </p:nvPicPr>
        <p:blipFill>
          <a:blip r:embed="rId4"/>
          <a:stretch>
            <a:fillRect/>
          </a:stretch>
        </p:blipFill>
        <p:spPr>
          <a:xfrm>
            <a:off x="7329130" y="1804557"/>
            <a:ext cx="1072093" cy="1023492"/>
          </a:xfrm>
          <a:prstGeom prst="rect">
            <a:avLst/>
          </a:prstGeom>
        </p:spPr>
      </p:pic>
      <p:pic>
        <p:nvPicPr>
          <p:cNvPr id="24" name="Picture 23" descr="A car parked on the side of a road&#10;&#10;Description automatically generated">
            <a:extLst>
              <a:ext uri="{FF2B5EF4-FFF2-40B4-BE49-F238E27FC236}">
                <a16:creationId xmlns:a16="http://schemas.microsoft.com/office/drawing/2014/main" id="{E156C53E-B7E2-3F78-2E65-8E9DCC67CB93}"/>
              </a:ext>
            </a:extLst>
          </p:cNvPr>
          <p:cNvPicPr>
            <a:picLocks noChangeAspect="1"/>
          </p:cNvPicPr>
          <p:nvPr/>
        </p:nvPicPr>
        <p:blipFill>
          <a:blip r:embed="rId5"/>
          <a:stretch>
            <a:fillRect/>
          </a:stretch>
        </p:blipFill>
        <p:spPr>
          <a:xfrm>
            <a:off x="9634474" y="1803501"/>
            <a:ext cx="1072092" cy="1023490"/>
          </a:xfrm>
          <a:prstGeom prst="rect">
            <a:avLst/>
          </a:prstGeom>
        </p:spPr>
      </p:pic>
      <p:sp>
        <p:nvSpPr>
          <p:cNvPr id="26" name="TextBox 25">
            <a:extLst>
              <a:ext uri="{FF2B5EF4-FFF2-40B4-BE49-F238E27FC236}">
                <a16:creationId xmlns:a16="http://schemas.microsoft.com/office/drawing/2014/main" id="{BC857BDD-444A-4789-07F6-74E2B29DF82F}"/>
              </a:ext>
            </a:extLst>
          </p:cNvPr>
          <p:cNvSpPr txBox="1"/>
          <p:nvPr/>
        </p:nvSpPr>
        <p:spPr>
          <a:xfrm>
            <a:off x="6911112" y="1366844"/>
            <a:ext cx="2970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BYO SOCIAL STATICS</a:t>
            </a:r>
          </a:p>
        </p:txBody>
      </p:sp>
      <p:pic>
        <p:nvPicPr>
          <p:cNvPr id="30" name="Picture 29" descr="A close-up of the inside of a car&#10;&#10;Description automatically generated">
            <a:extLst>
              <a:ext uri="{FF2B5EF4-FFF2-40B4-BE49-F238E27FC236}">
                <a16:creationId xmlns:a16="http://schemas.microsoft.com/office/drawing/2014/main" id="{FC65C51F-772D-E265-0510-F6357C3E3EC3}"/>
              </a:ext>
            </a:extLst>
          </p:cNvPr>
          <p:cNvPicPr>
            <a:picLocks noChangeAspect="1"/>
          </p:cNvPicPr>
          <p:nvPr/>
        </p:nvPicPr>
        <p:blipFill>
          <a:blip r:embed="rId6"/>
          <a:stretch>
            <a:fillRect/>
          </a:stretch>
        </p:blipFill>
        <p:spPr>
          <a:xfrm>
            <a:off x="923713" y="1741222"/>
            <a:ext cx="3724541" cy="817829"/>
          </a:xfrm>
          <a:prstGeom prst="rect">
            <a:avLst/>
          </a:prstGeom>
        </p:spPr>
      </p:pic>
      <p:sp>
        <p:nvSpPr>
          <p:cNvPr id="32" name="TextBox 31">
            <a:extLst>
              <a:ext uri="{FF2B5EF4-FFF2-40B4-BE49-F238E27FC236}">
                <a16:creationId xmlns:a16="http://schemas.microsoft.com/office/drawing/2014/main" id="{B6AA1B19-35FC-8324-C6B2-5536A87E7E20}"/>
              </a:ext>
            </a:extLst>
          </p:cNvPr>
          <p:cNvSpPr txBox="1"/>
          <p:nvPr/>
        </p:nvSpPr>
        <p:spPr>
          <a:xfrm>
            <a:off x="1249523" y="1409571"/>
            <a:ext cx="2970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SOCIAL CAROUSELS</a:t>
            </a:r>
          </a:p>
        </p:txBody>
      </p:sp>
      <p:pic>
        <p:nvPicPr>
          <p:cNvPr id="34" name="Picture 33" descr="The inside of a car&#10;&#10;Description automatically generated">
            <a:extLst>
              <a:ext uri="{FF2B5EF4-FFF2-40B4-BE49-F238E27FC236}">
                <a16:creationId xmlns:a16="http://schemas.microsoft.com/office/drawing/2014/main" id="{0A47C1D0-2AE2-85F8-686F-12ACA38E53F1}"/>
              </a:ext>
            </a:extLst>
          </p:cNvPr>
          <p:cNvPicPr>
            <a:picLocks noChangeAspect="1"/>
          </p:cNvPicPr>
          <p:nvPr/>
        </p:nvPicPr>
        <p:blipFill>
          <a:blip r:embed="rId7"/>
          <a:stretch>
            <a:fillRect/>
          </a:stretch>
        </p:blipFill>
        <p:spPr>
          <a:xfrm>
            <a:off x="918012" y="2566557"/>
            <a:ext cx="3745907" cy="1031567"/>
          </a:xfrm>
          <a:prstGeom prst="rect">
            <a:avLst/>
          </a:prstGeom>
        </p:spPr>
      </p:pic>
      <p:pic>
        <p:nvPicPr>
          <p:cNvPr id="3" name="Picture 2" descr="The back of a car&#10;&#10;Description automatically generated">
            <a:extLst>
              <a:ext uri="{FF2B5EF4-FFF2-40B4-BE49-F238E27FC236}">
                <a16:creationId xmlns:a16="http://schemas.microsoft.com/office/drawing/2014/main" id="{D1EA5550-EBEB-572B-7040-D36FE988DF62}"/>
              </a:ext>
            </a:extLst>
          </p:cNvPr>
          <p:cNvPicPr>
            <a:picLocks noChangeAspect="1"/>
          </p:cNvPicPr>
          <p:nvPr/>
        </p:nvPicPr>
        <p:blipFill>
          <a:blip r:embed="rId8"/>
          <a:stretch>
            <a:fillRect/>
          </a:stretch>
        </p:blipFill>
        <p:spPr>
          <a:xfrm>
            <a:off x="923711" y="3602022"/>
            <a:ext cx="3781514" cy="931868"/>
          </a:xfrm>
          <a:prstGeom prst="rect">
            <a:avLst/>
          </a:prstGeom>
        </p:spPr>
      </p:pic>
      <p:pic>
        <p:nvPicPr>
          <p:cNvPr id="13" name="Picture 12" descr="A close up of a car dashboard&#10;&#10;Description automatically generated">
            <a:extLst>
              <a:ext uri="{FF2B5EF4-FFF2-40B4-BE49-F238E27FC236}">
                <a16:creationId xmlns:a16="http://schemas.microsoft.com/office/drawing/2014/main" id="{68B2B29B-5586-BF0B-C7A6-37218B660AAE}"/>
              </a:ext>
            </a:extLst>
          </p:cNvPr>
          <p:cNvPicPr>
            <a:picLocks noChangeAspect="1"/>
          </p:cNvPicPr>
          <p:nvPr/>
        </p:nvPicPr>
        <p:blipFill>
          <a:blip r:embed="rId9"/>
          <a:stretch>
            <a:fillRect/>
          </a:stretch>
        </p:blipFill>
        <p:spPr>
          <a:xfrm>
            <a:off x="905194" y="4534937"/>
            <a:ext cx="3802879" cy="938990"/>
          </a:xfrm>
          <a:prstGeom prst="rect">
            <a:avLst/>
          </a:prstGeom>
        </p:spPr>
      </p:pic>
      <p:pic>
        <p:nvPicPr>
          <p:cNvPr id="15" name="Picture 14" descr="A car parked next to a car charging station&#10;&#10;Description automatically generated">
            <a:extLst>
              <a:ext uri="{FF2B5EF4-FFF2-40B4-BE49-F238E27FC236}">
                <a16:creationId xmlns:a16="http://schemas.microsoft.com/office/drawing/2014/main" id="{DEFD9F80-D9DB-0963-3599-020076C5FF8E}"/>
              </a:ext>
            </a:extLst>
          </p:cNvPr>
          <p:cNvPicPr>
            <a:picLocks noChangeAspect="1"/>
          </p:cNvPicPr>
          <p:nvPr/>
        </p:nvPicPr>
        <p:blipFill>
          <a:blip r:embed="rId10"/>
          <a:stretch>
            <a:fillRect/>
          </a:stretch>
        </p:blipFill>
        <p:spPr>
          <a:xfrm>
            <a:off x="5492639" y="3951364"/>
            <a:ext cx="1836011" cy="1530410"/>
          </a:xfrm>
          <a:prstGeom prst="rect">
            <a:avLst/>
          </a:prstGeom>
        </p:spPr>
      </p:pic>
      <p:pic>
        <p:nvPicPr>
          <p:cNvPr id="18" name="Picture 17" descr="A black and white car parked in a desert&#10;&#10;Description automatically generated">
            <a:extLst>
              <a:ext uri="{FF2B5EF4-FFF2-40B4-BE49-F238E27FC236}">
                <a16:creationId xmlns:a16="http://schemas.microsoft.com/office/drawing/2014/main" id="{3C7C01ED-609B-6574-312F-BB5CD17C0B13}"/>
              </a:ext>
            </a:extLst>
          </p:cNvPr>
          <p:cNvPicPr>
            <a:picLocks noChangeAspect="1"/>
          </p:cNvPicPr>
          <p:nvPr/>
        </p:nvPicPr>
        <p:blipFill>
          <a:blip r:embed="rId11"/>
          <a:stretch>
            <a:fillRect/>
          </a:stretch>
        </p:blipFill>
        <p:spPr>
          <a:xfrm>
            <a:off x="7400444" y="3957462"/>
            <a:ext cx="1958589" cy="1532456"/>
          </a:xfrm>
          <a:prstGeom prst="rect">
            <a:avLst/>
          </a:prstGeom>
        </p:spPr>
      </p:pic>
      <p:pic>
        <p:nvPicPr>
          <p:cNvPr id="21" name="Picture 20" descr="A black and white car parked in a desert&#10;&#10;Description automatically generated">
            <a:extLst>
              <a:ext uri="{FF2B5EF4-FFF2-40B4-BE49-F238E27FC236}">
                <a16:creationId xmlns:a16="http://schemas.microsoft.com/office/drawing/2014/main" id="{8DA7DC4E-F492-2897-C751-6576F41BAF3F}"/>
              </a:ext>
            </a:extLst>
          </p:cNvPr>
          <p:cNvPicPr>
            <a:picLocks noChangeAspect="1"/>
          </p:cNvPicPr>
          <p:nvPr/>
        </p:nvPicPr>
        <p:blipFill>
          <a:blip r:embed="rId12"/>
          <a:stretch>
            <a:fillRect/>
          </a:stretch>
        </p:blipFill>
        <p:spPr>
          <a:xfrm>
            <a:off x="9399448" y="3952922"/>
            <a:ext cx="1856039" cy="1541536"/>
          </a:xfrm>
          <a:prstGeom prst="rect">
            <a:avLst/>
          </a:prstGeom>
        </p:spPr>
      </p:pic>
      <p:sp>
        <p:nvSpPr>
          <p:cNvPr id="28" name="TextBox 27">
            <a:extLst>
              <a:ext uri="{FF2B5EF4-FFF2-40B4-BE49-F238E27FC236}">
                <a16:creationId xmlns:a16="http://schemas.microsoft.com/office/drawing/2014/main" id="{949B0B45-4E39-E791-6C74-ED55DBA3D977}"/>
              </a:ext>
            </a:extLst>
          </p:cNvPr>
          <p:cNvSpPr txBox="1"/>
          <p:nvPr/>
        </p:nvSpPr>
        <p:spPr>
          <a:xfrm>
            <a:off x="5536662" y="3439198"/>
            <a:ext cx="5726024" cy="3835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EV &amp; ICE DISPLAY BANNERS</a:t>
            </a:r>
          </a:p>
        </p:txBody>
      </p:sp>
      <p:sp>
        <p:nvSpPr>
          <p:cNvPr id="6" name="Footer Placeholder 2">
            <a:extLst>
              <a:ext uri="{FF2B5EF4-FFF2-40B4-BE49-F238E27FC236}">
                <a16:creationId xmlns:a16="http://schemas.microsoft.com/office/drawing/2014/main" id="{BE1D028A-B171-D98F-E977-BABD577EC4F7}"/>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3479171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441F-A324-F2FE-C6BF-EB3BDBE88270}"/>
              </a:ext>
            </a:extLst>
          </p:cNvPr>
          <p:cNvSpPr>
            <a:spLocks noGrp="1"/>
          </p:cNvSpPr>
          <p:nvPr>
            <p:ph type="title"/>
          </p:nvPr>
        </p:nvSpPr>
        <p:spPr/>
        <p:txBody>
          <a:bodyPr/>
          <a:lstStyle/>
          <a:p>
            <a:r>
              <a:rPr lang="en-US">
                <a:latin typeface="BMWTypeNext Light"/>
              </a:rPr>
              <a:t>Phase 2 creative in market.</a:t>
            </a:r>
            <a:endParaRPr lang="en-US"/>
          </a:p>
        </p:txBody>
      </p:sp>
      <p:sp>
        <p:nvSpPr>
          <p:cNvPr id="4" name="Slide Number Placeholder 3">
            <a:extLst>
              <a:ext uri="{FF2B5EF4-FFF2-40B4-BE49-F238E27FC236}">
                <a16:creationId xmlns:a16="http://schemas.microsoft.com/office/drawing/2014/main" id="{EC7E993E-5851-0737-C8BC-4076F770A34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a:ea typeface="+mn-ea"/>
                <a:cs typeface="+mn-cs"/>
              </a:rPr>
              <a:t>Page </a:t>
            </a:r>
            <a:fld id="{B40DB7FE-DB37-4DD8-AAB3-38BC687BCDF8}" type="slidenum">
              <a:rPr kumimoji="0" lang="de-DE" sz="800" b="0" i="0" u="none" strike="noStrike" kern="1200" cap="none" spc="0" normalizeH="0" baseline="0" noProof="0" smtClean="0">
                <a:ln>
                  <a:noFill/>
                </a:ln>
                <a:solidFill>
                  <a:prstClr val="black"/>
                </a:solidFill>
                <a:effectLst/>
                <a:uLnTx/>
                <a:uFillTx/>
                <a:latin typeface="BMWTypeN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de-DE" sz="800" b="0" i="0" u="none" strike="noStrike" kern="1200" cap="none" spc="0" normalizeH="0" baseline="0" noProof="0">
              <a:ln>
                <a:noFill/>
              </a:ln>
              <a:solidFill>
                <a:prstClr val="black"/>
              </a:solidFill>
              <a:effectLst/>
              <a:uLnTx/>
              <a:uFillTx/>
              <a:latin typeface="BMWTypeNext Light"/>
              <a:ea typeface="+mn-ea"/>
              <a:cs typeface="+mn-cs"/>
            </a:endParaRPr>
          </a:p>
        </p:txBody>
      </p:sp>
      <p:pic>
        <p:nvPicPr>
          <p:cNvPr id="12" name="Picture 11" descr="A car on the road&#10;&#10;Description automatically generated">
            <a:extLst>
              <a:ext uri="{FF2B5EF4-FFF2-40B4-BE49-F238E27FC236}">
                <a16:creationId xmlns:a16="http://schemas.microsoft.com/office/drawing/2014/main" id="{4230820C-8A21-602C-C74D-ABAAD0318FEC}"/>
              </a:ext>
            </a:extLst>
          </p:cNvPr>
          <p:cNvPicPr>
            <a:picLocks noChangeAspect="1"/>
          </p:cNvPicPr>
          <p:nvPr/>
        </p:nvPicPr>
        <p:blipFill>
          <a:blip r:embed="rId2"/>
          <a:stretch>
            <a:fillRect/>
          </a:stretch>
        </p:blipFill>
        <p:spPr>
          <a:xfrm>
            <a:off x="433509" y="2761327"/>
            <a:ext cx="2762493" cy="1569080"/>
          </a:xfrm>
          <a:prstGeom prst="rect">
            <a:avLst/>
          </a:prstGeom>
        </p:spPr>
      </p:pic>
      <p:pic>
        <p:nvPicPr>
          <p:cNvPr id="22" name="Picture 21" descr="A screenshot of a mobile phone&#10;&#10;Description automatically generated">
            <a:extLst>
              <a:ext uri="{FF2B5EF4-FFF2-40B4-BE49-F238E27FC236}">
                <a16:creationId xmlns:a16="http://schemas.microsoft.com/office/drawing/2014/main" id="{D2EB9161-B6BA-73BD-2696-5F0AC9F89ECC}"/>
              </a:ext>
            </a:extLst>
          </p:cNvPr>
          <p:cNvPicPr>
            <a:picLocks noChangeAspect="1"/>
          </p:cNvPicPr>
          <p:nvPr/>
        </p:nvPicPr>
        <p:blipFill>
          <a:blip r:embed="rId3"/>
          <a:stretch>
            <a:fillRect/>
          </a:stretch>
        </p:blipFill>
        <p:spPr>
          <a:xfrm>
            <a:off x="3627159" y="2770240"/>
            <a:ext cx="968938" cy="1624691"/>
          </a:xfrm>
          <a:prstGeom prst="rect">
            <a:avLst/>
          </a:prstGeom>
        </p:spPr>
      </p:pic>
      <p:pic>
        <p:nvPicPr>
          <p:cNvPr id="25" name="Picture 24" descr="A car driving on a road&#10;&#10;Description automatically generated">
            <a:extLst>
              <a:ext uri="{FF2B5EF4-FFF2-40B4-BE49-F238E27FC236}">
                <a16:creationId xmlns:a16="http://schemas.microsoft.com/office/drawing/2014/main" id="{CF5F9C05-8ADB-B7A9-068E-BC7B350D14DF}"/>
              </a:ext>
            </a:extLst>
          </p:cNvPr>
          <p:cNvPicPr>
            <a:picLocks noChangeAspect="1"/>
          </p:cNvPicPr>
          <p:nvPr/>
        </p:nvPicPr>
        <p:blipFill>
          <a:blip r:embed="rId4"/>
          <a:stretch>
            <a:fillRect/>
          </a:stretch>
        </p:blipFill>
        <p:spPr>
          <a:xfrm>
            <a:off x="4670732" y="1148136"/>
            <a:ext cx="875485" cy="1567182"/>
          </a:xfrm>
          <a:prstGeom prst="rect">
            <a:avLst/>
          </a:prstGeom>
        </p:spPr>
      </p:pic>
      <p:pic>
        <p:nvPicPr>
          <p:cNvPr id="27" name="Picture 26" descr="A car driving on a dirt road&#10;&#10;Description automatically generated">
            <a:extLst>
              <a:ext uri="{FF2B5EF4-FFF2-40B4-BE49-F238E27FC236}">
                <a16:creationId xmlns:a16="http://schemas.microsoft.com/office/drawing/2014/main" id="{E4B9D046-BBCD-8D9D-66D7-2218C6CA3F56}"/>
              </a:ext>
            </a:extLst>
          </p:cNvPr>
          <p:cNvPicPr>
            <a:picLocks noChangeAspect="1"/>
          </p:cNvPicPr>
          <p:nvPr/>
        </p:nvPicPr>
        <p:blipFill>
          <a:blip r:embed="rId5"/>
          <a:stretch>
            <a:fillRect/>
          </a:stretch>
        </p:blipFill>
        <p:spPr>
          <a:xfrm>
            <a:off x="5627564" y="2772692"/>
            <a:ext cx="975451" cy="1624691"/>
          </a:xfrm>
          <a:prstGeom prst="rect">
            <a:avLst/>
          </a:prstGeom>
        </p:spPr>
      </p:pic>
      <p:pic>
        <p:nvPicPr>
          <p:cNvPr id="29" name="Picture 28" descr="A car driving on a road&#10;&#10;Description automatically generated">
            <a:extLst>
              <a:ext uri="{FF2B5EF4-FFF2-40B4-BE49-F238E27FC236}">
                <a16:creationId xmlns:a16="http://schemas.microsoft.com/office/drawing/2014/main" id="{493786A7-A686-FF5E-1215-3A0FB97307D4}"/>
              </a:ext>
            </a:extLst>
          </p:cNvPr>
          <p:cNvPicPr>
            <a:picLocks noChangeAspect="1"/>
          </p:cNvPicPr>
          <p:nvPr/>
        </p:nvPicPr>
        <p:blipFill>
          <a:blip r:embed="rId6"/>
          <a:stretch>
            <a:fillRect/>
          </a:stretch>
        </p:blipFill>
        <p:spPr>
          <a:xfrm>
            <a:off x="5625464" y="1147782"/>
            <a:ext cx="961749" cy="1567181"/>
          </a:xfrm>
          <a:prstGeom prst="rect">
            <a:avLst/>
          </a:prstGeom>
        </p:spPr>
      </p:pic>
      <p:pic>
        <p:nvPicPr>
          <p:cNvPr id="31" name="Picture 30" descr="A car charging at a charging station&#10;&#10;Description automatically generated">
            <a:extLst>
              <a:ext uri="{FF2B5EF4-FFF2-40B4-BE49-F238E27FC236}">
                <a16:creationId xmlns:a16="http://schemas.microsoft.com/office/drawing/2014/main" id="{4796C2FB-6002-DD84-1874-8F818F96C4EC}"/>
              </a:ext>
            </a:extLst>
          </p:cNvPr>
          <p:cNvPicPr>
            <a:picLocks noChangeAspect="1"/>
          </p:cNvPicPr>
          <p:nvPr/>
        </p:nvPicPr>
        <p:blipFill>
          <a:blip r:embed="rId7"/>
          <a:stretch>
            <a:fillRect/>
          </a:stretch>
        </p:blipFill>
        <p:spPr>
          <a:xfrm>
            <a:off x="3612474" y="1150208"/>
            <a:ext cx="982640" cy="1566506"/>
          </a:xfrm>
          <a:prstGeom prst="rect">
            <a:avLst/>
          </a:prstGeom>
        </p:spPr>
      </p:pic>
      <p:pic>
        <p:nvPicPr>
          <p:cNvPr id="33" name="Picture 32" descr="A car driving on a road&#10;&#10;Description automatically generated">
            <a:extLst>
              <a:ext uri="{FF2B5EF4-FFF2-40B4-BE49-F238E27FC236}">
                <a16:creationId xmlns:a16="http://schemas.microsoft.com/office/drawing/2014/main" id="{AB4C1181-2F32-624B-96A8-050E3F2340B2}"/>
              </a:ext>
            </a:extLst>
          </p:cNvPr>
          <p:cNvPicPr>
            <a:picLocks noChangeAspect="1"/>
          </p:cNvPicPr>
          <p:nvPr/>
        </p:nvPicPr>
        <p:blipFill>
          <a:blip r:embed="rId8"/>
          <a:stretch>
            <a:fillRect/>
          </a:stretch>
        </p:blipFill>
        <p:spPr>
          <a:xfrm>
            <a:off x="4673056" y="2772050"/>
            <a:ext cx="867622" cy="1624688"/>
          </a:xfrm>
          <a:prstGeom prst="rect">
            <a:avLst/>
          </a:prstGeom>
        </p:spPr>
      </p:pic>
      <p:pic>
        <p:nvPicPr>
          <p:cNvPr id="35" name="Picture 34" descr="A screenshot of a video&#10;&#10;Description automatically generated">
            <a:extLst>
              <a:ext uri="{FF2B5EF4-FFF2-40B4-BE49-F238E27FC236}">
                <a16:creationId xmlns:a16="http://schemas.microsoft.com/office/drawing/2014/main" id="{4F51CFEA-D5E6-B6E3-DF33-3F845D54D963}"/>
              </a:ext>
            </a:extLst>
          </p:cNvPr>
          <p:cNvPicPr>
            <a:picLocks noChangeAspect="1"/>
          </p:cNvPicPr>
          <p:nvPr/>
        </p:nvPicPr>
        <p:blipFill>
          <a:blip r:embed="rId9"/>
          <a:stretch>
            <a:fillRect/>
          </a:stretch>
        </p:blipFill>
        <p:spPr>
          <a:xfrm>
            <a:off x="7139134" y="3510031"/>
            <a:ext cx="867949" cy="855379"/>
          </a:xfrm>
          <a:prstGeom prst="rect">
            <a:avLst/>
          </a:prstGeom>
        </p:spPr>
      </p:pic>
      <p:pic>
        <p:nvPicPr>
          <p:cNvPr id="37" name="Picture 36" descr="A car charging station next to a car&#10;&#10;Description automatically generated">
            <a:extLst>
              <a:ext uri="{FF2B5EF4-FFF2-40B4-BE49-F238E27FC236}">
                <a16:creationId xmlns:a16="http://schemas.microsoft.com/office/drawing/2014/main" id="{3031EAC7-C890-601E-9647-FA62AFB6D1B8}"/>
              </a:ext>
            </a:extLst>
          </p:cNvPr>
          <p:cNvPicPr>
            <a:picLocks noChangeAspect="1"/>
          </p:cNvPicPr>
          <p:nvPr/>
        </p:nvPicPr>
        <p:blipFill>
          <a:blip r:embed="rId10"/>
          <a:stretch>
            <a:fillRect/>
          </a:stretch>
        </p:blipFill>
        <p:spPr>
          <a:xfrm>
            <a:off x="7139351" y="1149957"/>
            <a:ext cx="915105" cy="1334010"/>
          </a:xfrm>
          <a:prstGeom prst="rect">
            <a:avLst/>
          </a:prstGeom>
        </p:spPr>
      </p:pic>
      <p:pic>
        <p:nvPicPr>
          <p:cNvPr id="39" name="Picture 38" descr="A black and white car parked in the desert&#10;&#10;Description automatically generated">
            <a:extLst>
              <a:ext uri="{FF2B5EF4-FFF2-40B4-BE49-F238E27FC236}">
                <a16:creationId xmlns:a16="http://schemas.microsoft.com/office/drawing/2014/main" id="{15B2FFD0-7478-8DF5-602B-B9B8E14756DF}"/>
              </a:ext>
            </a:extLst>
          </p:cNvPr>
          <p:cNvPicPr>
            <a:picLocks noChangeAspect="1"/>
          </p:cNvPicPr>
          <p:nvPr/>
        </p:nvPicPr>
        <p:blipFill>
          <a:blip r:embed="rId11"/>
          <a:stretch>
            <a:fillRect/>
          </a:stretch>
        </p:blipFill>
        <p:spPr>
          <a:xfrm>
            <a:off x="8114641" y="1149858"/>
            <a:ext cx="856920" cy="1334010"/>
          </a:xfrm>
          <a:prstGeom prst="rect">
            <a:avLst/>
          </a:prstGeom>
        </p:spPr>
      </p:pic>
      <p:sp>
        <p:nvSpPr>
          <p:cNvPr id="46" name="TextBox 45">
            <a:extLst>
              <a:ext uri="{FF2B5EF4-FFF2-40B4-BE49-F238E27FC236}">
                <a16:creationId xmlns:a16="http://schemas.microsoft.com/office/drawing/2014/main" id="{7F98D113-7A51-3381-01A9-9F781DA83BA3}"/>
              </a:ext>
            </a:extLst>
          </p:cNvPr>
          <p:cNvSpPr txBox="1"/>
          <p:nvPr/>
        </p:nvSpPr>
        <p:spPr>
          <a:xfrm>
            <a:off x="361229" y="770001"/>
            <a:ext cx="2912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EV &amp; ICE TV/OLV TAGS</a:t>
            </a:r>
          </a:p>
        </p:txBody>
      </p:sp>
      <p:sp>
        <p:nvSpPr>
          <p:cNvPr id="47" name="TextBox 46">
            <a:extLst>
              <a:ext uri="{FF2B5EF4-FFF2-40B4-BE49-F238E27FC236}">
                <a16:creationId xmlns:a16="http://schemas.microsoft.com/office/drawing/2014/main" id="{B6DC8BCE-3E01-3CEA-C2CF-C8D42EF71D50}"/>
              </a:ext>
            </a:extLst>
          </p:cNvPr>
          <p:cNvSpPr txBox="1"/>
          <p:nvPr/>
        </p:nvSpPr>
        <p:spPr>
          <a:xfrm>
            <a:off x="3611434" y="740570"/>
            <a:ext cx="2970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EV &amp; ICE SOCIAL VIDEOS</a:t>
            </a:r>
          </a:p>
        </p:txBody>
      </p:sp>
      <p:sp>
        <p:nvSpPr>
          <p:cNvPr id="48" name="TextBox 47">
            <a:extLst>
              <a:ext uri="{FF2B5EF4-FFF2-40B4-BE49-F238E27FC236}">
                <a16:creationId xmlns:a16="http://schemas.microsoft.com/office/drawing/2014/main" id="{80DA96DD-AAC1-14B5-07E4-E07B07475CAC}"/>
              </a:ext>
            </a:extLst>
          </p:cNvPr>
          <p:cNvSpPr txBox="1"/>
          <p:nvPr/>
        </p:nvSpPr>
        <p:spPr>
          <a:xfrm>
            <a:off x="6570096" y="779401"/>
            <a:ext cx="2970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EV &amp; ICE PINTEREST</a:t>
            </a:r>
          </a:p>
        </p:txBody>
      </p:sp>
      <p:pic>
        <p:nvPicPr>
          <p:cNvPr id="5" name="Picture 4" descr="A car driving on a road&#10;&#10;Description automatically generated">
            <a:extLst>
              <a:ext uri="{FF2B5EF4-FFF2-40B4-BE49-F238E27FC236}">
                <a16:creationId xmlns:a16="http://schemas.microsoft.com/office/drawing/2014/main" id="{0B2E996C-8194-71D7-46A3-F65762BA78C7}"/>
              </a:ext>
            </a:extLst>
          </p:cNvPr>
          <p:cNvPicPr>
            <a:picLocks noChangeAspect="1"/>
          </p:cNvPicPr>
          <p:nvPr/>
        </p:nvPicPr>
        <p:blipFill>
          <a:blip r:embed="rId12"/>
          <a:stretch>
            <a:fillRect/>
          </a:stretch>
        </p:blipFill>
        <p:spPr>
          <a:xfrm>
            <a:off x="435301" y="2773272"/>
            <a:ext cx="2761436" cy="1562693"/>
          </a:xfrm>
          <a:prstGeom prst="rect">
            <a:avLst/>
          </a:prstGeom>
        </p:spPr>
      </p:pic>
      <p:pic>
        <p:nvPicPr>
          <p:cNvPr id="6" name="Picture 5" descr="A car on the road&#10;&#10;Description automatically generated">
            <a:extLst>
              <a:ext uri="{FF2B5EF4-FFF2-40B4-BE49-F238E27FC236}">
                <a16:creationId xmlns:a16="http://schemas.microsoft.com/office/drawing/2014/main" id="{7AB8D5C0-6EAA-27FD-5424-49646813B273}"/>
              </a:ext>
            </a:extLst>
          </p:cNvPr>
          <p:cNvPicPr>
            <a:picLocks noChangeAspect="1"/>
          </p:cNvPicPr>
          <p:nvPr/>
        </p:nvPicPr>
        <p:blipFill>
          <a:blip r:embed="rId13"/>
          <a:stretch>
            <a:fillRect/>
          </a:stretch>
        </p:blipFill>
        <p:spPr>
          <a:xfrm>
            <a:off x="432776" y="4454042"/>
            <a:ext cx="2761437" cy="1562693"/>
          </a:xfrm>
          <a:prstGeom prst="rect">
            <a:avLst/>
          </a:prstGeom>
        </p:spPr>
      </p:pic>
      <p:pic>
        <p:nvPicPr>
          <p:cNvPr id="7" name="Picture 6" descr="A car driving on a road&#10;&#10;Description automatically generated">
            <a:extLst>
              <a:ext uri="{FF2B5EF4-FFF2-40B4-BE49-F238E27FC236}">
                <a16:creationId xmlns:a16="http://schemas.microsoft.com/office/drawing/2014/main" id="{D67E1A5F-38CC-AD97-3AE4-DBC58D11551E}"/>
              </a:ext>
            </a:extLst>
          </p:cNvPr>
          <p:cNvPicPr>
            <a:picLocks noChangeAspect="1"/>
          </p:cNvPicPr>
          <p:nvPr/>
        </p:nvPicPr>
        <p:blipFill>
          <a:blip r:embed="rId14"/>
          <a:stretch>
            <a:fillRect/>
          </a:stretch>
        </p:blipFill>
        <p:spPr>
          <a:xfrm>
            <a:off x="432308" y="1102464"/>
            <a:ext cx="2774462" cy="1562692"/>
          </a:xfrm>
          <a:prstGeom prst="rect">
            <a:avLst/>
          </a:prstGeom>
        </p:spPr>
      </p:pic>
      <p:pic>
        <p:nvPicPr>
          <p:cNvPr id="8" name="Picture 7" descr="A screenshot of a video&#10;&#10;Description automatically generated">
            <a:extLst>
              <a:ext uri="{FF2B5EF4-FFF2-40B4-BE49-F238E27FC236}">
                <a16:creationId xmlns:a16="http://schemas.microsoft.com/office/drawing/2014/main" id="{1E490598-0A6C-38AA-F75E-7A279D23E8B3}"/>
              </a:ext>
            </a:extLst>
          </p:cNvPr>
          <p:cNvPicPr>
            <a:picLocks noChangeAspect="1"/>
          </p:cNvPicPr>
          <p:nvPr/>
        </p:nvPicPr>
        <p:blipFill>
          <a:blip r:embed="rId15"/>
          <a:stretch>
            <a:fillRect/>
          </a:stretch>
        </p:blipFill>
        <p:spPr>
          <a:xfrm>
            <a:off x="8116105" y="2583316"/>
            <a:ext cx="868096" cy="858391"/>
          </a:xfrm>
          <a:prstGeom prst="rect">
            <a:avLst/>
          </a:prstGeom>
        </p:spPr>
      </p:pic>
      <p:pic>
        <p:nvPicPr>
          <p:cNvPr id="9" name="Picture 8" descr="A pair of hands holding sunglasses with cars reflected in them&#10;&#10;Description automatically generated">
            <a:extLst>
              <a:ext uri="{FF2B5EF4-FFF2-40B4-BE49-F238E27FC236}">
                <a16:creationId xmlns:a16="http://schemas.microsoft.com/office/drawing/2014/main" id="{25E59EB0-584F-93C8-0665-DD78FAA22A96}"/>
              </a:ext>
            </a:extLst>
          </p:cNvPr>
          <p:cNvPicPr>
            <a:picLocks noChangeAspect="1"/>
          </p:cNvPicPr>
          <p:nvPr/>
        </p:nvPicPr>
        <p:blipFill>
          <a:blip r:embed="rId16"/>
          <a:stretch>
            <a:fillRect/>
          </a:stretch>
        </p:blipFill>
        <p:spPr>
          <a:xfrm>
            <a:off x="7137873" y="2584798"/>
            <a:ext cx="868096" cy="851879"/>
          </a:xfrm>
          <a:prstGeom prst="rect">
            <a:avLst/>
          </a:prstGeom>
        </p:spPr>
      </p:pic>
      <p:pic>
        <p:nvPicPr>
          <p:cNvPr id="11" name="Picture 10" descr="A pair of hands holding sunglasses over a beach&#10;&#10;Description automatically generated">
            <a:extLst>
              <a:ext uri="{FF2B5EF4-FFF2-40B4-BE49-F238E27FC236}">
                <a16:creationId xmlns:a16="http://schemas.microsoft.com/office/drawing/2014/main" id="{3B3C4D10-48C8-5D66-75A4-9477E4D54542}"/>
              </a:ext>
            </a:extLst>
          </p:cNvPr>
          <p:cNvPicPr>
            <a:picLocks noChangeAspect="1"/>
          </p:cNvPicPr>
          <p:nvPr/>
        </p:nvPicPr>
        <p:blipFill>
          <a:blip r:embed="rId17"/>
          <a:stretch>
            <a:fillRect/>
          </a:stretch>
        </p:blipFill>
        <p:spPr>
          <a:xfrm>
            <a:off x="8112751" y="3555852"/>
            <a:ext cx="874606" cy="806289"/>
          </a:xfrm>
          <a:prstGeom prst="rect">
            <a:avLst/>
          </a:prstGeom>
        </p:spPr>
      </p:pic>
      <p:pic>
        <p:nvPicPr>
          <p:cNvPr id="14" name="Picture 13" descr="A person wearing a yellow jacket&#10;&#10;Description automatically generated">
            <a:extLst>
              <a:ext uri="{FF2B5EF4-FFF2-40B4-BE49-F238E27FC236}">
                <a16:creationId xmlns:a16="http://schemas.microsoft.com/office/drawing/2014/main" id="{0B0B0B7A-978F-39CD-AF9D-A12AD90F0ADB}"/>
              </a:ext>
            </a:extLst>
          </p:cNvPr>
          <p:cNvPicPr>
            <a:picLocks noChangeAspect="1"/>
          </p:cNvPicPr>
          <p:nvPr/>
        </p:nvPicPr>
        <p:blipFill>
          <a:blip r:embed="rId18"/>
          <a:stretch>
            <a:fillRect/>
          </a:stretch>
        </p:blipFill>
        <p:spPr>
          <a:xfrm>
            <a:off x="9563761" y="1715487"/>
            <a:ext cx="1119147" cy="1962625"/>
          </a:xfrm>
          <a:prstGeom prst="rect">
            <a:avLst/>
          </a:prstGeom>
        </p:spPr>
      </p:pic>
      <p:pic>
        <p:nvPicPr>
          <p:cNvPr id="16" name="Picture 15" descr="A hand touching a car dashboard&#10;&#10;Description automatically generated">
            <a:extLst>
              <a:ext uri="{FF2B5EF4-FFF2-40B4-BE49-F238E27FC236}">
                <a16:creationId xmlns:a16="http://schemas.microsoft.com/office/drawing/2014/main" id="{9F55B030-9AF6-22DB-FE83-80A1DA473484}"/>
              </a:ext>
            </a:extLst>
          </p:cNvPr>
          <p:cNvPicPr>
            <a:picLocks noChangeAspect="1"/>
          </p:cNvPicPr>
          <p:nvPr/>
        </p:nvPicPr>
        <p:blipFill>
          <a:blip r:embed="rId19"/>
          <a:stretch>
            <a:fillRect/>
          </a:stretch>
        </p:blipFill>
        <p:spPr>
          <a:xfrm>
            <a:off x="10832108" y="1713954"/>
            <a:ext cx="1119233" cy="1964327"/>
          </a:xfrm>
          <a:prstGeom prst="rect">
            <a:avLst/>
          </a:prstGeom>
        </p:spPr>
      </p:pic>
      <p:sp>
        <p:nvSpPr>
          <p:cNvPr id="17" name="TextBox 16">
            <a:extLst>
              <a:ext uri="{FF2B5EF4-FFF2-40B4-BE49-F238E27FC236}">
                <a16:creationId xmlns:a16="http://schemas.microsoft.com/office/drawing/2014/main" id="{BD994A05-1CC0-7DE7-D434-D065CAEAD662}"/>
              </a:ext>
            </a:extLst>
          </p:cNvPr>
          <p:cNvSpPr txBox="1"/>
          <p:nvPr/>
        </p:nvSpPr>
        <p:spPr>
          <a:xfrm>
            <a:off x="9474814" y="772890"/>
            <a:ext cx="2540159" cy="652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180 ORGANIC &amp; PAID SOCIAL VIDEOS</a:t>
            </a:r>
          </a:p>
        </p:txBody>
      </p:sp>
      <p:pic>
        <p:nvPicPr>
          <p:cNvPr id="10" name="Picture 9" descr="A car driving on a road&#10;&#10;Description automatically generated">
            <a:extLst>
              <a:ext uri="{FF2B5EF4-FFF2-40B4-BE49-F238E27FC236}">
                <a16:creationId xmlns:a16="http://schemas.microsoft.com/office/drawing/2014/main" id="{7C097081-2537-51E4-C2C2-3DF5413B311E}"/>
              </a:ext>
            </a:extLst>
          </p:cNvPr>
          <p:cNvPicPr>
            <a:picLocks noChangeAspect="1"/>
          </p:cNvPicPr>
          <p:nvPr/>
        </p:nvPicPr>
        <p:blipFill>
          <a:blip r:embed="rId20"/>
          <a:stretch>
            <a:fillRect/>
          </a:stretch>
        </p:blipFill>
        <p:spPr>
          <a:xfrm>
            <a:off x="432466" y="1103907"/>
            <a:ext cx="2760453" cy="1575892"/>
          </a:xfrm>
          <a:prstGeom prst="rect">
            <a:avLst/>
          </a:prstGeom>
        </p:spPr>
      </p:pic>
      <p:pic>
        <p:nvPicPr>
          <p:cNvPr id="13" name="Picture 12" descr="A car driving on a road&#10;&#10;Description automatically generated">
            <a:extLst>
              <a:ext uri="{FF2B5EF4-FFF2-40B4-BE49-F238E27FC236}">
                <a16:creationId xmlns:a16="http://schemas.microsoft.com/office/drawing/2014/main" id="{7A5B1DDD-FB11-20A4-CDF4-1D3B5900AB7F}"/>
              </a:ext>
            </a:extLst>
          </p:cNvPr>
          <p:cNvPicPr>
            <a:picLocks noChangeAspect="1"/>
          </p:cNvPicPr>
          <p:nvPr/>
        </p:nvPicPr>
        <p:blipFill>
          <a:blip r:embed="rId21"/>
          <a:stretch>
            <a:fillRect/>
          </a:stretch>
        </p:blipFill>
        <p:spPr>
          <a:xfrm>
            <a:off x="432009" y="2760286"/>
            <a:ext cx="2760453" cy="1561515"/>
          </a:xfrm>
          <a:prstGeom prst="rect">
            <a:avLst/>
          </a:prstGeom>
        </p:spPr>
      </p:pic>
      <p:pic>
        <p:nvPicPr>
          <p:cNvPr id="15" name="Picture 14" descr="A car on the road&#10;&#10;Description automatically generated">
            <a:extLst>
              <a:ext uri="{FF2B5EF4-FFF2-40B4-BE49-F238E27FC236}">
                <a16:creationId xmlns:a16="http://schemas.microsoft.com/office/drawing/2014/main" id="{46B1CDEC-92F2-70A3-699B-F555F5028846}"/>
              </a:ext>
            </a:extLst>
          </p:cNvPr>
          <p:cNvPicPr>
            <a:picLocks noChangeAspect="1"/>
          </p:cNvPicPr>
          <p:nvPr/>
        </p:nvPicPr>
        <p:blipFill>
          <a:blip r:embed="rId22"/>
          <a:stretch>
            <a:fillRect/>
          </a:stretch>
        </p:blipFill>
        <p:spPr>
          <a:xfrm>
            <a:off x="427575" y="4394333"/>
            <a:ext cx="2760453" cy="1575892"/>
          </a:xfrm>
          <a:prstGeom prst="rect">
            <a:avLst/>
          </a:prstGeom>
        </p:spPr>
      </p:pic>
      <p:sp>
        <p:nvSpPr>
          <p:cNvPr id="18" name="Footer Placeholder 2">
            <a:extLst>
              <a:ext uri="{FF2B5EF4-FFF2-40B4-BE49-F238E27FC236}">
                <a16:creationId xmlns:a16="http://schemas.microsoft.com/office/drawing/2014/main" id="{DD10E21E-3BDD-B0B7-C3BE-1A8F01C6D316}"/>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2985593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441F-A324-F2FE-C6BF-EB3BDBE88270}"/>
              </a:ext>
            </a:extLst>
          </p:cNvPr>
          <p:cNvSpPr>
            <a:spLocks noGrp="1"/>
          </p:cNvSpPr>
          <p:nvPr>
            <p:ph type="title"/>
          </p:nvPr>
        </p:nvSpPr>
        <p:spPr/>
        <p:txBody>
          <a:bodyPr/>
          <a:lstStyle/>
          <a:p>
            <a:r>
              <a:rPr lang="en-US" err="1">
                <a:latin typeface="BMWTypeNext Light"/>
              </a:rPr>
              <a:t>PhASE</a:t>
            </a:r>
            <a:r>
              <a:rPr lang="en-US">
                <a:latin typeface="BMWTypeNext Light"/>
              </a:rPr>
              <a:t> 2 creative in market. </a:t>
            </a:r>
            <a:endParaRPr lang="en-US"/>
          </a:p>
        </p:txBody>
      </p:sp>
      <p:sp>
        <p:nvSpPr>
          <p:cNvPr id="4" name="Slide Number Placeholder 3">
            <a:extLst>
              <a:ext uri="{FF2B5EF4-FFF2-40B4-BE49-F238E27FC236}">
                <a16:creationId xmlns:a16="http://schemas.microsoft.com/office/drawing/2014/main" id="{EC7E993E-5851-0737-C8BC-4076F770A34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ight"/>
                <a:ea typeface="+mn-ea"/>
                <a:cs typeface="+mn-cs"/>
              </a:rPr>
              <a:t>Page </a:t>
            </a:r>
            <a:fld id="{B40DB7FE-DB37-4DD8-AAB3-38BC687BCDF8}" type="slidenum">
              <a:rPr kumimoji="0" lang="de-DE" sz="800" b="0" i="0" u="none" strike="noStrike" kern="1200" cap="none" spc="0" normalizeH="0" baseline="0" noProof="0" smtClean="0">
                <a:ln>
                  <a:noFill/>
                </a:ln>
                <a:solidFill>
                  <a:prstClr val="black"/>
                </a:solidFill>
                <a:effectLst/>
                <a:uLnTx/>
                <a:uFillTx/>
                <a:latin typeface="BMWTypeN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de-DE" sz="800" b="0" i="0" u="none" strike="noStrike" kern="1200" cap="none" spc="0" normalizeH="0" baseline="0" noProof="0">
              <a:ln>
                <a:noFill/>
              </a:ln>
              <a:solidFill>
                <a:prstClr val="black"/>
              </a:solidFill>
              <a:effectLst/>
              <a:uLnTx/>
              <a:uFillTx/>
              <a:latin typeface="BMWTypeNext Light"/>
              <a:ea typeface="+mn-ea"/>
              <a:cs typeface="+mn-cs"/>
            </a:endParaRPr>
          </a:p>
        </p:txBody>
      </p:sp>
      <p:pic>
        <p:nvPicPr>
          <p:cNvPr id="19" name="Picture 18" descr="A white car parked on a rocky hill&#10;&#10;Description automatically generated">
            <a:extLst>
              <a:ext uri="{FF2B5EF4-FFF2-40B4-BE49-F238E27FC236}">
                <a16:creationId xmlns:a16="http://schemas.microsoft.com/office/drawing/2014/main" id="{E4C60703-7083-B99A-60DB-E9D6A9B4A4E5}"/>
              </a:ext>
            </a:extLst>
          </p:cNvPr>
          <p:cNvPicPr>
            <a:picLocks noChangeAspect="1"/>
          </p:cNvPicPr>
          <p:nvPr/>
        </p:nvPicPr>
        <p:blipFill>
          <a:blip r:embed="rId2"/>
          <a:stretch>
            <a:fillRect/>
          </a:stretch>
        </p:blipFill>
        <p:spPr>
          <a:xfrm>
            <a:off x="6136965" y="1801591"/>
            <a:ext cx="1072092" cy="1016978"/>
          </a:xfrm>
          <a:prstGeom prst="rect">
            <a:avLst/>
          </a:prstGeom>
        </p:spPr>
      </p:pic>
      <p:pic>
        <p:nvPicPr>
          <p:cNvPr id="20" name="Picture 19" descr="A car parked on the side of a road&#10;&#10;Description automatically generated">
            <a:extLst>
              <a:ext uri="{FF2B5EF4-FFF2-40B4-BE49-F238E27FC236}">
                <a16:creationId xmlns:a16="http://schemas.microsoft.com/office/drawing/2014/main" id="{75C52A06-882C-8EE1-7160-B0BEBD0A4644}"/>
              </a:ext>
            </a:extLst>
          </p:cNvPr>
          <p:cNvPicPr>
            <a:picLocks noChangeAspect="1"/>
          </p:cNvPicPr>
          <p:nvPr/>
        </p:nvPicPr>
        <p:blipFill>
          <a:blip r:embed="rId3"/>
          <a:stretch>
            <a:fillRect/>
          </a:stretch>
        </p:blipFill>
        <p:spPr>
          <a:xfrm>
            <a:off x="8481169" y="1802063"/>
            <a:ext cx="1072091" cy="1023489"/>
          </a:xfrm>
          <a:prstGeom prst="rect">
            <a:avLst/>
          </a:prstGeom>
        </p:spPr>
      </p:pic>
      <p:pic>
        <p:nvPicPr>
          <p:cNvPr id="23" name="Picture 22" descr="A black car parked on a road next to a body of water&#10;&#10;Description automatically generated">
            <a:extLst>
              <a:ext uri="{FF2B5EF4-FFF2-40B4-BE49-F238E27FC236}">
                <a16:creationId xmlns:a16="http://schemas.microsoft.com/office/drawing/2014/main" id="{A2443A10-7744-A895-24A1-6CD5D62B99B2}"/>
              </a:ext>
            </a:extLst>
          </p:cNvPr>
          <p:cNvPicPr>
            <a:picLocks noChangeAspect="1"/>
          </p:cNvPicPr>
          <p:nvPr/>
        </p:nvPicPr>
        <p:blipFill>
          <a:blip r:embed="rId4"/>
          <a:stretch>
            <a:fillRect/>
          </a:stretch>
        </p:blipFill>
        <p:spPr>
          <a:xfrm>
            <a:off x="7329130" y="1804557"/>
            <a:ext cx="1072093" cy="1023492"/>
          </a:xfrm>
          <a:prstGeom prst="rect">
            <a:avLst/>
          </a:prstGeom>
        </p:spPr>
      </p:pic>
      <p:pic>
        <p:nvPicPr>
          <p:cNvPr id="24" name="Picture 23" descr="A car parked on the side of a road&#10;&#10;Description automatically generated">
            <a:extLst>
              <a:ext uri="{FF2B5EF4-FFF2-40B4-BE49-F238E27FC236}">
                <a16:creationId xmlns:a16="http://schemas.microsoft.com/office/drawing/2014/main" id="{E156C53E-B7E2-3F78-2E65-8E9DCC67CB93}"/>
              </a:ext>
            </a:extLst>
          </p:cNvPr>
          <p:cNvPicPr>
            <a:picLocks noChangeAspect="1"/>
          </p:cNvPicPr>
          <p:nvPr/>
        </p:nvPicPr>
        <p:blipFill>
          <a:blip r:embed="rId5"/>
          <a:stretch>
            <a:fillRect/>
          </a:stretch>
        </p:blipFill>
        <p:spPr>
          <a:xfrm>
            <a:off x="9634474" y="1803501"/>
            <a:ext cx="1072092" cy="1023490"/>
          </a:xfrm>
          <a:prstGeom prst="rect">
            <a:avLst/>
          </a:prstGeom>
        </p:spPr>
      </p:pic>
      <p:sp>
        <p:nvSpPr>
          <p:cNvPr id="26" name="TextBox 25">
            <a:extLst>
              <a:ext uri="{FF2B5EF4-FFF2-40B4-BE49-F238E27FC236}">
                <a16:creationId xmlns:a16="http://schemas.microsoft.com/office/drawing/2014/main" id="{BC857BDD-444A-4789-07F6-74E2B29DF82F}"/>
              </a:ext>
            </a:extLst>
          </p:cNvPr>
          <p:cNvSpPr txBox="1"/>
          <p:nvPr/>
        </p:nvSpPr>
        <p:spPr>
          <a:xfrm>
            <a:off x="6911112" y="1366844"/>
            <a:ext cx="2970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BYO SOCIAL STATICS</a:t>
            </a:r>
          </a:p>
        </p:txBody>
      </p:sp>
      <p:pic>
        <p:nvPicPr>
          <p:cNvPr id="30" name="Picture 29" descr="A close-up of the inside of a car&#10;&#10;Description automatically generated">
            <a:extLst>
              <a:ext uri="{FF2B5EF4-FFF2-40B4-BE49-F238E27FC236}">
                <a16:creationId xmlns:a16="http://schemas.microsoft.com/office/drawing/2014/main" id="{FC65C51F-772D-E265-0510-F6357C3E3EC3}"/>
              </a:ext>
            </a:extLst>
          </p:cNvPr>
          <p:cNvPicPr>
            <a:picLocks noChangeAspect="1"/>
          </p:cNvPicPr>
          <p:nvPr/>
        </p:nvPicPr>
        <p:blipFill>
          <a:blip r:embed="rId6"/>
          <a:stretch>
            <a:fillRect/>
          </a:stretch>
        </p:blipFill>
        <p:spPr>
          <a:xfrm>
            <a:off x="923713" y="1741222"/>
            <a:ext cx="3724541" cy="817829"/>
          </a:xfrm>
          <a:prstGeom prst="rect">
            <a:avLst/>
          </a:prstGeom>
        </p:spPr>
      </p:pic>
      <p:sp>
        <p:nvSpPr>
          <p:cNvPr id="32" name="TextBox 31">
            <a:extLst>
              <a:ext uri="{FF2B5EF4-FFF2-40B4-BE49-F238E27FC236}">
                <a16:creationId xmlns:a16="http://schemas.microsoft.com/office/drawing/2014/main" id="{B6AA1B19-35FC-8324-C6B2-5536A87E7E20}"/>
              </a:ext>
            </a:extLst>
          </p:cNvPr>
          <p:cNvSpPr txBox="1"/>
          <p:nvPr/>
        </p:nvSpPr>
        <p:spPr>
          <a:xfrm>
            <a:off x="1249523" y="1409571"/>
            <a:ext cx="2970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SOCIAL CAROUSELS</a:t>
            </a:r>
          </a:p>
        </p:txBody>
      </p:sp>
      <p:pic>
        <p:nvPicPr>
          <p:cNvPr id="34" name="Picture 33" descr="The inside of a car&#10;&#10;Description automatically generated">
            <a:extLst>
              <a:ext uri="{FF2B5EF4-FFF2-40B4-BE49-F238E27FC236}">
                <a16:creationId xmlns:a16="http://schemas.microsoft.com/office/drawing/2014/main" id="{0A47C1D0-2AE2-85F8-686F-12ACA38E53F1}"/>
              </a:ext>
            </a:extLst>
          </p:cNvPr>
          <p:cNvPicPr>
            <a:picLocks noChangeAspect="1"/>
          </p:cNvPicPr>
          <p:nvPr/>
        </p:nvPicPr>
        <p:blipFill>
          <a:blip r:embed="rId7"/>
          <a:stretch>
            <a:fillRect/>
          </a:stretch>
        </p:blipFill>
        <p:spPr>
          <a:xfrm>
            <a:off x="918012" y="2566557"/>
            <a:ext cx="3745907" cy="1031567"/>
          </a:xfrm>
          <a:prstGeom prst="rect">
            <a:avLst/>
          </a:prstGeom>
        </p:spPr>
      </p:pic>
      <p:pic>
        <p:nvPicPr>
          <p:cNvPr id="3" name="Picture 2" descr="The back of a car&#10;&#10;Description automatically generated">
            <a:extLst>
              <a:ext uri="{FF2B5EF4-FFF2-40B4-BE49-F238E27FC236}">
                <a16:creationId xmlns:a16="http://schemas.microsoft.com/office/drawing/2014/main" id="{D1EA5550-EBEB-572B-7040-D36FE988DF62}"/>
              </a:ext>
            </a:extLst>
          </p:cNvPr>
          <p:cNvPicPr>
            <a:picLocks noChangeAspect="1"/>
          </p:cNvPicPr>
          <p:nvPr/>
        </p:nvPicPr>
        <p:blipFill>
          <a:blip r:embed="rId8"/>
          <a:stretch>
            <a:fillRect/>
          </a:stretch>
        </p:blipFill>
        <p:spPr>
          <a:xfrm>
            <a:off x="923711" y="3602022"/>
            <a:ext cx="3781514" cy="931868"/>
          </a:xfrm>
          <a:prstGeom prst="rect">
            <a:avLst/>
          </a:prstGeom>
        </p:spPr>
      </p:pic>
      <p:pic>
        <p:nvPicPr>
          <p:cNvPr id="13" name="Picture 12" descr="A close up of a car dashboard&#10;&#10;Description automatically generated">
            <a:extLst>
              <a:ext uri="{FF2B5EF4-FFF2-40B4-BE49-F238E27FC236}">
                <a16:creationId xmlns:a16="http://schemas.microsoft.com/office/drawing/2014/main" id="{68B2B29B-5586-BF0B-C7A6-37218B660AAE}"/>
              </a:ext>
            </a:extLst>
          </p:cNvPr>
          <p:cNvPicPr>
            <a:picLocks noChangeAspect="1"/>
          </p:cNvPicPr>
          <p:nvPr/>
        </p:nvPicPr>
        <p:blipFill>
          <a:blip r:embed="rId9"/>
          <a:stretch>
            <a:fillRect/>
          </a:stretch>
        </p:blipFill>
        <p:spPr>
          <a:xfrm>
            <a:off x="905194" y="4534937"/>
            <a:ext cx="3802879" cy="938990"/>
          </a:xfrm>
          <a:prstGeom prst="rect">
            <a:avLst/>
          </a:prstGeom>
        </p:spPr>
      </p:pic>
      <p:sp>
        <p:nvSpPr>
          <p:cNvPr id="28" name="TextBox 27">
            <a:extLst>
              <a:ext uri="{FF2B5EF4-FFF2-40B4-BE49-F238E27FC236}">
                <a16:creationId xmlns:a16="http://schemas.microsoft.com/office/drawing/2014/main" id="{949B0B45-4E39-E791-6C74-ED55DBA3D977}"/>
              </a:ext>
            </a:extLst>
          </p:cNvPr>
          <p:cNvSpPr txBox="1"/>
          <p:nvPr/>
        </p:nvSpPr>
        <p:spPr>
          <a:xfrm>
            <a:off x="5536662" y="3439198"/>
            <a:ext cx="5726024" cy="3835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EV &amp; ICE DISPLAY BANNERS</a:t>
            </a:r>
          </a:p>
        </p:txBody>
      </p:sp>
      <p:pic>
        <p:nvPicPr>
          <p:cNvPr id="6" name="Picture 5" descr="A black and white car parked in a desert&#10;&#10;Description automatically generated">
            <a:extLst>
              <a:ext uri="{FF2B5EF4-FFF2-40B4-BE49-F238E27FC236}">
                <a16:creationId xmlns:a16="http://schemas.microsoft.com/office/drawing/2014/main" id="{26FD25C5-A5AD-4762-65D8-4DA832BD9E9C}"/>
              </a:ext>
            </a:extLst>
          </p:cNvPr>
          <p:cNvPicPr>
            <a:picLocks noChangeAspect="1"/>
          </p:cNvPicPr>
          <p:nvPr/>
        </p:nvPicPr>
        <p:blipFill>
          <a:blip r:embed="rId10"/>
          <a:stretch>
            <a:fillRect/>
          </a:stretch>
        </p:blipFill>
        <p:spPr>
          <a:xfrm>
            <a:off x="7422830" y="3818818"/>
            <a:ext cx="1948223" cy="1542410"/>
          </a:xfrm>
          <a:prstGeom prst="rect">
            <a:avLst/>
          </a:prstGeom>
        </p:spPr>
      </p:pic>
      <p:pic>
        <p:nvPicPr>
          <p:cNvPr id="7" name="Picture 6" descr="A car parked next to a car charging station&#10;&#10;Description automatically generated">
            <a:extLst>
              <a:ext uri="{FF2B5EF4-FFF2-40B4-BE49-F238E27FC236}">
                <a16:creationId xmlns:a16="http://schemas.microsoft.com/office/drawing/2014/main" id="{F152856A-FFD6-6281-FEB1-C382A6893FC0}"/>
              </a:ext>
            </a:extLst>
          </p:cNvPr>
          <p:cNvPicPr>
            <a:picLocks noChangeAspect="1"/>
          </p:cNvPicPr>
          <p:nvPr/>
        </p:nvPicPr>
        <p:blipFill>
          <a:blip r:embed="rId11"/>
          <a:stretch>
            <a:fillRect/>
          </a:stretch>
        </p:blipFill>
        <p:spPr>
          <a:xfrm>
            <a:off x="5489014" y="3822674"/>
            <a:ext cx="1839366" cy="1536007"/>
          </a:xfrm>
          <a:prstGeom prst="rect">
            <a:avLst/>
          </a:prstGeom>
        </p:spPr>
      </p:pic>
      <p:pic>
        <p:nvPicPr>
          <p:cNvPr id="9" name="Picture 8" descr="A black and white car parked in a desert&#10;&#10;Description automatically generated">
            <a:extLst>
              <a:ext uri="{FF2B5EF4-FFF2-40B4-BE49-F238E27FC236}">
                <a16:creationId xmlns:a16="http://schemas.microsoft.com/office/drawing/2014/main" id="{5B110485-89F5-5FE4-EACA-E253DBC4A530}"/>
              </a:ext>
            </a:extLst>
          </p:cNvPr>
          <p:cNvPicPr>
            <a:picLocks noChangeAspect="1"/>
          </p:cNvPicPr>
          <p:nvPr/>
        </p:nvPicPr>
        <p:blipFill>
          <a:blip r:embed="rId12"/>
          <a:stretch>
            <a:fillRect/>
          </a:stretch>
        </p:blipFill>
        <p:spPr>
          <a:xfrm>
            <a:off x="9479970" y="3822851"/>
            <a:ext cx="1896996" cy="1542411"/>
          </a:xfrm>
          <a:prstGeom prst="rect">
            <a:avLst/>
          </a:prstGeom>
        </p:spPr>
      </p:pic>
      <p:sp>
        <p:nvSpPr>
          <p:cNvPr id="8" name="Footer Placeholder 2">
            <a:extLst>
              <a:ext uri="{FF2B5EF4-FFF2-40B4-BE49-F238E27FC236}">
                <a16:creationId xmlns:a16="http://schemas.microsoft.com/office/drawing/2014/main" id="{94B5E987-912E-65A6-E028-BB0DBB742699}"/>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909285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BA15BA-65B3-4917-B1A9-F6C2F61CA873}"/>
              </a:ext>
            </a:extLst>
          </p:cNvPr>
          <p:cNvSpPr>
            <a:spLocks noGrp="1"/>
          </p:cNvSpPr>
          <p:nvPr>
            <p:ph type="ftr" sz="quarter" idx="11"/>
          </p:nvPr>
        </p:nvSpPr>
        <p:spPr>
          <a:xfrm>
            <a:off x="5591463" y="6669666"/>
            <a:ext cx="5922335" cy="155009"/>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651" b="0" i="0" u="none" strike="noStrike" kern="1200" cap="none" spc="0" normalizeH="0" baseline="0" noProof="0">
                <a:ln>
                  <a:noFill/>
                </a:ln>
                <a:solidFill>
                  <a:prstClr val="white"/>
                </a:solidFill>
                <a:effectLst/>
                <a:uLnTx/>
                <a:uFillTx/>
                <a:latin typeface="BMWTypeNext Regular" pitchFamily="50" charset="0"/>
                <a:ea typeface="+mn-ea"/>
                <a:cs typeface="+mn-cs"/>
              </a:rPr>
              <a:t>Summer Sales Event 2023 | Report #3</a:t>
            </a:r>
          </a:p>
        </p:txBody>
      </p:sp>
      <p:pic>
        <p:nvPicPr>
          <p:cNvPr id="2054" name="Picture 6" descr="USA Network Logo PNG vector in SVG, PDF, AI, CDR format">
            <a:extLst>
              <a:ext uri="{FF2B5EF4-FFF2-40B4-BE49-F238E27FC236}">
                <a16:creationId xmlns:a16="http://schemas.microsoft.com/office/drawing/2014/main" id="{B7C75D27-237F-8D2C-7537-170D05A058F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83" t="24436" r="15409" b="25790"/>
          <a:stretch/>
        </p:blipFill>
        <p:spPr bwMode="auto">
          <a:xfrm>
            <a:off x="11478072" y="-2302834"/>
            <a:ext cx="88122" cy="45719"/>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12F0271D-8FC2-56A9-3386-C47B49B21B31}"/>
              </a:ext>
            </a:extLst>
          </p:cNvPr>
          <p:cNvSpPr txBox="1">
            <a:spLocks/>
          </p:cNvSpPr>
          <p:nvPr/>
        </p:nvSpPr>
        <p:spPr>
          <a:xfrm>
            <a:off x="431801" y="269969"/>
            <a:ext cx="11326813" cy="796830"/>
          </a:xfrm>
          <a:prstGeom prst="rect">
            <a:avLst/>
          </a:prstGeom>
        </p:spPr>
        <p:txBody>
          <a:bodyPr vert="horz" lIns="0" tIns="0" rIns="0" bIns="0" rtlCol="0" anchor="t" anchorCtr="0">
            <a:noAutofit/>
          </a:bodyPr>
          <a:lstStyle>
            <a:lvl1pPr algn="l" defTabSz="914446" rtl="0" eaLnBrk="1" latinLnBrk="0" hangingPunct="1">
              <a:lnSpc>
                <a:spcPct val="90000"/>
              </a:lnSpc>
              <a:spcBef>
                <a:spcPct val="0"/>
              </a:spcBef>
              <a:buNone/>
              <a:defRPr sz="2400" kern="1200" cap="all" spc="10" baseline="0">
                <a:solidFill>
                  <a:schemeClr val="tx2"/>
                </a:solidFill>
                <a:latin typeface="+mj-lt"/>
                <a:ea typeface="+mj-ea"/>
                <a:cs typeface="+mj-cs"/>
              </a:defRPr>
            </a:lvl1pPr>
          </a:lstStyle>
          <a:p>
            <a:pPr marL="0" marR="0" lvl="0" indent="0" algn="l" defTabSz="914446" rtl="0" eaLnBrk="1" fontAlgn="auto" latinLnBrk="0" hangingPunct="1">
              <a:lnSpc>
                <a:spcPct val="90000"/>
              </a:lnSpc>
              <a:spcBef>
                <a:spcPct val="0"/>
              </a:spcBef>
              <a:spcAft>
                <a:spcPts val="0"/>
              </a:spcAft>
              <a:buClrTx/>
              <a:buSzTx/>
              <a:buFontTx/>
              <a:buNone/>
              <a:tabLst/>
              <a:defRPr/>
            </a:pPr>
            <a:r>
              <a:rPr kumimoji="0" lang="en-US" sz="2400" b="0" i="0" u="none" strike="noStrike" kern="1200" cap="all" spc="10" normalizeH="0" baseline="0" noProof="0">
                <a:ln>
                  <a:noFill/>
                </a:ln>
                <a:solidFill>
                  <a:srgbClr val="262626"/>
                </a:solidFill>
                <a:effectLst/>
                <a:uLnTx/>
                <a:uFillTx/>
                <a:latin typeface="BMWTypeNext Light"/>
                <a:ea typeface="+mj-ea"/>
                <a:cs typeface="+mj-cs"/>
              </a:rPr>
              <a:t>July 2024 </a:t>
            </a:r>
            <a:r>
              <a:rPr lang="en-US" err="1">
                <a:solidFill>
                  <a:srgbClr val="262626"/>
                </a:solidFill>
                <a:latin typeface="BMWTypeNext Light"/>
              </a:rPr>
              <a:t>sse</a:t>
            </a:r>
            <a:r>
              <a:rPr kumimoji="0" lang="en-US" sz="2400" b="0" i="0" u="none" strike="noStrike" kern="1200" cap="all" spc="10" normalizeH="0" baseline="0" noProof="0">
                <a:ln>
                  <a:noFill/>
                </a:ln>
                <a:solidFill>
                  <a:srgbClr val="262626"/>
                </a:solidFill>
                <a:effectLst/>
                <a:uLnTx/>
                <a:uFillTx/>
                <a:latin typeface="BMWTypeNext Light"/>
                <a:ea typeface="+mj-ea"/>
                <a:cs typeface="+mj-cs"/>
              </a:rPr>
              <a:t> flowchart.</a:t>
            </a:r>
          </a:p>
        </p:txBody>
      </p:sp>
      <p:sp>
        <p:nvSpPr>
          <p:cNvPr id="4" name="AutoShape 20" descr="Men In Blazers | Logopedia | Fandom">
            <a:extLst>
              <a:ext uri="{FF2B5EF4-FFF2-40B4-BE49-F238E27FC236}">
                <a16:creationId xmlns:a16="http://schemas.microsoft.com/office/drawing/2014/main" id="{06A893E9-A5BB-3B68-3419-975E64D6D86E}"/>
              </a:ext>
            </a:extLst>
          </p:cNvPr>
          <p:cNvSpPr>
            <a:spLocks noChangeAspect="1" noChangeArrowheads="1"/>
          </p:cNvSpPr>
          <p:nvPr/>
        </p:nvSpPr>
        <p:spPr bwMode="auto">
          <a:xfrm>
            <a:off x="4778817" y="3474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E1F0B9CF-E089-D064-C4A6-916A83DD26C5}"/>
              </a:ext>
            </a:extLst>
          </p:cNvPr>
          <p:cNvGraphicFramePr>
            <a:graphicFrameLocks noGrp="1"/>
          </p:cNvGraphicFramePr>
          <p:nvPr>
            <p:extLst>
              <p:ext uri="{D42A27DB-BD31-4B8C-83A1-F6EECF244321}">
                <p14:modId xmlns:p14="http://schemas.microsoft.com/office/powerpoint/2010/main" val="1189578241"/>
              </p:ext>
            </p:extLst>
          </p:nvPr>
        </p:nvGraphicFramePr>
        <p:xfrm>
          <a:off x="1275301" y="1042994"/>
          <a:ext cx="9637957" cy="4528938"/>
        </p:xfrm>
        <a:graphic>
          <a:graphicData uri="http://schemas.openxmlformats.org/drawingml/2006/table">
            <a:tbl>
              <a:tblPr/>
              <a:tblGrid>
                <a:gridCol w="1383772">
                  <a:extLst>
                    <a:ext uri="{9D8B030D-6E8A-4147-A177-3AD203B41FA5}">
                      <a16:colId xmlns:a16="http://schemas.microsoft.com/office/drawing/2014/main" val="3760867085"/>
                    </a:ext>
                  </a:extLst>
                </a:gridCol>
                <a:gridCol w="1236519">
                  <a:extLst>
                    <a:ext uri="{9D8B030D-6E8A-4147-A177-3AD203B41FA5}">
                      <a16:colId xmlns:a16="http://schemas.microsoft.com/office/drawing/2014/main" val="3956475487"/>
                    </a:ext>
                  </a:extLst>
                </a:gridCol>
                <a:gridCol w="1402772">
                  <a:extLst>
                    <a:ext uri="{9D8B030D-6E8A-4147-A177-3AD203B41FA5}">
                      <a16:colId xmlns:a16="http://schemas.microsoft.com/office/drawing/2014/main" val="299326659"/>
                    </a:ext>
                  </a:extLst>
                </a:gridCol>
                <a:gridCol w="1444337">
                  <a:extLst>
                    <a:ext uri="{9D8B030D-6E8A-4147-A177-3AD203B41FA5}">
                      <a16:colId xmlns:a16="http://schemas.microsoft.com/office/drawing/2014/main" val="2658626585"/>
                    </a:ext>
                  </a:extLst>
                </a:gridCol>
                <a:gridCol w="1413163">
                  <a:extLst>
                    <a:ext uri="{9D8B030D-6E8A-4147-A177-3AD203B41FA5}">
                      <a16:colId xmlns:a16="http://schemas.microsoft.com/office/drawing/2014/main" val="2377515882"/>
                    </a:ext>
                  </a:extLst>
                </a:gridCol>
                <a:gridCol w="1465118">
                  <a:extLst>
                    <a:ext uri="{9D8B030D-6E8A-4147-A177-3AD203B41FA5}">
                      <a16:colId xmlns:a16="http://schemas.microsoft.com/office/drawing/2014/main" val="2860375634"/>
                    </a:ext>
                  </a:extLst>
                </a:gridCol>
                <a:gridCol w="1292276">
                  <a:extLst>
                    <a:ext uri="{9D8B030D-6E8A-4147-A177-3AD203B41FA5}">
                      <a16:colId xmlns:a16="http://schemas.microsoft.com/office/drawing/2014/main" val="1395845652"/>
                    </a:ext>
                  </a:extLst>
                </a:gridCol>
              </a:tblGrid>
              <a:tr h="173833">
                <a:tc>
                  <a:txBody>
                    <a:bodyPr/>
                    <a:lstStyle/>
                    <a:p>
                      <a:pPr algn="l" fontAlgn="ctr"/>
                      <a:r>
                        <a:rPr lang="en-US" sz="1000" b="0" i="0" u="none" strike="noStrike">
                          <a:solidFill>
                            <a:srgbClr val="FFFFFF"/>
                          </a:solidFill>
                          <a:effectLst/>
                          <a:latin typeface="BMWTypeNext Bold"/>
                        </a:rPr>
                        <a:t>Campaign</a:t>
                      </a:r>
                    </a:p>
                  </a:txBody>
                  <a:tcPr marL="5543" marR="5543" marT="5543"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Channel</a:t>
                      </a: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2 </a:t>
                      </a:r>
                      <a:r>
                        <a:rPr lang="en-US" sz="800" b="0" i="0" u="none" strike="noStrike">
                          <a:solidFill>
                            <a:srgbClr val="FFFFFF"/>
                          </a:solidFill>
                          <a:effectLst/>
                          <a:latin typeface="BMWTypeNext Light" pitchFamily="2" charset="0"/>
                        </a:rPr>
                        <a:t>(Campaign Launch)</a:t>
                      </a: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7</a:t>
                      </a: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14</a:t>
                      </a: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21</a:t>
                      </a: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28</a:t>
                      </a:r>
                    </a:p>
                  </a:txBody>
                  <a:tcPr marL="5543" marR="5543" marT="5543"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6F6F6F"/>
                    </a:solidFill>
                  </a:tcPr>
                </a:tc>
                <a:extLst>
                  <a:ext uri="{0D108BD9-81ED-4DB2-BD59-A6C34878D82A}">
                    <a16:rowId xmlns:a16="http://schemas.microsoft.com/office/drawing/2014/main" val="1961390384"/>
                  </a:ext>
                </a:extLst>
              </a:tr>
              <a:tr h="173833">
                <a:tc>
                  <a:txBody>
                    <a:bodyPr/>
                    <a:lstStyle/>
                    <a:p>
                      <a:pPr algn="ctr" fontAlgn="ctr"/>
                      <a:r>
                        <a:rPr lang="en-US" sz="1000" b="0" i="0" u="none" strike="noStrike">
                          <a:solidFill>
                            <a:srgbClr val="000000"/>
                          </a:solidFill>
                          <a:effectLst/>
                          <a:latin typeface="BMWTypeNext Bold"/>
                        </a:rPr>
                        <a:t>National</a:t>
                      </a: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solidFill>
                      <a:srgbClr val="D6D6D6"/>
                    </a:solidFill>
                  </a:tcPr>
                </a:tc>
                <a:tc>
                  <a:txBody>
                    <a:bodyPr/>
                    <a:lstStyle/>
                    <a:p>
                      <a:pPr algn="l"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a:noFill/>
                    </a:lnT>
                    <a:lnB>
                      <a:noFill/>
                    </a:lnB>
                    <a:solidFill>
                      <a:srgbClr val="D6D6D6"/>
                    </a:solidFill>
                  </a:tcPr>
                </a:tc>
                <a:extLst>
                  <a:ext uri="{0D108BD9-81ED-4DB2-BD59-A6C34878D82A}">
                    <a16:rowId xmlns:a16="http://schemas.microsoft.com/office/drawing/2014/main" val="2293502947"/>
                  </a:ext>
                </a:extLst>
              </a:tr>
              <a:tr h="173833">
                <a:tc>
                  <a:txBody>
                    <a:bodyPr/>
                    <a:lstStyle/>
                    <a:p>
                      <a:pPr algn="l" fontAlgn="ctr"/>
                      <a:endParaRPr lang="en-US" sz="1000" b="0" i="0" u="none" strike="noStrike">
                        <a:solidFill>
                          <a:srgbClr val="000000"/>
                        </a:solidFill>
                        <a:effectLst/>
                        <a:latin typeface="BMWTypeNext Bold"/>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a:noFill/>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w="6350" cap="flat" cmpd="sng" algn="ctr">
                      <a:solidFill>
                        <a:srgbClr val="FFFFFF"/>
                      </a:solidFill>
                      <a:prstDash val="solid"/>
                      <a:round/>
                      <a:headEnd type="none" w="med" len="med"/>
                      <a:tailEnd type="none" w="med" len="med"/>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w="6350" cap="flat" cmpd="sng" algn="ctr">
                      <a:solidFill>
                        <a:srgbClr val="FFFFFF"/>
                      </a:solidFill>
                      <a:prstDash val="solid"/>
                      <a:round/>
                      <a:headEnd type="none" w="med" len="med"/>
                      <a:tailEnd type="none" w="med" len="med"/>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w="6350" cap="flat" cmpd="sng" algn="ctr">
                      <a:solidFill>
                        <a:srgbClr val="FFFFFF"/>
                      </a:solidFill>
                      <a:prstDash val="solid"/>
                      <a:round/>
                      <a:headEnd type="none" w="med" len="med"/>
                      <a:tailEnd type="none" w="med" len="med"/>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w="6350" cap="flat" cmpd="sng" algn="ctr">
                      <a:solidFill>
                        <a:srgbClr val="FFFFFF"/>
                      </a:solidFill>
                      <a:prstDash val="solid"/>
                      <a:round/>
                      <a:headEnd type="none" w="med" len="med"/>
                      <a:tailEnd type="none" w="med" len="med"/>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581056817"/>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Video*</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731598311"/>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Audio</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530965796"/>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Display</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518779380"/>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OOH</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776009521"/>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Social</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642177187"/>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Search</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857184381"/>
                  </a:ext>
                </a:extLst>
              </a:tr>
              <a:tr h="173833">
                <a:tc>
                  <a:txBody>
                    <a:bodyPr/>
                    <a:lstStyle/>
                    <a:p>
                      <a:pPr algn="ctr" fontAlgn="ctr"/>
                      <a:r>
                        <a:rPr lang="en-US" sz="1000" b="0" i="0" u="none" strike="noStrike">
                          <a:solidFill>
                            <a:srgbClr val="000000"/>
                          </a:solidFill>
                          <a:effectLst/>
                          <a:latin typeface="BMWTypeNext Bold"/>
                        </a:rPr>
                        <a:t>T2</a:t>
                      </a: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solidFill>
                      <a:srgbClr val="F2F2F2"/>
                    </a:solidFill>
                  </a:tcPr>
                </a:tc>
                <a:tc>
                  <a:txBody>
                    <a:bodyPr/>
                    <a:lstStyle/>
                    <a:p>
                      <a:pPr algn="l"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4001916890"/>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Video*</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467264570"/>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Audio</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203715475"/>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Display**</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463488206"/>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Social</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29452518"/>
                  </a:ext>
                </a:extLst>
              </a:tr>
              <a:tr h="303345">
                <a:tc>
                  <a:txBody>
                    <a:bodyPr/>
                    <a:lstStyle/>
                    <a:p>
                      <a:pPr algn="l" fontAlgn="ctr"/>
                      <a:endParaRPr lang="en-US" sz="1000" b="0" i="0" u="none" strike="noStrike">
                        <a:solidFill>
                          <a:srgbClr val="000000"/>
                        </a:solidFill>
                        <a:effectLst/>
                        <a:latin typeface="BMWTypeNext Bold"/>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mn-lt"/>
                        </a:rPr>
                        <a:t>Search</a:t>
                      </a:r>
                    </a:p>
                  </a:txBody>
                  <a:tcPr marL="5543" marR="5543" marT="5543" marB="0" anchor="ctr">
                    <a:lnL>
                      <a:noFill/>
                    </a:lnL>
                    <a:lnR>
                      <a:noFill/>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105564321"/>
                  </a:ext>
                </a:extLst>
              </a:tr>
              <a:tr h="303346">
                <a:tc>
                  <a:txBody>
                    <a:bodyPr/>
                    <a:lstStyle/>
                    <a:p>
                      <a:pPr algn="l" fontAlgn="ctr"/>
                      <a:endParaRPr lang="en-US" sz="1000" b="0" i="0" u="none" strike="noStrike">
                        <a:solidFill>
                          <a:srgbClr val="000000"/>
                        </a:solidFill>
                        <a:effectLst/>
                        <a:latin typeface="BMWTypeNext Bold"/>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7171597"/>
                  </a:ext>
                </a:extLst>
              </a:tr>
              <a:tr h="303345">
                <a:tc>
                  <a:txBody>
                    <a:bodyPr/>
                    <a:lstStyle/>
                    <a:p>
                      <a:pPr algn="l" fontAlgn="ctr"/>
                      <a:endParaRPr lang="en-US" sz="1000" b="0" i="0" u="none" strike="noStrike">
                        <a:solidFill>
                          <a:srgbClr val="000000"/>
                        </a:solidFill>
                        <a:effectLst/>
                        <a:latin typeface="BMWTypeNext Bold"/>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r"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2505554"/>
                  </a:ext>
                </a:extLst>
              </a:tr>
            </a:tbl>
          </a:graphicData>
        </a:graphic>
      </p:graphicFrame>
      <p:sp>
        <p:nvSpPr>
          <p:cNvPr id="48" name="TextBox 47">
            <a:extLst>
              <a:ext uri="{FF2B5EF4-FFF2-40B4-BE49-F238E27FC236}">
                <a16:creationId xmlns:a16="http://schemas.microsoft.com/office/drawing/2014/main" id="{29B0893B-AB6E-DF15-654F-B26845C9627C}"/>
              </a:ext>
            </a:extLst>
          </p:cNvPr>
          <p:cNvSpPr txBox="1"/>
          <p:nvPr/>
        </p:nvSpPr>
        <p:spPr>
          <a:xfrm>
            <a:off x="1228823" y="5584219"/>
            <a:ext cx="4594528" cy="507831"/>
          </a:xfrm>
          <a:prstGeom prst="rect">
            <a:avLst/>
          </a:prstGeom>
          <a:noFill/>
        </p:spPr>
        <p:txBody>
          <a:bodyPr wrap="none" rtlCol="0">
            <a:spAutoFit/>
          </a:bodyPr>
          <a:lstStyle/>
          <a:p>
            <a:r>
              <a:rPr lang="en-US" sz="900">
                <a:latin typeface="BMWTypeNext Light" pitchFamily="50" charset="0"/>
              </a:rPr>
              <a:t>* Video consist of linear, streaming and OLV</a:t>
            </a:r>
          </a:p>
          <a:p>
            <a:r>
              <a:rPr lang="en-US" sz="900">
                <a:latin typeface="BMWTypeNext Light" pitchFamily="50" charset="0"/>
              </a:rPr>
              <a:t>** T2 Display, Video Publishers listed are a sample site list bought programmatically</a:t>
            </a:r>
          </a:p>
          <a:p>
            <a:endParaRPr lang="en-US" sz="900">
              <a:latin typeface="BMWTypeNext Light" pitchFamily="50" charset="0"/>
            </a:endParaRPr>
          </a:p>
        </p:txBody>
      </p:sp>
      <p:pic>
        <p:nvPicPr>
          <p:cNvPr id="9" name="Picture 8" descr="2024 Copa América - Wikipedia">
            <a:extLst>
              <a:ext uri="{FF2B5EF4-FFF2-40B4-BE49-F238E27FC236}">
                <a16:creationId xmlns:a16="http://schemas.microsoft.com/office/drawing/2014/main" id="{E125798C-94C7-DFF5-2150-2119A06C9D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7508" y="1578426"/>
            <a:ext cx="277834" cy="2778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logo of a football team&#10;&#10;Description automatically generated">
            <a:extLst>
              <a:ext uri="{FF2B5EF4-FFF2-40B4-BE49-F238E27FC236}">
                <a16:creationId xmlns:a16="http://schemas.microsoft.com/office/drawing/2014/main" id="{3E5BCA2C-8A22-B08B-ABC2-B2E98E7D0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3912" y="1572646"/>
            <a:ext cx="222856" cy="294778"/>
          </a:xfrm>
          <a:prstGeom prst="rect">
            <a:avLst/>
          </a:prstGeom>
        </p:spPr>
      </p:pic>
      <p:pic>
        <p:nvPicPr>
          <p:cNvPr id="18" name="Graphic 17">
            <a:extLst>
              <a:ext uri="{FF2B5EF4-FFF2-40B4-BE49-F238E27FC236}">
                <a16:creationId xmlns:a16="http://schemas.microsoft.com/office/drawing/2014/main" id="{F89A2CF4-DD85-838B-8685-FDFED26CB7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45338" y="1609475"/>
            <a:ext cx="431154" cy="219716"/>
          </a:xfrm>
          <a:prstGeom prst="rect">
            <a:avLst/>
          </a:prstGeom>
        </p:spPr>
      </p:pic>
      <p:pic>
        <p:nvPicPr>
          <p:cNvPr id="19" name="Picture 18" descr="Men in Blazers with Jesse Marsch - Men in Blazers">
            <a:extLst>
              <a:ext uri="{FF2B5EF4-FFF2-40B4-BE49-F238E27FC236}">
                <a16:creationId xmlns:a16="http://schemas.microsoft.com/office/drawing/2014/main" id="{6F167C9C-E604-FF28-0D50-F3D7A3C3ED1F}"/>
              </a:ext>
            </a:extLst>
          </p:cNvPr>
          <p:cNvPicPr>
            <a:picLocks noChangeAspect="1"/>
          </p:cNvPicPr>
          <p:nvPr/>
        </p:nvPicPr>
        <p:blipFill>
          <a:blip r:embed="rId8"/>
          <a:stretch>
            <a:fillRect/>
          </a:stretch>
        </p:blipFill>
        <p:spPr>
          <a:xfrm>
            <a:off x="4226120" y="1880048"/>
            <a:ext cx="253749" cy="245257"/>
          </a:xfrm>
          <a:prstGeom prst="rect">
            <a:avLst/>
          </a:prstGeom>
          <a:effectLst>
            <a:outerShdw blurRad="50800" dist="38100" dir="2700000" algn="tl" rotWithShape="0">
              <a:prstClr val="black">
                <a:alpha val="40000"/>
              </a:prstClr>
            </a:outerShdw>
          </a:effectLst>
        </p:spPr>
      </p:pic>
      <p:pic>
        <p:nvPicPr>
          <p:cNvPr id="20" name="Picture 4">
            <a:extLst>
              <a:ext uri="{FF2B5EF4-FFF2-40B4-BE49-F238E27FC236}">
                <a16:creationId xmlns:a16="http://schemas.microsoft.com/office/drawing/2014/main" id="{43104C5A-A8F5-ED27-6830-B4905CA188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8006" y="1845205"/>
            <a:ext cx="342110" cy="34359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 name="Picture 20" descr="A red and grey logo&#10;&#10;Description automatically generated">
            <a:extLst>
              <a:ext uri="{FF2B5EF4-FFF2-40B4-BE49-F238E27FC236}">
                <a16:creationId xmlns:a16="http://schemas.microsoft.com/office/drawing/2014/main" id="{62C51F77-C282-2637-0BE3-E604E1B984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5187" y="1946843"/>
            <a:ext cx="444950" cy="138004"/>
          </a:xfrm>
          <a:prstGeom prst="rect">
            <a:avLst/>
          </a:prstGeom>
        </p:spPr>
      </p:pic>
      <p:pic>
        <p:nvPicPr>
          <p:cNvPr id="29" name="Picture 28" descr="A green text on a black background&#10;&#10;Description automatically generated">
            <a:extLst>
              <a:ext uri="{FF2B5EF4-FFF2-40B4-BE49-F238E27FC236}">
                <a16:creationId xmlns:a16="http://schemas.microsoft.com/office/drawing/2014/main" id="{77BDB033-34D6-76F8-9724-E43819411652}"/>
              </a:ext>
            </a:extLst>
          </p:cNvPr>
          <p:cNvPicPr>
            <a:picLocks noChangeAspect="1"/>
          </p:cNvPicPr>
          <p:nvPr/>
        </p:nvPicPr>
        <p:blipFill rotWithShape="1">
          <a:blip r:embed="rId11">
            <a:extLst>
              <a:ext uri="{28A0092B-C50C-407E-A947-70E740481C1C}">
                <a14:useLocalDpi xmlns:a14="http://schemas.microsoft.com/office/drawing/2010/main" val="0"/>
              </a:ext>
            </a:extLst>
          </a:blip>
          <a:srcRect r="68874"/>
          <a:stretch/>
        </p:blipFill>
        <p:spPr>
          <a:xfrm>
            <a:off x="3926615" y="1877545"/>
            <a:ext cx="254132" cy="245257"/>
          </a:xfrm>
          <a:prstGeom prst="rect">
            <a:avLst/>
          </a:prstGeom>
        </p:spPr>
      </p:pic>
      <p:pic>
        <p:nvPicPr>
          <p:cNvPr id="31" name="Picture 2">
            <a:extLst>
              <a:ext uri="{FF2B5EF4-FFF2-40B4-BE49-F238E27FC236}">
                <a16:creationId xmlns:a16="http://schemas.microsoft.com/office/drawing/2014/main" id="{1B0FAC8C-E6F1-7383-C8E6-2E7274027CA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65062" y="1654635"/>
            <a:ext cx="612473" cy="1059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3683ED38-08DE-A050-4809-BAC514ED0D4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93965" y="1632951"/>
            <a:ext cx="628523" cy="1932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black background with a black square&#10;&#10;Description automatically generated with medium confidence">
            <a:extLst>
              <a:ext uri="{FF2B5EF4-FFF2-40B4-BE49-F238E27FC236}">
                <a16:creationId xmlns:a16="http://schemas.microsoft.com/office/drawing/2014/main" id="{690EB731-FE88-12FA-421E-52FF87D7F0D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6442" y="1607705"/>
            <a:ext cx="685468" cy="211353"/>
          </a:xfrm>
          <a:prstGeom prst="rect">
            <a:avLst/>
          </a:prstGeom>
        </p:spPr>
      </p:pic>
      <p:pic>
        <p:nvPicPr>
          <p:cNvPr id="51" name="Picture 50" descr="A black background with white text&#10;&#10;Description automatically generated">
            <a:extLst>
              <a:ext uri="{FF2B5EF4-FFF2-40B4-BE49-F238E27FC236}">
                <a16:creationId xmlns:a16="http://schemas.microsoft.com/office/drawing/2014/main" id="{E0219106-B0F9-254B-2158-DE6D427DBFFB}"/>
              </a:ext>
            </a:extLst>
          </p:cNvPr>
          <p:cNvPicPr>
            <a:picLocks noChangeAspect="1"/>
          </p:cNvPicPr>
          <p:nvPr/>
        </p:nvPicPr>
        <p:blipFill rotWithShape="1">
          <a:blip r:embed="rId15">
            <a:extLst>
              <a:ext uri="{28A0092B-C50C-407E-A947-70E740481C1C}">
                <a14:useLocalDpi xmlns:a14="http://schemas.microsoft.com/office/drawing/2010/main" val="0"/>
              </a:ext>
            </a:extLst>
          </a:blip>
          <a:srcRect t="31307" b="34659"/>
          <a:stretch/>
        </p:blipFill>
        <p:spPr>
          <a:xfrm>
            <a:off x="7196012" y="1632951"/>
            <a:ext cx="479546" cy="163207"/>
          </a:xfrm>
          <a:prstGeom prst="rect">
            <a:avLst/>
          </a:prstGeom>
        </p:spPr>
      </p:pic>
      <p:pic>
        <p:nvPicPr>
          <p:cNvPr id="52" name="Picture 51" descr="A red rectangle with white text&#10;&#10;Description automatically generated">
            <a:extLst>
              <a:ext uri="{FF2B5EF4-FFF2-40B4-BE49-F238E27FC236}">
                <a16:creationId xmlns:a16="http://schemas.microsoft.com/office/drawing/2014/main" id="{37514BB6-3B0E-9197-6EA6-4B0112DF4206}"/>
              </a:ext>
            </a:extLst>
          </p:cNvPr>
          <p:cNvPicPr>
            <a:picLocks noChangeAspect="1"/>
          </p:cNvPicPr>
          <p:nvPr/>
        </p:nvPicPr>
        <p:blipFill rotWithShape="1">
          <a:blip r:embed="rId16">
            <a:extLst>
              <a:ext uri="{28A0092B-C50C-407E-A947-70E740481C1C}">
                <a14:useLocalDpi xmlns:a14="http://schemas.microsoft.com/office/drawing/2010/main" val="0"/>
              </a:ext>
            </a:extLst>
          </a:blip>
          <a:srcRect t="25343" b="26429"/>
          <a:stretch/>
        </p:blipFill>
        <p:spPr>
          <a:xfrm>
            <a:off x="7730243" y="1628254"/>
            <a:ext cx="713555" cy="180230"/>
          </a:xfrm>
          <a:prstGeom prst="rect">
            <a:avLst/>
          </a:prstGeom>
        </p:spPr>
      </p:pic>
      <p:pic>
        <p:nvPicPr>
          <p:cNvPr id="53" name="Picture 52" descr="A black background with white text&#10;&#10;Description automatically generated">
            <a:extLst>
              <a:ext uri="{FF2B5EF4-FFF2-40B4-BE49-F238E27FC236}">
                <a16:creationId xmlns:a16="http://schemas.microsoft.com/office/drawing/2014/main" id="{7EA91AA0-C034-5153-0C2B-9A4443105C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13384" y="1611481"/>
            <a:ext cx="342110" cy="258578"/>
          </a:xfrm>
          <a:prstGeom prst="rect">
            <a:avLst/>
          </a:prstGeom>
        </p:spPr>
      </p:pic>
      <p:pic>
        <p:nvPicPr>
          <p:cNvPr id="54" name="Picture 53" descr="A logo of a company&#10;&#10;Description automatically generated">
            <a:extLst>
              <a:ext uri="{FF2B5EF4-FFF2-40B4-BE49-F238E27FC236}">
                <a16:creationId xmlns:a16="http://schemas.microsoft.com/office/drawing/2014/main" id="{B4737F1B-555E-D01B-9A50-439F808D4D7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06427" y="1589061"/>
            <a:ext cx="328801" cy="250985"/>
          </a:xfrm>
          <a:prstGeom prst="rect">
            <a:avLst/>
          </a:prstGeom>
        </p:spPr>
      </p:pic>
      <p:pic>
        <p:nvPicPr>
          <p:cNvPr id="55" name="Graphic 54">
            <a:extLst>
              <a:ext uri="{FF2B5EF4-FFF2-40B4-BE49-F238E27FC236}">
                <a16:creationId xmlns:a16="http://schemas.microsoft.com/office/drawing/2014/main" id="{0B7AE233-100E-D997-DB38-BA135081E05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08149" y="1627305"/>
            <a:ext cx="484279" cy="212519"/>
          </a:xfrm>
          <a:prstGeom prst="rect">
            <a:avLst/>
          </a:prstGeom>
        </p:spPr>
      </p:pic>
      <p:pic>
        <p:nvPicPr>
          <p:cNvPr id="1029" name="Picture 2" descr="Tiktok logo bytedance editorial photo. Illustration of outside - 173370921">
            <a:extLst>
              <a:ext uri="{FF2B5EF4-FFF2-40B4-BE49-F238E27FC236}">
                <a16:creationId xmlns:a16="http://schemas.microsoft.com/office/drawing/2014/main" id="{1F33E7E0-DF07-6073-C2D9-FFB6C28D8CE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87860" y="2744167"/>
            <a:ext cx="292887" cy="27171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3" descr="pinterest&quot; Icon - Download for free – Iconduck">
            <a:extLst>
              <a:ext uri="{FF2B5EF4-FFF2-40B4-BE49-F238E27FC236}">
                <a16:creationId xmlns:a16="http://schemas.microsoft.com/office/drawing/2014/main" id="{76C1B082-23ED-2E7B-04AC-FBB7E0F45E5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41846" y="2734410"/>
            <a:ext cx="326193" cy="302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4" descr="New Facebook Logo 2019 PNG Transparent &amp; SVG Vector - Freebie Supply">
            <a:extLst>
              <a:ext uri="{FF2B5EF4-FFF2-40B4-BE49-F238E27FC236}">
                <a16:creationId xmlns:a16="http://schemas.microsoft.com/office/drawing/2014/main" id="{8B4C56E6-DD2B-B816-2859-20BBCEA76F6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26120" y="2741736"/>
            <a:ext cx="253750" cy="2537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5" descr="upload.wikimedia.org/wikipedia/commons/thumb/a/a5/...">
            <a:extLst>
              <a:ext uri="{FF2B5EF4-FFF2-40B4-BE49-F238E27FC236}">
                <a16:creationId xmlns:a16="http://schemas.microsoft.com/office/drawing/2014/main" id="{33B6EECA-97F6-A51C-F284-1937BF27216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8730" y="2748832"/>
            <a:ext cx="253751" cy="253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7">
            <a:extLst>
              <a:ext uri="{FF2B5EF4-FFF2-40B4-BE49-F238E27FC236}">
                <a16:creationId xmlns:a16="http://schemas.microsoft.com/office/drawing/2014/main" id="{EB3A6B24-63E5-0F3C-B27D-3C47411C55B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38982" y="3080908"/>
            <a:ext cx="199207" cy="20455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8">
            <a:extLst>
              <a:ext uri="{FF2B5EF4-FFF2-40B4-BE49-F238E27FC236}">
                <a16:creationId xmlns:a16="http://schemas.microsoft.com/office/drawing/2014/main" id="{52E1A926-E86D-E9B4-2C9B-395A3D36029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72113" y="3080908"/>
            <a:ext cx="505369" cy="2045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35">
            <a:extLst>
              <a:ext uri="{FF2B5EF4-FFF2-40B4-BE49-F238E27FC236}">
                <a16:creationId xmlns:a16="http://schemas.microsoft.com/office/drawing/2014/main" id="{5FEAA2A5-9E9F-E169-DAB1-0B2BBFB09BC6}"/>
              </a:ext>
            </a:extLst>
          </p:cNvPr>
          <p:cNvPicPr>
            <a:picLocks noChangeAspect="1"/>
          </p:cNvPicPr>
          <p:nvPr/>
        </p:nvPicPr>
        <p:blipFill>
          <a:blip r:embed="rId27"/>
          <a:stretch>
            <a:fillRect/>
          </a:stretch>
        </p:blipFill>
        <p:spPr>
          <a:xfrm>
            <a:off x="3888703" y="2150670"/>
            <a:ext cx="717596" cy="301676"/>
          </a:xfrm>
          <a:prstGeom prst="rect">
            <a:avLst/>
          </a:prstGeom>
        </p:spPr>
      </p:pic>
      <p:pic>
        <p:nvPicPr>
          <p:cNvPr id="1037" name="Picture 1036" descr="Volta.Wordmark.R.Black">
            <a:extLst>
              <a:ext uri="{FF2B5EF4-FFF2-40B4-BE49-F238E27FC236}">
                <a16:creationId xmlns:a16="http://schemas.microsoft.com/office/drawing/2014/main" id="{FC91DE52-3AA3-4903-7BD0-E4D34741A0E7}"/>
              </a:ext>
            </a:extLst>
          </p:cNvPr>
          <p:cNvPicPr>
            <a:picLocks noChangeAspect="1"/>
          </p:cNvPicPr>
          <p:nvPr/>
        </p:nvPicPr>
        <p:blipFill rotWithShape="1">
          <a:blip r:embed="rId28"/>
          <a:srcRect l="23987" t="32052" r="22471" b="37787"/>
          <a:stretch/>
        </p:blipFill>
        <p:spPr>
          <a:xfrm>
            <a:off x="3894404" y="2445138"/>
            <a:ext cx="778326" cy="268035"/>
          </a:xfrm>
          <a:prstGeom prst="rect">
            <a:avLst/>
          </a:prstGeom>
        </p:spPr>
      </p:pic>
      <p:pic>
        <p:nvPicPr>
          <p:cNvPr id="1038" name="Picture 1037">
            <a:extLst>
              <a:ext uri="{FF2B5EF4-FFF2-40B4-BE49-F238E27FC236}">
                <a16:creationId xmlns:a16="http://schemas.microsoft.com/office/drawing/2014/main" id="{6523E63B-F2E1-2175-6916-06AAC639DB1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378555" y="1595319"/>
            <a:ext cx="395279" cy="1297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039">
            <a:extLst>
              <a:ext uri="{FF2B5EF4-FFF2-40B4-BE49-F238E27FC236}">
                <a16:creationId xmlns:a16="http://schemas.microsoft.com/office/drawing/2014/main" id="{8D3DD9F9-5DD0-B221-36E5-C4047320E78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405422" y="1735295"/>
            <a:ext cx="398571" cy="1675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2" descr="Disney Plus Logo | Symbol, History, PNG (3840*2160)">
            <a:extLst>
              <a:ext uri="{FF2B5EF4-FFF2-40B4-BE49-F238E27FC236}">
                <a16:creationId xmlns:a16="http://schemas.microsoft.com/office/drawing/2014/main" id="{CB89C065-8C31-2E58-B29A-5359828323C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843207" y="1579094"/>
            <a:ext cx="426601" cy="239964"/>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2" descr="Tiktok logo bytedance editorial photo. Illustration of outside - 173370921">
            <a:extLst>
              <a:ext uri="{FF2B5EF4-FFF2-40B4-BE49-F238E27FC236}">
                <a16:creationId xmlns:a16="http://schemas.microsoft.com/office/drawing/2014/main" id="{0434E35F-E2D2-F822-A468-87D6F68D372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20125" y="4413258"/>
            <a:ext cx="292887" cy="27171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4" descr="New Facebook Logo 2019 PNG Transparent &amp; SVG Vector - Freebie Supply">
            <a:extLst>
              <a:ext uri="{FF2B5EF4-FFF2-40B4-BE49-F238E27FC236}">
                <a16:creationId xmlns:a16="http://schemas.microsoft.com/office/drawing/2014/main" id="{815B6DF2-97FB-8B0A-0E8F-3F3F3490920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58385" y="4410827"/>
            <a:ext cx="253750" cy="25375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5" descr="upload.wikimedia.org/wikipedia/commons/thumb/a/a5/...">
            <a:extLst>
              <a:ext uri="{FF2B5EF4-FFF2-40B4-BE49-F238E27FC236}">
                <a16:creationId xmlns:a16="http://schemas.microsoft.com/office/drawing/2014/main" id="{5E4A06FD-0D92-B031-E86E-A6D0B18585D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90995" y="4417923"/>
            <a:ext cx="253751" cy="25375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3" descr="pinterest&quot; Icon - Download for free – Iconduck">
            <a:extLst>
              <a:ext uri="{FF2B5EF4-FFF2-40B4-BE49-F238E27FC236}">
                <a16:creationId xmlns:a16="http://schemas.microsoft.com/office/drawing/2014/main" id="{4E923AA2-DB07-7349-CCA6-7B9FABE811E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41845" y="4403723"/>
            <a:ext cx="326193" cy="30261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7">
            <a:extLst>
              <a:ext uri="{FF2B5EF4-FFF2-40B4-BE49-F238E27FC236}">
                <a16:creationId xmlns:a16="http://schemas.microsoft.com/office/drawing/2014/main" id="{015056B5-F72E-F9BA-DC4B-6F5F5081AE1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77043" y="4747364"/>
            <a:ext cx="199207" cy="20455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8">
            <a:extLst>
              <a:ext uri="{FF2B5EF4-FFF2-40B4-BE49-F238E27FC236}">
                <a16:creationId xmlns:a16="http://schemas.microsoft.com/office/drawing/2014/main" id="{4B9D83C5-D7D2-7B8E-D560-E8F1B746955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70321" y="4747364"/>
            <a:ext cx="505369" cy="204554"/>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1048" descr="A green text on a black background&#10;&#10;Description automatically generated">
            <a:extLst>
              <a:ext uri="{FF2B5EF4-FFF2-40B4-BE49-F238E27FC236}">
                <a16:creationId xmlns:a16="http://schemas.microsoft.com/office/drawing/2014/main" id="{44C5E4FA-87C4-1C38-2E0A-67C11B8260C8}"/>
              </a:ext>
            </a:extLst>
          </p:cNvPr>
          <p:cNvPicPr>
            <a:picLocks noChangeAspect="1"/>
          </p:cNvPicPr>
          <p:nvPr/>
        </p:nvPicPr>
        <p:blipFill rotWithShape="1">
          <a:blip r:embed="rId11">
            <a:extLst>
              <a:ext uri="{28A0092B-C50C-407E-A947-70E740481C1C}">
                <a14:useLocalDpi xmlns:a14="http://schemas.microsoft.com/office/drawing/2010/main" val="0"/>
              </a:ext>
            </a:extLst>
          </a:blip>
          <a:srcRect r="68874"/>
          <a:stretch/>
        </p:blipFill>
        <p:spPr>
          <a:xfrm>
            <a:off x="3922118" y="3804393"/>
            <a:ext cx="254132" cy="245257"/>
          </a:xfrm>
          <a:prstGeom prst="rect">
            <a:avLst/>
          </a:prstGeom>
        </p:spPr>
      </p:pic>
      <p:pic>
        <p:nvPicPr>
          <p:cNvPr id="1050" name="Picture 1049" descr="A red and grey logo&#10;&#10;Description automatically generated">
            <a:extLst>
              <a:ext uri="{FF2B5EF4-FFF2-40B4-BE49-F238E27FC236}">
                <a16:creationId xmlns:a16="http://schemas.microsoft.com/office/drawing/2014/main" id="{FF565C30-73DC-4202-D186-BC5D7F14DB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7501" y="3864758"/>
            <a:ext cx="444950" cy="138004"/>
          </a:xfrm>
          <a:prstGeom prst="rect">
            <a:avLst/>
          </a:prstGeom>
        </p:spPr>
      </p:pic>
      <p:pic>
        <p:nvPicPr>
          <p:cNvPr id="1052" name="Picture 1051" descr="A blue text on a black background&#10;&#10;Description automatically generated">
            <a:extLst>
              <a:ext uri="{FF2B5EF4-FFF2-40B4-BE49-F238E27FC236}">
                <a16:creationId xmlns:a16="http://schemas.microsoft.com/office/drawing/2014/main" id="{8B9B3086-274E-6062-9D5B-027F386C62E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59661" y="3817305"/>
            <a:ext cx="831802" cy="223712"/>
          </a:xfrm>
          <a:prstGeom prst="rect">
            <a:avLst/>
          </a:prstGeom>
        </p:spPr>
      </p:pic>
      <p:pic>
        <p:nvPicPr>
          <p:cNvPr id="1054" name="Picture 1053" descr="A blue and black logo&#10;&#10;Description automatically generated">
            <a:extLst>
              <a:ext uri="{FF2B5EF4-FFF2-40B4-BE49-F238E27FC236}">
                <a16:creationId xmlns:a16="http://schemas.microsoft.com/office/drawing/2014/main" id="{027FF5BC-84A6-5BF7-3894-1EDD4ADEF2C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634227" y="3838821"/>
            <a:ext cx="926482" cy="190725"/>
          </a:xfrm>
          <a:prstGeom prst="rect">
            <a:avLst/>
          </a:prstGeom>
        </p:spPr>
      </p:pic>
      <p:pic>
        <p:nvPicPr>
          <p:cNvPr id="1056" name="Picture 1055" descr="A blue and white sign with white text&#10;&#10;Description automatically generated">
            <a:extLst>
              <a:ext uri="{FF2B5EF4-FFF2-40B4-BE49-F238E27FC236}">
                <a16:creationId xmlns:a16="http://schemas.microsoft.com/office/drawing/2014/main" id="{9E461434-D23C-D3E3-AF60-B71995D8A10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438621" y="4096517"/>
            <a:ext cx="479054" cy="269468"/>
          </a:xfrm>
          <a:prstGeom prst="rect">
            <a:avLst/>
          </a:prstGeom>
        </p:spPr>
      </p:pic>
      <p:pic>
        <p:nvPicPr>
          <p:cNvPr id="1058" name="Picture 1057" descr="A black background with a black square&#10;&#10;Description automatically generated with medium confidence">
            <a:extLst>
              <a:ext uri="{FF2B5EF4-FFF2-40B4-BE49-F238E27FC236}">
                <a16:creationId xmlns:a16="http://schemas.microsoft.com/office/drawing/2014/main" id="{88AD0365-1C77-AECD-D54C-F48FBB510277}"/>
              </a:ext>
            </a:extLst>
          </p:cNvPr>
          <p:cNvPicPr>
            <a:picLocks noChangeAspect="1"/>
          </p:cNvPicPr>
          <p:nvPr/>
        </p:nvPicPr>
        <p:blipFill rotWithShape="1">
          <a:blip r:embed="rId35">
            <a:extLst>
              <a:ext uri="{28A0092B-C50C-407E-A947-70E740481C1C}">
                <a14:useLocalDpi xmlns:a14="http://schemas.microsoft.com/office/drawing/2010/main" val="0"/>
              </a:ext>
            </a:extLst>
          </a:blip>
          <a:srcRect t="28448" b="28713"/>
          <a:stretch/>
        </p:blipFill>
        <p:spPr>
          <a:xfrm>
            <a:off x="4606299" y="4115507"/>
            <a:ext cx="905482" cy="218194"/>
          </a:xfrm>
          <a:prstGeom prst="rect">
            <a:avLst/>
          </a:prstGeom>
        </p:spPr>
      </p:pic>
      <p:pic>
        <p:nvPicPr>
          <p:cNvPr id="1060" name="Picture 1059" descr="A red and black logo&#10;&#10;Description automatically generated">
            <a:extLst>
              <a:ext uri="{FF2B5EF4-FFF2-40B4-BE49-F238E27FC236}">
                <a16:creationId xmlns:a16="http://schemas.microsoft.com/office/drawing/2014/main" id="{118B5F0D-4D82-DDB8-225B-CC5C55B0FC5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878023" y="4039504"/>
            <a:ext cx="802026" cy="356100"/>
          </a:xfrm>
          <a:prstGeom prst="rect">
            <a:avLst/>
          </a:prstGeom>
        </p:spPr>
      </p:pic>
      <p:pic>
        <p:nvPicPr>
          <p:cNvPr id="1061" name="Picture 1060">
            <a:extLst>
              <a:ext uri="{FF2B5EF4-FFF2-40B4-BE49-F238E27FC236}">
                <a16:creationId xmlns:a16="http://schemas.microsoft.com/office/drawing/2014/main" id="{AD949FEF-741D-CD41-FFF4-5F24B1935F1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63692" y="3544496"/>
            <a:ext cx="482318" cy="20272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F300966B-FBCB-9D7E-C350-8835BBD0D48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005" y="3524237"/>
            <a:ext cx="685468" cy="211353"/>
          </a:xfrm>
          <a:prstGeom prst="rect">
            <a:avLst/>
          </a:prstGeom>
        </p:spPr>
      </p:pic>
      <p:pic>
        <p:nvPicPr>
          <p:cNvPr id="1063" name="Picture 1062">
            <a:extLst>
              <a:ext uri="{FF2B5EF4-FFF2-40B4-BE49-F238E27FC236}">
                <a16:creationId xmlns:a16="http://schemas.microsoft.com/office/drawing/2014/main" id="{2DBC22D7-2427-8B95-D333-6EC7E2E8B7D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350187" y="3525133"/>
            <a:ext cx="588864" cy="1932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063" descr="A red and black logo&#10;&#10;Description automatically generated">
            <a:extLst>
              <a:ext uri="{FF2B5EF4-FFF2-40B4-BE49-F238E27FC236}">
                <a16:creationId xmlns:a16="http://schemas.microsoft.com/office/drawing/2014/main" id="{E0756A8A-BE68-A30E-2B85-3C57EEDB4BD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966582" y="3491969"/>
            <a:ext cx="584565" cy="259547"/>
          </a:xfrm>
          <a:prstGeom prst="rect">
            <a:avLst/>
          </a:prstGeom>
        </p:spPr>
      </p:pic>
      <p:pic>
        <p:nvPicPr>
          <p:cNvPr id="1066" name="Picture 1065" descr="A purple text on a black background&#10;&#10;Description automatically generated">
            <a:extLst>
              <a:ext uri="{FF2B5EF4-FFF2-40B4-BE49-F238E27FC236}">
                <a16:creationId xmlns:a16="http://schemas.microsoft.com/office/drawing/2014/main" id="{D15F9F31-4944-AF4C-B613-FB59BD743451}"/>
              </a:ext>
            </a:extLst>
          </p:cNvPr>
          <p:cNvPicPr>
            <a:picLocks noChangeAspect="1"/>
          </p:cNvPicPr>
          <p:nvPr/>
        </p:nvPicPr>
        <p:blipFill rotWithShape="1">
          <a:blip r:embed="rId37">
            <a:extLst>
              <a:ext uri="{28A0092B-C50C-407E-A947-70E740481C1C}">
                <a14:useLocalDpi xmlns:a14="http://schemas.microsoft.com/office/drawing/2010/main" val="0"/>
              </a:ext>
            </a:extLst>
          </a:blip>
          <a:srcRect t="22478" b="22777"/>
          <a:stretch/>
        </p:blipFill>
        <p:spPr>
          <a:xfrm>
            <a:off x="6589436" y="3544496"/>
            <a:ext cx="601252" cy="185148"/>
          </a:xfrm>
          <a:prstGeom prst="rect">
            <a:avLst/>
          </a:prstGeom>
        </p:spPr>
      </p:pic>
      <p:sp>
        <p:nvSpPr>
          <p:cNvPr id="5" name="Footer Placeholder 2">
            <a:extLst>
              <a:ext uri="{FF2B5EF4-FFF2-40B4-BE49-F238E27FC236}">
                <a16:creationId xmlns:a16="http://schemas.microsoft.com/office/drawing/2014/main" id="{D6589FA8-948A-3B41-8BFE-2B14121B3C62}"/>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1091264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BA15BA-65B3-4917-B1A9-F6C2F61CA873}"/>
              </a:ext>
            </a:extLst>
          </p:cNvPr>
          <p:cNvSpPr>
            <a:spLocks noGrp="1"/>
          </p:cNvSpPr>
          <p:nvPr>
            <p:ph type="ftr" sz="quarter" idx="11"/>
          </p:nvPr>
        </p:nvSpPr>
        <p:spPr>
          <a:xfrm>
            <a:off x="5591463" y="6669666"/>
            <a:ext cx="5922335" cy="155009"/>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651" b="0" i="0" u="none" strike="noStrike" kern="1200" cap="none" spc="0" normalizeH="0" baseline="0" noProof="0">
                <a:ln>
                  <a:noFill/>
                </a:ln>
                <a:solidFill>
                  <a:prstClr val="white"/>
                </a:solidFill>
                <a:effectLst/>
                <a:uLnTx/>
                <a:uFillTx/>
                <a:latin typeface="BMWTypeNext Regular" pitchFamily="50" charset="0"/>
                <a:ea typeface="+mn-ea"/>
                <a:cs typeface="+mn-cs"/>
              </a:rPr>
              <a:t>Summer Sales Event 2023 | Report #3</a:t>
            </a:r>
          </a:p>
        </p:txBody>
      </p:sp>
      <p:pic>
        <p:nvPicPr>
          <p:cNvPr id="2054" name="Picture 6" descr="USA Network Logo PNG vector in SVG, PDF, AI, CDR format">
            <a:extLst>
              <a:ext uri="{FF2B5EF4-FFF2-40B4-BE49-F238E27FC236}">
                <a16:creationId xmlns:a16="http://schemas.microsoft.com/office/drawing/2014/main" id="{B7C75D27-237F-8D2C-7537-170D05A058F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83" t="24436" r="15409" b="25790"/>
          <a:stretch/>
        </p:blipFill>
        <p:spPr bwMode="auto">
          <a:xfrm>
            <a:off x="11478072" y="-2302834"/>
            <a:ext cx="88122" cy="45719"/>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12F0271D-8FC2-56A9-3386-C47B49B21B31}"/>
              </a:ext>
            </a:extLst>
          </p:cNvPr>
          <p:cNvSpPr txBox="1">
            <a:spLocks/>
          </p:cNvSpPr>
          <p:nvPr/>
        </p:nvSpPr>
        <p:spPr>
          <a:xfrm>
            <a:off x="431801" y="269969"/>
            <a:ext cx="11326813" cy="796830"/>
          </a:xfrm>
          <a:prstGeom prst="rect">
            <a:avLst/>
          </a:prstGeom>
        </p:spPr>
        <p:txBody>
          <a:bodyPr vert="horz" lIns="0" tIns="0" rIns="0" bIns="0" rtlCol="0" anchor="t" anchorCtr="0">
            <a:noAutofit/>
          </a:bodyPr>
          <a:lstStyle>
            <a:lvl1pPr algn="l" defTabSz="914446" rtl="0" eaLnBrk="1" latinLnBrk="0" hangingPunct="1">
              <a:lnSpc>
                <a:spcPct val="90000"/>
              </a:lnSpc>
              <a:spcBef>
                <a:spcPct val="0"/>
              </a:spcBef>
              <a:buNone/>
              <a:defRPr sz="2400" kern="1200" cap="all" spc="10" baseline="0">
                <a:solidFill>
                  <a:schemeClr val="tx2"/>
                </a:solidFill>
                <a:latin typeface="+mj-lt"/>
                <a:ea typeface="+mj-ea"/>
                <a:cs typeface="+mj-cs"/>
              </a:defRPr>
            </a:lvl1pPr>
          </a:lstStyle>
          <a:p>
            <a:pPr marL="0" marR="0" lvl="0" indent="0" algn="l" defTabSz="914446" rtl="0" eaLnBrk="1" fontAlgn="auto" latinLnBrk="0" hangingPunct="1">
              <a:lnSpc>
                <a:spcPct val="90000"/>
              </a:lnSpc>
              <a:spcBef>
                <a:spcPct val="0"/>
              </a:spcBef>
              <a:spcAft>
                <a:spcPts val="0"/>
              </a:spcAft>
              <a:buClrTx/>
              <a:buSzTx/>
              <a:buFontTx/>
              <a:buNone/>
              <a:tabLst/>
              <a:defRPr/>
            </a:pPr>
            <a:r>
              <a:rPr kumimoji="0" lang="en-US" sz="2400" b="0" i="0" u="none" strike="noStrike" kern="1200" cap="all" spc="10" normalizeH="0" baseline="0" noProof="0">
                <a:ln>
                  <a:noFill/>
                </a:ln>
                <a:solidFill>
                  <a:srgbClr val="262626"/>
                </a:solidFill>
                <a:effectLst/>
                <a:uLnTx/>
                <a:uFillTx/>
                <a:latin typeface="BMWTypeNext Light"/>
                <a:ea typeface="+mj-ea"/>
                <a:cs typeface="+mj-cs"/>
              </a:rPr>
              <a:t>AUGUST 2024 </a:t>
            </a:r>
            <a:r>
              <a:rPr lang="en-US" err="1">
                <a:solidFill>
                  <a:srgbClr val="262626"/>
                </a:solidFill>
                <a:latin typeface="BMWTypeNext Light"/>
              </a:rPr>
              <a:t>sse</a:t>
            </a:r>
            <a:r>
              <a:rPr kumimoji="0" lang="en-US" sz="2400" b="0" i="0" u="none" strike="noStrike" kern="1200" cap="all" spc="10" normalizeH="0" baseline="0" noProof="0">
                <a:ln>
                  <a:noFill/>
                </a:ln>
                <a:solidFill>
                  <a:srgbClr val="262626"/>
                </a:solidFill>
                <a:effectLst/>
                <a:uLnTx/>
                <a:uFillTx/>
                <a:latin typeface="BMWTypeNext Light"/>
                <a:ea typeface="+mj-ea"/>
                <a:cs typeface="+mj-cs"/>
              </a:rPr>
              <a:t> flowchart.</a:t>
            </a:r>
          </a:p>
        </p:txBody>
      </p:sp>
      <p:sp>
        <p:nvSpPr>
          <p:cNvPr id="4" name="AutoShape 20" descr="Men In Blazers | Logopedia | Fandom">
            <a:extLst>
              <a:ext uri="{FF2B5EF4-FFF2-40B4-BE49-F238E27FC236}">
                <a16:creationId xmlns:a16="http://schemas.microsoft.com/office/drawing/2014/main" id="{06A893E9-A5BB-3B68-3419-975E64D6D86E}"/>
              </a:ext>
            </a:extLst>
          </p:cNvPr>
          <p:cNvSpPr>
            <a:spLocks noChangeAspect="1" noChangeArrowheads="1"/>
          </p:cNvSpPr>
          <p:nvPr/>
        </p:nvSpPr>
        <p:spPr bwMode="auto">
          <a:xfrm>
            <a:off x="4778817" y="3474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0" name="Table 9">
            <a:extLst>
              <a:ext uri="{FF2B5EF4-FFF2-40B4-BE49-F238E27FC236}">
                <a16:creationId xmlns:a16="http://schemas.microsoft.com/office/drawing/2014/main" id="{E1F0B9CF-E089-D064-C4A6-916A83DD26C5}"/>
              </a:ext>
            </a:extLst>
          </p:cNvPr>
          <p:cNvGraphicFramePr>
            <a:graphicFrameLocks noGrp="1"/>
          </p:cNvGraphicFramePr>
          <p:nvPr>
            <p:extLst>
              <p:ext uri="{D42A27DB-BD31-4B8C-83A1-F6EECF244321}">
                <p14:modId xmlns:p14="http://schemas.microsoft.com/office/powerpoint/2010/main" val="1879167060"/>
              </p:ext>
            </p:extLst>
          </p:nvPr>
        </p:nvGraphicFramePr>
        <p:xfrm>
          <a:off x="1275301" y="1042994"/>
          <a:ext cx="9637957" cy="4528938"/>
        </p:xfrm>
        <a:graphic>
          <a:graphicData uri="http://schemas.openxmlformats.org/drawingml/2006/table">
            <a:tbl>
              <a:tblPr/>
              <a:tblGrid>
                <a:gridCol w="1383772">
                  <a:extLst>
                    <a:ext uri="{9D8B030D-6E8A-4147-A177-3AD203B41FA5}">
                      <a16:colId xmlns:a16="http://schemas.microsoft.com/office/drawing/2014/main" val="3760867085"/>
                    </a:ext>
                  </a:extLst>
                </a:gridCol>
                <a:gridCol w="1236519">
                  <a:extLst>
                    <a:ext uri="{9D8B030D-6E8A-4147-A177-3AD203B41FA5}">
                      <a16:colId xmlns:a16="http://schemas.microsoft.com/office/drawing/2014/main" val="3956475487"/>
                    </a:ext>
                  </a:extLst>
                </a:gridCol>
                <a:gridCol w="1402772">
                  <a:extLst>
                    <a:ext uri="{9D8B030D-6E8A-4147-A177-3AD203B41FA5}">
                      <a16:colId xmlns:a16="http://schemas.microsoft.com/office/drawing/2014/main" val="299326659"/>
                    </a:ext>
                  </a:extLst>
                </a:gridCol>
                <a:gridCol w="1444337">
                  <a:extLst>
                    <a:ext uri="{9D8B030D-6E8A-4147-A177-3AD203B41FA5}">
                      <a16:colId xmlns:a16="http://schemas.microsoft.com/office/drawing/2014/main" val="2658626585"/>
                    </a:ext>
                  </a:extLst>
                </a:gridCol>
                <a:gridCol w="1413163">
                  <a:extLst>
                    <a:ext uri="{9D8B030D-6E8A-4147-A177-3AD203B41FA5}">
                      <a16:colId xmlns:a16="http://schemas.microsoft.com/office/drawing/2014/main" val="2377515882"/>
                    </a:ext>
                  </a:extLst>
                </a:gridCol>
                <a:gridCol w="1465118">
                  <a:extLst>
                    <a:ext uri="{9D8B030D-6E8A-4147-A177-3AD203B41FA5}">
                      <a16:colId xmlns:a16="http://schemas.microsoft.com/office/drawing/2014/main" val="2860375634"/>
                    </a:ext>
                  </a:extLst>
                </a:gridCol>
                <a:gridCol w="1292276">
                  <a:extLst>
                    <a:ext uri="{9D8B030D-6E8A-4147-A177-3AD203B41FA5}">
                      <a16:colId xmlns:a16="http://schemas.microsoft.com/office/drawing/2014/main" val="1395845652"/>
                    </a:ext>
                  </a:extLst>
                </a:gridCol>
              </a:tblGrid>
              <a:tr h="173833">
                <a:tc>
                  <a:txBody>
                    <a:bodyPr/>
                    <a:lstStyle/>
                    <a:p>
                      <a:pPr algn="l" fontAlgn="ctr"/>
                      <a:r>
                        <a:rPr lang="en-US" sz="1000" b="0" i="0" u="none" strike="noStrike">
                          <a:solidFill>
                            <a:srgbClr val="FFFFFF"/>
                          </a:solidFill>
                          <a:effectLst/>
                          <a:latin typeface="BMWTypeNext Bold"/>
                        </a:rPr>
                        <a:t>Campaign</a:t>
                      </a:r>
                    </a:p>
                  </a:txBody>
                  <a:tcPr marL="5543" marR="5543" marT="5543"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Channel</a:t>
                      </a: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28</a:t>
                      </a:r>
                      <a:endParaRPr lang="en-US" sz="800" b="0" i="0" u="none" strike="noStrike">
                        <a:solidFill>
                          <a:srgbClr val="FFFFFF"/>
                        </a:solidFill>
                        <a:effectLst/>
                        <a:latin typeface="BMWTypeNext Light" pitchFamily="2" charset="0"/>
                      </a:endParaRP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4</a:t>
                      </a: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11</a:t>
                      </a: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18</a:t>
                      </a:r>
                    </a:p>
                  </a:txBody>
                  <a:tcPr marL="5543" marR="5543" marT="5543" marB="0" anchor="ctr">
                    <a:lnL>
                      <a:noFill/>
                    </a:lnL>
                    <a:lnR>
                      <a:noFill/>
                    </a:lnR>
                    <a:lnT w="12700" cap="flat" cmpd="sng" algn="ctr">
                      <a:solidFill>
                        <a:schemeClr val="tx1"/>
                      </a:solidFill>
                      <a:prstDash val="solid"/>
                      <a:round/>
                      <a:headEnd type="none" w="med" len="med"/>
                      <a:tailEnd type="none" w="med" len="med"/>
                    </a:lnT>
                    <a:lnB>
                      <a:noFill/>
                    </a:lnB>
                    <a:solidFill>
                      <a:srgbClr val="6F6F6F"/>
                    </a:solidFill>
                  </a:tcPr>
                </a:tc>
                <a:tc>
                  <a:txBody>
                    <a:bodyPr/>
                    <a:lstStyle/>
                    <a:p>
                      <a:pPr algn="ctr" fontAlgn="ctr"/>
                      <a:r>
                        <a:rPr lang="en-US" sz="1000" b="0" i="0" u="none" strike="noStrike">
                          <a:solidFill>
                            <a:srgbClr val="FFFFFF"/>
                          </a:solidFill>
                          <a:effectLst/>
                          <a:latin typeface="BMWTypeNext Bold"/>
                        </a:rPr>
                        <a:t>25</a:t>
                      </a:r>
                    </a:p>
                  </a:txBody>
                  <a:tcPr marL="5543" marR="5543" marT="5543"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6F6F6F"/>
                    </a:solidFill>
                  </a:tcPr>
                </a:tc>
                <a:extLst>
                  <a:ext uri="{0D108BD9-81ED-4DB2-BD59-A6C34878D82A}">
                    <a16:rowId xmlns:a16="http://schemas.microsoft.com/office/drawing/2014/main" val="1961390384"/>
                  </a:ext>
                </a:extLst>
              </a:tr>
              <a:tr h="173833">
                <a:tc>
                  <a:txBody>
                    <a:bodyPr/>
                    <a:lstStyle/>
                    <a:p>
                      <a:pPr algn="ctr" fontAlgn="ctr"/>
                      <a:r>
                        <a:rPr lang="en-US" sz="1000" b="0" i="0" u="none" strike="noStrike">
                          <a:solidFill>
                            <a:srgbClr val="000000"/>
                          </a:solidFill>
                          <a:effectLst/>
                          <a:latin typeface="BMWTypeNext Bold"/>
                        </a:rPr>
                        <a:t>National</a:t>
                      </a: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solidFill>
                      <a:srgbClr val="D6D6D6"/>
                    </a:solidFill>
                  </a:tcPr>
                </a:tc>
                <a:tc>
                  <a:txBody>
                    <a:bodyPr/>
                    <a:lstStyle/>
                    <a:p>
                      <a:pPr algn="l"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D6D6D6"/>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a:noFill/>
                    </a:lnT>
                    <a:lnB>
                      <a:noFill/>
                    </a:lnB>
                    <a:solidFill>
                      <a:srgbClr val="D6D6D6"/>
                    </a:solidFill>
                  </a:tcPr>
                </a:tc>
                <a:extLst>
                  <a:ext uri="{0D108BD9-81ED-4DB2-BD59-A6C34878D82A}">
                    <a16:rowId xmlns:a16="http://schemas.microsoft.com/office/drawing/2014/main" val="2293502947"/>
                  </a:ext>
                </a:extLst>
              </a:tr>
              <a:tr h="173833">
                <a:tc>
                  <a:txBody>
                    <a:bodyPr/>
                    <a:lstStyle/>
                    <a:p>
                      <a:pPr algn="l" fontAlgn="ctr"/>
                      <a:endParaRPr lang="en-US" sz="1000" b="0" i="0" u="none" strike="noStrike">
                        <a:solidFill>
                          <a:srgbClr val="000000"/>
                        </a:solidFill>
                        <a:effectLst/>
                        <a:latin typeface="BMWTypeNext Bold"/>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l"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a:noFill/>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w="6350" cap="flat" cmpd="sng" algn="ctr">
                      <a:solidFill>
                        <a:srgbClr val="FFFFFF"/>
                      </a:solidFill>
                      <a:prstDash val="solid"/>
                      <a:round/>
                      <a:headEnd type="none" w="med" len="med"/>
                      <a:tailEnd type="none" w="med" len="med"/>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w="6350" cap="flat" cmpd="sng" algn="ctr">
                      <a:solidFill>
                        <a:srgbClr val="FFFFFF"/>
                      </a:solidFill>
                      <a:prstDash val="solid"/>
                      <a:round/>
                      <a:headEnd type="none" w="med" len="med"/>
                      <a:tailEnd type="none" w="med" len="med"/>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w="6350" cap="flat" cmpd="sng" algn="ctr">
                      <a:solidFill>
                        <a:srgbClr val="FFFFFF"/>
                      </a:solidFill>
                      <a:prstDash val="solid"/>
                      <a:round/>
                      <a:headEnd type="none" w="med" len="med"/>
                      <a:tailEnd type="none" w="med" len="med"/>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a:noFill/>
                    </a:lnT>
                    <a:lnB w="6350" cap="flat" cmpd="sng" algn="ctr">
                      <a:solidFill>
                        <a:srgbClr val="FFFFFF"/>
                      </a:solidFill>
                      <a:prstDash val="solid"/>
                      <a:round/>
                      <a:headEnd type="none" w="med" len="med"/>
                      <a:tailEnd type="none" w="med" len="med"/>
                    </a:lnB>
                    <a:solidFill>
                      <a:schemeClr val="bg1"/>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581056817"/>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Video*</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731598311"/>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Audio</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530965796"/>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Display</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518779380"/>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OOH</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776009521"/>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Social</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642177187"/>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Search</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marL="0" algn="l" defTabSz="914400" rtl="0" eaLnBrk="1" fontAlgn="ctr" latinLnBrk="0" hangingPunct="1"/>
                      <a:endParaRPr lang="en-US" sz="600" b="0" i="0" u="none" strike="noStrike" kern="1200">
                        <a:solidFill>
                          <a:srgbClr val="000000"/>
                        </a:solidFill>
                        <a:effectLst/>
                        <a:latin typeface="BMWTypeNext Light"/>
                        <a:ea typeface="+mn-ea"/>
                        <a:cs typeface="+mn-cs"/>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857184381"/>
                  </a:ext>
                </a:extLst>
              </a:tr>
              <a:tr h="173833">
                <a:tc>
                  <a:txBody>
                    <a:bodyPr/>
                    <a:lstStyle/>
                    <a:p>
                      <a:pPr algn="ctr" fontAlgn="ctr"/>
                      <a:r>
                        <a:rPr lang="en-US" sz="1000" b="0" i="0" u="none" strike="noStrike">
                          <a:solidFill>
                            <a:srgbClr val="000000"/>
                          </a:solidFill>
                          <a:effectLst/>
                          <a:latin typeface="BMWTypeNext Bold"/>
                        </a:rPr>
                        <a:t>T2</a:t>
                      </a: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solidFill>
                      <a:srgbClr val="F2F2F2"/>
                    </a:solidFill>
                  </a:tcPr>
                </a:tc>
                <a:tc>
                  <a:txBody>
                    <a:bodyPr/>
                    <a:lstStyle/>
                    <a:p>
                      <a:pPr algn="l"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a:noFill/>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4001916890"/>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Video*</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467264570"/>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Audio</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203715475"/>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Display**</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463488206"/>
                  </a:ext>
                </a:extLst>
              </a:tr>
              <a:tr h="292357">
                <a:tc>
                  <a:txBody>
                    <a:bodyPr/>
                    <a:lstStyle/>
                    <a:p>
                      <a:pPr algn="l" fontAlgn="ctr"/>
                      <a:endParaRPr lang="en-US" sz="1000" b="0" i="0" u="none" strike="noStrike">
                        <a:solidFill>
                          <a:srgbClr val="000000"/>
                        </a:solidFill>
                        <a:effectLst/>
                        <a:latin typeface="BMWTypeNext Light" pitchFamily="50" charset="0"/>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00" b="0" i="0" u="none" strike="noStrike">
                          <a:solidFill>
                            <a:srgbClr val="000000"/>
                          </a:solidFill>
                          <a:effectLst/>
                          <a:latin typeface="BMWTypeNext Light"/>
                        </a:rPr>
                        <a:t>Social</a:t>
                      </a:r>
                    </a:p>
                  </a:txBody>
                  <a:tcPr marL="5543" marR="5543" marT="5543" marB="0" anchor="ctr">
                    <a:lnL>
                      <a:noFill/>
                    </a:lnL>
                    <a:lnR w="6350" cap="flat" cmpd="sng" algn="ctr">
                      <a:solidFill>
                        <a:srgbClr val="FFFFFF"/>
                      </a:solidFill>
                      <a:prstDash val="solid"/>
                      <a:round/>
                      <a:headEnd type="none" w="med" len="med"/>
                      <a:tailEnd type="none" w="med" len="med"/>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29452518"/>
                  </a:ext>
                </a:extLst>
              </a:tr>
              <a:tr h="303345">
                <a:tc>
                  <a:txBody>
                    <a:bodyPr/>
                    <a:lstStyle/>
                    <a:p>
                      <a:pPr algn="l" fontAlgn="ctr"/>
                      <a:endParaRPr lang="en-US" sz="1000" b="0" i="0" u="none" strike="noStrike">
                        <a:solidFill>
                          <a:srgbClr val="000000"/>
                        </a:solidFill>
                        <a:effectLst/>
                        <a:latin typeface="BMWTypeNext Bold"/>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mn-lt"/>
                        </a:rPr>
                        <a:t>Search</a:t>
                      </a:r>
                    </a:p>
                  </a:txBody>
                  <a:tcPr marL="5543" marR="5543" marT="5543" marB="0" anchor="ctr">
                    <a:lnL>
                      <a:noFill/>
                    </a:lnL>
                    <a:lnR>
                      <a:noFill/>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105564321"/>
                  </a:ext>
                </a:extLst>
              </a:tr>
              <a:tr h="303346">
                <a:tc>
                  <a:txBody>
                    <a:bodyPr/>
                    <a:lstStyle/>
                    <a:p>
                      <a:pPr algn="l" fontAlgn="ctr"/>
                      <a:endParaRPr lang="en-US" sz="1000" b="0" i="0" u="none" strike="noStrike">
                        <a:solidFill>
                          <a:srgbClr val="000000"/>
                        </a:solidFill>
                        <a:effectLst/>
                        <a:latin typeface="BMWTypeNext Bold"/>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a:noFill/>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7171597"/>
                  </a:ext>
                </a:extLst>
              </a:tr>
              <a:tr h="303345">
                <a:tc>
                  <a:txBody>
                    <a:bodyPr/>
                    <a:lstStyle/>
                    <a:p>
                      <a:pPr algn="l" fontAlgn="ctr"/>
                      <a:endParaRPr lang="en-US" sz="1000" b="0" i="0" u="none" strike="noStrike">
                        <a:solidFill>
                          <a:srgbClr val="000000"/>
                        </a:solidFill>
                        <a:effectLst/>
                        <a:latin typeface="BMWTypeNext Bold"/>
                      </a:endParaRPr>
                    </a:p>
                  </a:txBody>
                  <a:tcPr marL="5543" marR="5543" marT="5543"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r" fontAlgn="ctr"/>
                      <a:endParaRPr lang="en-US" sz="1000" b="0" i="0" u="none" strike="noStrike">
                        <a:solidFill>
                          <a:srgbClr val="000000"/>
                        </a:solidFill>
                        <a:effectLst/>
                        <a:latin typeface="BMWTypeNext Light"/>
                      </a:endParaRPr>
                    </a:p>
                  </a:txBody>
                  <a:tcPr marL="5543" marR="5543" marT="5543"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a:noFill/>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600" b="0" i="0" u="none" strike="noStrike">
                        <a:solidFill>
                          <a:srgbClr val="000000"/>
                        </a:solidFill>
                        <a:effectLst/>
                        <a:latin typeface="BMWTypeNext Light"/>
                      </a:endParaRPr>
                    </a:p>
                  </a:txBody>
                  <a:tcPr marL="5543" marR="5543" marT="5543" marB="0" anchor="ctr">
                    <a:lnL>
                      <a:noFill/>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2505554"/>
                  </a:ext>
                </a:extLst>
              </a:tr>
            </a:tbl>
          </a:graphicData>
        </a:graphic>
      </p:graphicFrame>
      <p:sp>
        <p:nvSpPr>
          <p:cNvPr id="48" name="TextBox 47">
            <a:extLst>
              <a:ext uri="{FF2B5EF4-FFF2-40B4-BE49-F238E27FC236}">
                <a16:creationId xmlns:a16="http://schemas.microsoft.com/office/drawing/2014/main" id="{29B0893B-AB6E-DF15-654F-B26845C9627C}"/>
              </a:ext>
            </a:extLst>
          </p:cNvPr>
          <p:cNvSpPr txBox="1"/>
          <p:nvPr/>
        </p:nvSpPr>
        <p:spPr>
          <a:xfrm>
            <a:off x="1228823" y="5584219"/>
            <a:ext cx="4594528" cy="507831"/>
          </a:xfrm>
          <a:prstGeom prst="rect">
            <a:avLst/>
          </a:prstGeom>
          <a:noFill/>
        </p:spPr>
        <p:txBody>
          <a:bodyPr wrap="none" rtlCol="0">
            <a:spAutoFit/>
          </a:bodyPr>
          <a:lstStyle/>
          <a:p>
            <a:r>
              <a:rPr lang="en-US" sz="900">
                <a:latin typeface="BMWTypeNext Light" pitchFamily="50" charset="0"/>
              </a:rPr>
              <a:t>* Video consist of linear, streaming and OLV</a:t>
            </a:r>
          </a:p>
          <a:p>
            <a:r>
              <a:rPr lang="en-US" sz="900">
                <a:latin typeface="BMWTypeNext Light" pitchFamily="50" charset="0"/>
              </a:rPr>
              <a:t>** T2 Display, Video Publishers listed are a sample site list bought programmatically</a:t>
            </a:r>
          </a:p>
          <a:p>
            <a:endParaRPr lang="en-US" sz="900">
              <a:latin typeface="BMWTypeNext Light" pitchFamily="50" charset="0"/>
            </a:endParaRPr>
          </a:p>
        </p:txBody>
      </p:sp>
      <p:pic>
        <p:nvPicPr>
          <p:cNvPr id="18" name="Graphic 17">
            <a:extLst>
              <a:ext uri="{FF2B5EF4-FFF2-40B4-BE49-F238E27FC236}">
                <a16:creationId xmlns:a16="http://schemas.microsoft.com/office/drawing/2014/main" id="{F89A2CF4-DD85-838B-8685-FDFED26CB7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4269" y="1609475"/>
            <a:ext cx="431154" cy="219716"/>
          </a:xfrm>
          <a:prstGeom prst="rect">
            <a:avLst/>
          </a:prstGeom>
        </p:spPr>
      </p:pic>
      <p:pic>
        <p:nvPicPr>
          <p:cNvPr id="20" name="Picture 4">
            <a:extLst>
              <a:ext uri="{FF2B5EF4-FFF2-40B4-BE49-F238E27FC236}">
                <a16:creationId xmlns:a16="http://schemas.microsoft.com/office/drawing/2014/main" id="{43104C5A-A8F5-ED27-6830-B4905CA18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6031" y="1845205"/>
            <a:ext cx="342110" cy="34359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 name="Picture 20" descr="A red and grey logo&#10;&#10;Description automatically generated">
            <a:extLst>
              <a:ext uri="{FF2B5EF4-FFF2-40B4-BE49-F238E27FC236}">
                <a16:creationId xmlns:a16="http://schemas.microsoft.com/office/drawing/2014/main" id="{62C51F77-C282-2637-0BE3-E604E1B984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3212" y="1946843"/>
            <a:ext cx="444950" cy="138004"/>
          </a:xfrm>
          <a:prstGeom prst="rect">
            <a:avLst/>
          </a:prstGeom>
        </p:spPr>
      </p:pic>
      <p:pic>
        <p:nvPicPr>
          <p:cNvPr id="29" name="Picture 28" descr="A green text on a black background&#10;&#10;Description automatically generated">
            <a:extLst>
              <a:ext uri="{FF2B5EF4-FFF2-40B4-BE49-F238E27FC236}">
                <a16:creationId xmlns:a16="http://schemas.microsoft.com/office/drawing/2014/main" id="{77BDB033-34D6-76F8-9724-E43819411652}"/>
              </a:ext>
            </a:extLst>
          </p:cNvPr>
          <p:cNvPicPr>
            <a:picLocks noChangeAspect="1"/>
          </p:cNvPicPr>
          <p:nvPr/>
        </p:nvPicPr>
        <p:blipFill rotWithShape="1">
          <a:blip r:embed="rId8">
            <a:extLst>
              <a:ext uri="{28A0092B-C50C-407E-A947-70E740481C1C}">
                <a14:useLocalDpi xmlns:a14="http://schemas.microsoft.com/office/drawing/2010/main" val="0"/>
              </a:ext>
            </a:extLst>
          </a:blip>
          <a:srcRect r="68874"/>
          <a:stretch/>
        </p:blipFill>
        <p:spPr>
          <a:xfrm>
            <a:off x="3926615" y="1877545"/>
            <a:ext cx="254132" cy="245257"/>
          </a:xfrm>
          <a:prstGeom prst="rect">
            <a:avLst/>
          </a:prstGeom>
        </p:spPr>
      </p:pic>
      <p:pic>
        <p:nvPicPr>
          <p:cNvPr id="31" name="Picture 2">
            <a:extLst>
              <a:ext uri="{FF2B5EF4-FFF2-40B4-BE49-F238E27FC236}">
                <a16:creationId xmlns:a16="http://schemas.microsoft.com/office/drawing/2014/main" id="{1B0FAC8C-E6F1-7383-C8E6-2E7274027C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33993" y="1654635"/>
            <a:ext cx="612473" cy="1059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3683ED38-08DE-A050-4809-BAC514ED0D4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62896" y="1632951"/>
            <a:ext cx="628523" cy="1932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black background with a black square&#10;&#10;Description automatically generated with medium confidence">
            <a:extLst>
              <a:ext uri="{FF2B5EF4-FFF2-40B4-BE49-F238E27FC236}">
                <a16:creationId xmlns:a16="http://schemas.microsoft.com/office/drawing/2014/main" id="{690EB731-FE88-12FA-421E-52FF87D7F0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25373" y="1607705"/>
            <a:ext cx="685468" cy="211353"/>
          </a:xfrm>
          <a:prstGeom prst="rect">
            <a:avLst/>
          </a:prstGeom>
        </p:spPr>
      </p:pic>
      <p:pic>
        <p:nvPicPr>
          <p:cNvPr id="51" name="Picture 50" descr="A black background with white text&#10;&#10;Description automatically generated">
            <a:extLst>
              <a:ext uri="{FF2B5EF4-FFF2-40B4-BE49-F238E27FC236}">
                <a16:creationId xmlns:a16="http://schemas.microsoft.com/office/drawing/2014/main" id="{E0219106-B0F9-254B-2158-DE6D427DBFFB}"/>
              </a:ext>
            </a:extLst>
          </p:cNvPr>
          <p:cNvPicPr>
            <a:picLocks noChangeAspect="1"/>
          </p:cNvPicPr>
          <p:nvPr/>
        </p:nvPicPr>
        <p:blipFill rotWithShape="1">
          <a:blip r:embed="rId12">
            <a:extLst>
              <a:ext uri="{28A0092B-C50C-407E-A947-70E740481C1C}">
                <a14:useLocalDpi xmlns:a14="http://schemas.microsoft.com/office/drawing/2010/main" val="0"/>
              </a:ext>
            </a:extLst>
          </a:blip>
          <a:srcRect t="31307" b="34659"/>
          <a:stretch/>
        </p:blipFill>
        <p:spPr>
          <a:xfrm>
            <a:off x="6564943" y="1632951"/>
            <a:ext cx="479546" cy="163207"/>
          </a:xfrm>
          <a:prstGeom prst="rect">
            <a:avLst/>
          </a:prstGeom>
        </p:spPr>
      </p:pic>
      <p:pic>
        <p:nvPicPr>
          <p:cNvPr id="52" name="Picture 51" descr="A red rectangle with white text&#10;&#10;Description automatically generated">
            <a:extLst>
              <a:ext uri="{FF2B5EF4-FFF2-40B4-BE49-F238E27FC236}">
                <a16:creationId xmlns:a16="http://schemas.microsoft.com/office/drawing/2014/main" id="{37514BB6-3B0E-9197-6EA6-4B0112DF4206}"/>
              </a:ext>
            </a:extLst>
          </p:cNvPr>
          <p:cNvPicPr>
            <a:picLocks noChangeAspect="1"/>
          </p:cNvPicPr>
          <p:nvPr/>
        </p:nvPicPr>
        <p:blipFill rotWithShape="1">
          <a:blip r:embed="rId13">
            <a:extLst>
              <a:ext uri="{28A0092B-C50C-407E-A947-70E740481C1C}">
                <a14:useLocalDpi xmlns:a14="http://schemas.microsoft.com/office/drawing/2010/main" val="0"/>
              </a:ext>
            </a:extLst>
          </a:blip>
          <a:srcRect t="25343" b="26429"/>
          <a:stretch/>
        </p:blipFill>
        <p:spPr>
          <a:xfrm>
            <a:off x="7099174" y="1628254"/>
            <a:ext cx="713555" cy="180230"/>
          </a:xfrm>
          <a:prstGeom prst="rect">
            <a:avLst/>
          </a:prstGeom>
        </p:spPr>
      </p:pic>
      <p:pic>
        <p:nvPicPr>
          <p:cNvPr id="53" name="Picture 52" descr="A black background with white text&#10;&#10;Description automatically generated">
            <a:extLst>
              <a:ext uri="{FF2B5EF4-FFF2-40B4-BE49-F238E27FC236}">
                <a16:creationId xmlns:a16="http://schemas.microsoft.com/office/drawing/2014/main" id="{7EA91AA0-C034-5153-0C2B-9A4443105C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82315" y="1611481"/>
            <a:ext cx="342110" cy="258578"/>
          </a:xfrm>
          <a:prstGeom prst="rect">
            <a:avLst/>
          </a:prstGeom>
        </p:spPr>
      </p:pic>
      <p:pic>
        <p:nvPicPr>
          <p:cNvPr id="54" name="Picture 53" descr="A logo of a company&#10;&#10;Description automatically generated">
            <a:extLst>
              <a:ext uri="{FF2B5EF4-FFF2-40B4-BE49-F238E27FC236}">
                <a16:creationId xmlns:a16="http://schemas.microsoft.com/office/drawing/2014/main" id="{B4737F1B-555E-D01B-9A50-439F808D4D7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75358" y="1589061"/>
            <a:ext cx="328801" cy="250985"/>
          </a:xfrm>
          <a:prstGeom prst="rect">
            <a:avLst/>
          </a:prstGeom>
        </p:spPr>
      </p:pic>
      <p:pic>
        <p:nvPicPr>
          <p:cNvPr id="55" name="Graphic 54">
            <a:extLst>
              <a:ext uri="{FF2B5EF4-FFF2-40B4-BE49-F238E27FC236}">
                <a16:creationId xmlns:a16="http://schemas.microsoft.com/office/drawing/2014/main" id="{0B7AE233-100E-D997-DB38-BA135081E05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77080" y="1627305"/>
            <a:ext cx="484279" cy="212519"/>
          </a:xfrm>
          <a:prstGeom prst="rect">
            <a:avLst/>
          </a:prstGeom>
        </p:spPr>
      </p:pic>
      <p:pic>
        <p:nvPicPr>
          <p:cNvPr id="1029" name="Picture 2" descr="Tiktok logo bytedance editorial photo. Illustration of outside - 173370921">
            <a:extLst>
              <a:ext uri="{FF2B5EF4-FFF2-40B4-BE49-F238E27FC236}">
                <a16:creationId xmlns:a16="http://schemas.microsoft.com/office/drawing/2014/main" id="{1F33E7E0-DF07-6073-C2D9-FFB6C28D8CE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87860" y="2744167"/>
            <a:ext cx="292887" cy="27171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3" descr="pinterest&quot; Icon - Download for free – Iconduck">
            <a:extLst>
              <a:ext uri="{FF2B5EF4-FFF2-40B4-BE49-F238E27FC236}">
                <a16:creationId xmlns:a16="http://schemas.microsoft.com/office/drawing/2014/main" id="{76C1B082-23ED-2E7B-04AC-FBB7E0F45E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49369" y="2734147"/>
            <a:ext cx="326193" cy="302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4" descr="New Facebook Logo 2019 PNG Transparent &amp; SVG Vector - Freebie Supply">
            <a:extLst>
              <a:ext uri="{FF2B5EF4-FFF2-40B4-BE49-F238E27FC236}">
                <a16:creationId xmlns:a16="http://schemas.microsoft.com/office/drawing/2014/main" id="{8B4C56E6-DD2B-B816-2859-20BBCEA76F6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26120" y="2741736"/>
            <a:ext cx="253750" cy="2537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5" descr="upload.wikimedia.org/wikipedia/commons/thumb/a/a5/...">
            <a:extLst>
              <a:ext uri="{FF2B5EF4-FFF2-40B4-BE49-F238E27FC236}">
                <a16:creationId xmlns:a16="http://schemas.microsoft.com/office/drawing/2014/main" id="{33B6EECA-97F6-A51C-F284-1937BF27216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58730" y="2748832"/>
            <a:ext cx="253751" cy="253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7">
            <a:extLst>
              <a:ext uri="{FF2B5EF4-FFF2-40B4-BE49-F238E27FC236}">
                <a16:creationId xmlns:a16="http://schemas.microsoft.com/office/drawing/2014/main" id="{EB3A6B24-63E5-0F3C-B27D-3C47411C55B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38982" y="3080908"/>
            <a:ext cx="199207" cy="20455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8">
            <a:extLst>
              <a:ext uri="{FF2B5EF4-FFF2-40B4-BE49-F238E27FC236}">
                <a16:creationId xmlns:a16="http://schemas.microsoft.com/office/drawing/2014/main" id="{52E1A926-E86D-E9B4-2C9B-395A3D36029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56202" y="3080908"/>
            <a:ext cx="505369" cy="2045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35">
            <a:extLst>
              <a:ext uri="{FF2B5EF4-FFF2-40B4-BE49-F238E27FC236}">
                <a16:creationId xmlns:a16="http://schemas.microsoft.com/office/drawing/2014/main" id="{5FEAA2A5-9E9F-E169-DAB1-0B2BBFB09BC6}"/>
              </a:ext>
            </a:extLst>
          </p:cNvPr>
          <p:cNvPicPr>
            <a:picLocks noChangeAspect="1"/>
          </p:cNvPicPr>
          <p:nvPr/>
        </p:nvPicPr>
        <p:blipFill>
          <a:blip r:embed="rId24"/>
          <a:stretch>
            <a:fillRect/>
          </a:stretch>
        </p:blipFill>
        <p:spPr>
          <a:xfrm>
            <a:off x="3888703" y="2150670"/>
            <a:ext cx="717596" cy="301676"/>
          </a:xfrm>
          <a:prstGeom prst="rect">
            <a:avLst/>
          </a:prstGeom>
        </p:spPr>
      </p:pic>
      <p:pic>
        <p:nvPicPr>
          <p:cNvPr id="1037" name="Picture 1036" descr="Volta.Wordmark.R.Black">
            <a:extLst>
              <a:ext uri="{FF2B5EF4-FFF2-40B4-BE49-F238E27FC236}">
                <a16:creationId xmlns:a16="http://schemas.microsoft.com/office/drawing/2014/main" id="{FC91DE52-3AA3-4903-7BD0-E4D34741A0E7}"/>
              </a:ext>
            </a:extLst>
          </p:cNvPr>
          <p:cNvPicPr>
            <a:picLocks noChangeAspect="1"/>
          </p:cNvPicPr>
          <p:nvPr/>
        </p:nvPicPr>
        <p:blipFill rotWithShape="1">
          <a:blip r:embed="rId25"/>
          <a:srcRect l="23987" t="32052" r="22471" b="37787"/>
          <a:stretch/>
        </p:blipFill>
        <p:spPr>
          <a:xfrm>
            <a:off x="3894404" y="2445138"/>
            <a:ext cx="778326" cy="268035"/>
          </a:xfrm>
          <a:prstGeom prst="rect">
            <a:avLst/>
          </a:prstGeom>
        </p:spPr>
      </p:pic>
      <p:pic>
        <p:nvPicPr>
          <p:cNvPr id="1038" name="Picture 1037">
            <a:extLst>
              <a:ext uri="{FF2B5EF4-FFF2-40B4-BE49-F238E27FC236}">
                <a16:creationId xmlns:a16="http://schemas.microsoft.com/office/drawing/2014/main" id="{6523E63B-F2E1-2175-6916-06AAC639DB1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47486" y="1595319"/>
            <a:ext cx="395279" cy="1297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039">
            <a:extLst>
              <a:ext uri="{FF2B5EF4-FFF2-40B4-BE49-F238E27FC236}">
                <a16:creationId xmlns:a16="http://schemas.microsoft.com/office/drawing/2014/main" id="{8D3DD9F9-5DD0-B221-36E5-C4047320E78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74353" y="1735295"/>
            <a:ext cx="398571" cy="1675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2" descr="Disney Plus Logo | Symbol, History, PNG (3840*2160)">
            <a:extLst>
              <a:ext uri="{FF2B5EF4-FFF2-40B4-BE49-F238E27FC236}">
                <a16:creationId xmlns:a16="http://schemas.microsoft.com/office/drawing/2014/main" id="{CB89C065-8C31-2E58-B29A-5359828323C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212138" y="1579094"/>
            <a:ext cx="426601" cy="239964"/>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2" descr="Tiktok logo bytedance editorial photo. Illustration of outside - 173370921">
            <a:extLst>
              <a:ext uri="{FF2B5EF4-FFF2-40B4-BE49-F238E27FC236}">
                <a16:creationId xmlns:a16="http://schemas.microsoft.com/office/drawing/2014/main" id="{0434E35F-E2D2-F822-A468-87D6F68D37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20125" y="4413258"/>
            <a:ext cx="292887" cy="27171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4" descr="New Facebook Logo 2019 PNG Transparent &amp; SVG Vector - Freebie Supply">
            <a:extLst>
              <a:ext uri="{FF2B5EF4-FFF2-40B4-BE49-F238E27FC236}">
                <a16:creationId xmlns:a16="http://schemas.microsoft.com/office/drawing/2014/main" id="{815B6DF2-97FB-8B0A-0E8F-3F3F3490920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58385" y="4410827"/>
            <a:ext cx="253750" cy="25375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5" descr="upload.wikimedia.org/wikipedia/commons/thumb/a/a5/...">
            <a:extLst>
              <a:ext uri="{FF2B5EF4-FFF2-40B4-BE49-F238E27FC236}">
                <a16:creationId xmlns:a16="http://schemas.microsoft.com/office/drawing/2014/main" id="{5E4A06FD-0D92-B031-E86E-A6D0B18585D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90995" y="4417923"/>
            <a:ext cx="253751" cy="25375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3" descr="pinterest&quot; Icon - Download for free – Iconduck">
            <a:extLst>
              <a:ext uri="{FF2B5EF4-FFF2-40B4-BE49-F238E27FC236}">
                <a16:creationId xmlns:a16="http://schemas.microsoft.com/office/drawing/2014/main" id="{4E923AA2-DB07-7349-CCA6-7B9FABE811E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65739" y="4391063"/>
            <a:ext cx="326193" cy="30261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7">
            <a:extLst>
              <a:ext uri="{FF2B5EF4-FFF2-40B4-BE49-F238E27FC236}">
                <a16:creationId xmlns:a16="http://schemas.microsoft.com/office/drawing/2014/main" id="{015056B5-F72E-F9BA-DC4B-6F5F5081AE1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77043" y="4747364"/>
            <a:ext cx="199207" cy="20455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8">
            <a:extLst>
              <a:ext uri="{FF2B5EF4-FFF2-40B4-BE49-F238E27FC236}">
                <a16:creationId xmlns:a16="http://schemas.microsoft.com/office/drawing/2014/main" id="{4B9D83C5-D7D2-7B8E-D560-E8F1B746955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70321" y="4747364"/>
            <a:ext cx="505369" cy="204554"/>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1048" descr="A green text on a black background&#10;&#10;Description automatically generated">
            <a:extLst>
              <a:ext uri="{FF2B5EF4-FFF2-40B4-BE49-F238E27FC236}">
                <a16:creationId xmlns:a16="http://schemas.microsoft.com/office/drawing/2014/main" id="{44C5E4FA-87C4-1C38-2E0A-67C11B8260C8}"/>
              </a:ext>
            </a:extLst>
          </p:cNvPr>
          <p:cNvPicPr>
            <a:picLocks noChangeAspect="1"/>
          </p:cNvPicPr>
          <p:nvPr/>
        </p:nvPicPr>
        <p:blipFill rotWithShape="1">
          <a:blip r:embed="rId8">
            <a:extLst>
              <a:ext uri="{28A0092B-C50C-407E-A947-70E740481C1C}">
                <a14:useLocalDpi xmlns:a14="http://schemas.microsoft.com/office/drawing/2010/main" val="0"/>
              </a:ext>
            </a:extLst>
          </a:blip>
          <a:srcRect r="68874"/>
          <a:stretch/>
        </p:blipFill>
        <p:spPr>
          <a:xfrm>
            <a:off x="3922118" y="3804393"/>
            <a:ext cx="254132" cy="245257"/>
          </a:xfrm>
          <a:prstGeom prst="rect">
            <a:avLst/>
          </a:prstGeom>
        </p:spPr>
      </p:pic>
      <p:pic>
        <p:nvPicPr>
          <p:cNvPr id="1050" name="Picture 1049" descr="A red and grey logo&#10;&#10;Description automatically generated">
            <a:extLst>
              <a:ext uri="{FF2B5EF4-FFF2-40B4-BE49-F238E27FC236}">
                <a16:creationId xmlns:a16="http://schemas.microsoft.com/office/drawing/2014/main" id="{FF565C30-73DC-4202-D186-BC5D7F14DB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7501" y="3864758"/>
            <a:ext cx="444950" cy="138004"/>
          </a:xfrm>
          <a:prstGeom prst="rect">
            <a:avLst/>
          </a:prstGeom>
        </p:spPr>
      </p:pic>
      <p:pic>
        <p:nvPicPr>
          <p:cNvPr id="1052" name="Picture 1051" descr="A blue text on a black background&#10;&#10;Description automatically generated">
            <a:extLst>
              <a:ext uri="{FF2B5EF4-FFF2-40B4-BE49-F238E27FC236}">
                <a16:creationId xmlns:a16="http://schemas.microsoft.com/office/drawing/2014/main" id="{8B9B3086-274E-6062-9D5B-027F386C62E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59661" y="3817305"/>
            <a:ext cx="831802" cy="223712"/>
          </a:xfrm>
          <a:prstGeom prst="rect">
            <a:avLst/>
          </a:prstGeom>
        </p:spPr>
      </p:pic>
      <p:pic>
        <p:nvPicPr>
          <p:cNvPr id="1054" name="Picture 1053" descr="A blue and black logo&#10;&#10;Description automatically generated">
            <a:extLst>
              <a:ext uri="{FF2B5EF4-FFF2-40B4-BE49-F238E27FC236}">
                <a16:creationId xmlns:a16="http://schemas.microsoft.com/office/drawing/2014/main" id="{027FF5BC-84A6-5BF7-3894-1EDD4ADEF2C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634227" y="3838821"/>
            <a:ext cx="926482" cy="190725"/>
          </a:xfrm>
          <a:prstGeom prst="rect">
            <a:avLst/>
          </a:prstGeom>
        </p:spPr>
      </p:pic>
      <p:pic>
        <p:nvPicPr>
          <p:cNvPr id="1056" name="Picture 1055" descr="A blue and white sign with white text&#10;&#10;Description automatically generated">
            <a:extLst>
              <a:ext uri="{FF2B5EF4-FFF2-40B4-BE49-F238E27FC236}">
                <a16:creationId xmlns:a16="http://schemas.microsoft.com/office/drawing/2014/main" id="{9E461434-D23C-D3E3-AF60-B71995D8A10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438621" y="4096517"/>
            <a:ext cx="479054" cy="269468"/>
          </a:xfrm>
          <a:prstGeom prst="rect">
            <a:avLst/>
          </a:prstGeom>
        </p:spPr>
      </p:pic>
      <p:pic>
        <p:nvPicPr>
          <p:cNvPr id="1058" name="Picture 1057" descr="A black background with a black square&#10;&#10;Description automatically generated with medium confidence">
            <a:extLst>
              <a:ext uri="{FF2B5EF4-FFF2-40B4-BE49-F238E27FC236}">
                <a16:creationId xmlns:a16="http://schemas.microsoft.com/office/drawing/2014/main" id="{88AD0365-1C77-AECD-D54C-F48FBB510277}"/>
              </a:ext>
            </a:extLst>
          </p:cNvPr>
          <p:cNvPicPr>
            <a:picLocks noChangeAspect="1"/>
          </p:cNvPicPr>
          <p:nvPr/>
        </p:nvPicPr>
        <p:blipFill rotWithShape="1">
          <a:blip r:embed="rId32">
            <a:extLst>
              <a:ext uri="{28A0092B-C50C-407E-A947-70E740481C1C}">
                <a14:useLocalDpi xmlns:a14="http://schemas.microsoft.com/office/drawing/2010/main" val="0"/>
              </a:ext>
            </a:extLst>
          </a:blip>
          <a:srcRect t="28448" b="28713"/>
          <a:stretch/>
        </p:blipFill>
        <p:spPr>
          <a:xfrm>
            <a:off x="4606299" y="4115507"/>
            <a:ext cx="905482" cy="218194"/>
          </a:xfrm>
          <a:prstGeom prst="rect">
            <a:avLst/>
          </a:prstGeom>
        </p:spPr>
      </p:pic>
      <p:pic>
        <p:nvPicPr>
          <p:cNvPr id="1060" name="Picture 1059" descr="A red and black logo&#10;&#10;Description automatically generated">
            <a:extLst>
              <a:ext uri="{FF2B5EF4-FFF2-40B4-BE49-F238E27FC236}">
                <a16:creationId xmlns:a16="http://schemas.microsoft.com/office/drawing/2014/main" id="{118B5F0D-4D82-DDB8-225B-CC5C55B0FC5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878023" y="4039504"/>
            <a:ext cx="802026" cy="356100"/>
          </a:xfrm>
          <a:prstGeom prst="rect">
            <a:avLst/>
          </a:prstGeom>
        </p:spPr>
      </p:pic>
      <p:pic>
        <p:nvPicPr>
          <p:cNvPr id="1061" name="Picture 1060">
            <a:extLst>
              <a:ext uri="{FF2B5EF4-FFF2-40B4-BE49-F238E27FC236}">
                <a16:creationId xmlns:a16="http://schemas.microsoft.com/office/drawing/2014/main" id="{AD949FEF-741D-CD41-FFF4-5F24B1935F1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63692" y="3544496"/>
            <a:ext cx="482318" cy="20272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F300966B-FBCB-9D7E-C350-8835BBD0D4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3005" y="3524237"/>
            <a:ext cx="685468" cy="211353"/>
          </a:xfrm>
          <a:prstGeom prst="rect">
            <a:avLst/>
          </a:prstGeom>
        </p:spPr>
      </p:pic>
      <p:pic>
        <p:nvPicPr>
          <p:cNvPr id="1063" name="Picture 1062">
            <a:extLst>
              <a:ext uri="{FF2B5EF4-FFF2-40B4-BE49-F238E27FC236}">
                <a16:creationId xmlns:a16="http://schemas.microsoft.com/office/drawing/2014/main" id="{2DBC22D7-2427-8B95-D333-6EC7E2E8B7D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50187" y="3525133"/>
            <a:ext cx="588864" cy="1932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063" descr="A red and black logo&#10;&#10;Description automatically generated">
            <a:extLst>
              <a:ext uri="{FF2B5EF4-FFF2-40B4-BE49-F238E27FC236}">
                <a16:creationId xmlns:a16="http://schemas.microsoft.com/office/drawing/2014/main" id="{E0756A8A-BE68-A30E-2B85-3C57EEDB4BD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966582" y="3491969"/>
            <a:ext cx="584565" cy="259547"/>
          </a:xfrm>
          <a:prstGeom prst="rect">
            <a:avLst/>
          </a:prstGeom>
        </p:spPr>
      </p:pic>
      <p:pic>
        <p:nvPicPr>
          <p:cNvPr id="1066" name="Picture 1065" descr="A purple text on a black background&#10;&#10;Description automatically generated">
            <a:extLst>
              <a:ext uri="{FF2B5EF4-FFF2-40B4-BE49-F238E27FC236}">
                <a16:creationId xmlns:a16="http://schemas.microsoft.com/office/drawing/2014/main" id="{D15F9F31-4944-AF4C-B613-FB59BD743451}"/>
              </a:ext>
            </a:extLst>
          </p:cNvPr>
          <p:cNvPicPr>
            <a:picLocks noChangeAspect="1"/>
          </p:cNvPicPr>
          <p:nvPr/>
        </p:nvPicPr>
        <p:blipFill rotWithShape="1">
          <a:blip r:embed="rId34">
            <a:extLst>
              <a:ext uri="{28A0092B-C50C-407E-A947-70E740481C1C}">
                <a14:useLocalDpi xmlns:a14="http://schemas.microsoft.com/office/drawing/2010/main" val="0"/>
              </a:ext>
            </a:extLst>
          </a:blip>
          <a:srcRect t="22478" b="22777"/>
          <a:stretch/>
        </p:blipFill>
        <p:spPr>
          <a:xfrm>
            <a:off x="6589436" y="3544496"/>
            <a:ext cx="601252" cy="185148"/>
          </a:xfrm>
          <a:prstGeom prst="rect">
            <a:avLst/>
          </a:prstGeom>
        </p:spPr>
      </p:pic>
      <p:sp>
        <p:nvSpPr>
          <p:cNvPr id="5" name="Footer Placeholder 2">
            <a:extLst>
              <a:ext uri="{FF2B5EF4-FFF2-40B4-BE49-F238E27FC236}">
                <a16:creationId xmlns:a16="http://schemas.microsoft.com/office/drawing/2014/main" id="{D6589FA8-948A-3B41-8BFE-2B14121B3C62}"/>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pic>
        <p:nvPicPr>
          <p:cNvPr id="2" name="Picture 2" descr="Tiktok logo bytedance editorial photo. Illustration of outside - 173370921">
            <a:extLst>
              <a:ext uri="{FF2B5EF4-FFF2-40B4-BE49-F238E27FC236}">
                <a16:creationId xmlns:a16="http://schemas.microsoft.com/office/drawing/2014/main" id="{24CA93B0-32C1-91C5-B11D-4CF558D44BC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51602" y="2750855"/>
            <a:ext cx="292887" cy="2717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46E538-DE01-D7B5-D706-AB93DA6A238A}"/>
              </a:ext>
            </a:extLst>
          </p:cNvPr>
          <p:cNvSpPr txBox="1"/>
          <p:nvPr/>
        </p:nvSpPr>
        <p:spPr>
          <a:xfrm>
            <a:off x="6950628" y="2769612"/>
            <a:ext cx="615874" cy="246221"/>
          </a:xfrm>
          <a:prstGeom prst="rect">
            <a:avLst/>
          </a:prstGeom>
          <a:noFill/>
        </p:spPr>
        <p:txBody>
          <a:bodyPr wrap="none" rtlCol="0">
            <a:spAutoFit/>
          </a:bodyPr>
          <a:lstStyle/>
          <a:p>
            <a:r>
              <a:rPr lang="en-US" sz="1000"/>
              <a:t>Creator</a:t>
            </a:r>
          </a:p>
        </p:txBody>
      </p:sp>
    </p:spTree>
    <p:extLst>
      <p:ext uri="{BB962C8B-B14F-4D97-AF65-F5344CB8AC3E}">
        <p14:creationId xmlns:p14="http://schemas.microsoft.com/office/powerpoint/2010/main" val="285831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895290-2207-3577-A265-B45C764343C6}"/>
              </a:ext>
            </a:extLst>
          </p:cNvPr>
          <p:cNvSpPr>
            <a:spLocks noGrp="1"/>
          </p:cNvSpPr>
          <p:nvPr>
            <p:ph type="sldNum" sz="quarter" idx="7"/>
          </p:nvPr>
        </p:nvSpPr>
        <p:spPr/>
        <p:txBody>
          <a:bodyPr/>
          <a:lstStyle/>
          <a:p>
            <a:fld id="{B6F15528-21DE-4FAA-801E-634DDDAF4B2B}" type="slidenum">
              <a:rPr lang="en-US" smtClean="0"/>
              <a:t>4</a:t>
            </a:fld>
            <a:endParaRPr lang="en-US"/>
          </a:p>
        </p:txBody>
      </p:sp>
      <p:sp>
        <p:nvSpPr>
          <p:cNvPr id="5" name="Title 1">
            <a:extLst>
              <a:ext uri="{FF2B5EF4-FFF2-40B4-BE49-F238E27FC236}">
                <a16:creationId xmlns:a16="http://schemas.microsoft.com/office/drawing/2014/main" id="{E089899C-F558-85BC-0867-FE305F2218A2}"/>
              </a:ext>
            </a:extLst>
          </p:cNvPr>
          <p:cNvSpPr txBox="1">
            <a:spLocks/>
          </p:cNvSpPr>
          <p:nvPr/>
        </p:nvSpPr>
        <p:spPr>
          <a:xfrm>
            <a:off x="431137" y="392076"/>
            <a:ext cx="11326813" cy="79683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cap="all" spc="10" baseline="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all" spc="10" normalizeH="0" baseline="0" noProof="0">
                <a:ln>
                  <a:noFill/>
                </a:ln>
                <a:solidFill>
                  <a:srgbClr val="262626"/>
                </a:solidFill>
                <a:effectLst/>
                <a:uLnTx/>
                <a:uFillTx/>
                <a:latin typeface="BMWTypeNext Light" pitchFamily="50" charset="0"/>
                <a:ea typeface="+mj-ea"/>
                <a:cs typeface="+mj-cs"/>
              </a:rPr>
              <a:t>Through august 24</a:t>
            </a:r>
            <a:r>
              <a:rPr kumimoji="0" lang="en-US" sz="2400" b="0" i="0" u="none" strike="noStrike" kern="1200" cap="all" spc="10" normalizeH="0" baseline="30000" noProof="0">
                <a:ln>
                  <a:noFill/>
                </a:ln>
                <a:solidFill>
                  <a:srgbClr val="262626"/>
                </a:solidFill>
                <a:effectLst/>
                <a:uLnTx/>
                <a:uFillTx/>
                <a:latin typeface="BMWTypeNext Light" pitchFamily="50" charset="0"/>
                <a:ea typeface="+mj-ea"/>
                <a:cs typeface="+mj-cs"/>
              </a:rPr>
              <a:t>th</a:t>
            </a:r>
            <a:r>
              <a:rPr kumimoji="0" lang="en-US" sz="2400" b="0" i="0" u="none" strike="noStrike" kern="1200" cap="all" spc="10" normalizeH="0" baseline="0" noProof="0">
                <a:ln>
                  <a:noFill/>
                </a:ln>
                <a:solidFill>
                  <a:srgbClr val="262626"/>
                </a:solidFill>
                <a:effectLst/>
                <a:uLnTx/>
                <a:uFillTx/>
                <a:latin typeface="BMWTypeNext Light" pitchFamily="50" charset="0"/>
                <a:ea typeface="+mj-ea"/>
                <a:cs typeface="+mj-cs"/>
              </a:rPr>
              <a:t>, the 5 series, IX AND X5 ARE outpacing </a:t>
            </a:r>
            <a:r>
              <a:rPr kumimoji="0" lang="en-US" sz="2400" b="0" i="0" u="none" strike="noStrike" kern="1200" cap="all" spc="10" normalizeH="0" baseline="0" noProof="0" err="1">
                <a:ln>
                  <a:noFill/>
                </a:ln>
                <a:solidFill>
                  <a:srgbClr val="262626"/>
                </a:solidFill>
                <a:effectLst/>
                <a:uLnTx/>
                <a:uFillTx/>
                <a:latin typeface="BMWTypeNext Light" pitchFamily="50" charset="0"/>
                <a:ea typeface="+mj-ea"/>
                <a:cs typeface="+mj-cs"/>
              </a:rPr>
              <a:t>nsc</a:t>
            </a:r>
            <a:r>
              <a:rPr kumimoji="0" lang="en-US" sz="2400" b="0" i="0" u="none" strike="noStrike" kern="1200" cap="all" spc="10" normalizeH="0" baseline="0" noProof="0">
                <a:ln>
                  <a:noFill/>
                </a:ln>
                <a:solidFill>
                  <a:srgbClr val="262626"/>
                </a:solidFill>
                <a:effectLst/>
                <a:uLnTx/>
                <a:uFillTx/>
                <a:latin typeface="BMWTypeNext Light" pitchFamily="50" charset="0"/>
                <a:ea typeface="+mj-ea"/>
                <a:cs typeface="+mj-cs"/>
              </a:rPr>
              <a:t> lead targets while the i4</a:t>
            </a:r>
            <a:r>
              <a:rPr lang="en-US">
                <a:solidFill>
                  <a:srgbClr val="262626"/>
                </a:solidFill>
                <a:latin typeface="BMWTypeNext Light" pitchFamily="50" charset="0"/>
              </a:rPr>
              <a:t> LEADS ARE AT TARGET PACING.</a:t>
            </a:r>
            <a:endParaRPr kumimoji="0" lang="en-US" sz="2400" b="0" i="0" u="none" strike="noStrike" kern="1200" cap="all" spc="10" normalizeH="0" baseline="0" noProof="0">
              <a:ln>
                <a:noFill/>
              </a:ln>
              <a:solidFill>
                <a:srgbClr val="262626"/>
              </a:solidFill>
              <a:effectLst/>
              <a:uLnTx/>
              <a:uFillTx/>
              <a:latin typeface="BMWTypeNext Light" pitchFamily="50" charset="0"/>
              <a:ea typeface="+mj-ea"/>
              <a:cs typeface="+mj-cs"/>
            </a:endParaRPr>
          </a:p>
        </p:txBody>
      </p:sp>
      <p:grpSp>
        <p:nvGrpSpPr>
          <p:cNvPr id="20" name="Group 19">
            <a:extLst>
              <a:ext uri="{FF2B5EF4-FFF2-40B4-BE49-F238E27FC236}">
                <a16:creationId xmlns:a16="http://schemas.microsoft.com/office/drawing/2014/main" id="{DB1DC9D2-25B4-5BA5-00E6-DDAB73B31A30}"/>
              </a:ext>
            </a:extLst>
          </p:cNvPr>
          <p:cNvGrpSpPr/>
          <p:nvPr/>
        </p:nvGrpSpPr>
        <p:grpSpPr>
          <a:xfrm>
            <a:off x="746169" y="1533866"/>
            <a:ext cx="2005344" cy="4312970"/>
            <a:chOff x="446911" y="1370453"/>
            <a:chExt cx="1646607" cy="4200202"/>
          </a:xfrm>
        </p:grpSpPr>
        <p:sp>
          <p:nvSpPr>
            <p:cNvPr id="8" name="TextBox 11">
              <a:extLst>
                <a:ext uri="{FF2B5EF4-FFF2-40B4-BE49-F238E27FC236}">
                  <a16:creationId xmlns:a16="http://schemas.microsoft.com/office/drawing/2014/main" id="{8180C367-5CBC-3B36-A68B-2FE9E2945984}"/>
                </a:ext>
              </a:extLst>
            </p:cNvPr>
            <p:cNvSpPr txBox="1"/>
            <p:nvPr/>
          </p:nvSpPr>
          <p:spPr>
            <a:xfrm>
              <a:off x="446912" y="1370453"/>
              <a:ext cx="1646605" cy="839242"/>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BMWTypeNext Light"/>
                  <a:ea typeface="+mn-ea"/>
                  <a:cs typeface="Arial"/>
                </a:rPr>
                <a:t>i4 NSC LEAD PACING</a:t>
              </a:r>
              <a:endParaRPr lang="en-US" sz="900" b="1">
                <a:solidFill>
                  <a:srgbClr val="000000"/>
                </a:solidFill>
                <a:latin typeface="BMWTypeNext Light"/>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chemeClr val="accent2"/>
                  </a:solidFill>
                  <a:latin typeface="BMWTypeNext Light"/>
                  <a:cs typeface="Arial"/>
                </a:rPr>
                <a:t>77%</a:t>
              </a:r>
              <a:endParaRPr lang="en-US" sz="3200" b="0" i="0" u="none" strike="noStrike" kern="1200" cap="none" spc="0" normalizeH="0" baseline="0" noProof="0">
                <a:ln>
                  <a:noFill/>
                </a:ln>
                <a:solidFill>
                  <a:schemeClr val="accent2"/>
                </a:solidFill>
                <a:effectLst/>
                <a:uLnTx/>
                <a:uFillTx/>
                <a:latin typeface="BMWTypeNext Light"/>
                <a:cs typeface="Arial"/>
              </a:endParaRPr>
            </a:p>
            <a:p>
              <a:pPr algn="ctr">
                <a:defRPr/>
              </a:pPr>
              <a:r>
                <a:rPr lang="en-US" sz="900">
                  <a:solidFill>
                    <a:srgbClr val="000000"/>
                  </a:solidFill>
                  <a:latin typeface="BMWTypeNext Light"/>
                  <a:cs typeface="Arial"/>
                </a:rPr>
                <a:t>1,020 BMWUSA LEADS </a:t>
              </a:r>
            </a:p>
          </p:txBody>
        </p:sp>
        <p:sp>
          <p:nvSpPr>
            <p:cNvPr id="12" name="TextBox 11">
              <a:extLst>
                <a:ext uri="{FF2B5EF4-FFF2-40B4-BE49-F238E27FC236}">
                  <a16:creationId xmlns:a16="http://schemas.microsoft.com/office/drawing/2014/main" id="{511559A2-A233-C301-4F49-D8F95D7ABEE4}"/>
                </a:ext>
              </a:extLst>
            </p:cNvPr>
            <p:cNvSpPr txBox="1"/>
            <p:nvPr/>
          </p:nvSpPr>
          <p:spPr>
            <a:xfrm>
              <a:off x="446912" y="2463258"/>
              <a:ext cx="1646605" cy="88919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BMWTypeNext Light"/>
                  <a:ea typeface="+mn-ea"/>
                  <a:cs typeface="Arial"/>
                </a:rPr>
                <a:t>iX</a:t>
              </a:r>
              <a:r>
                <a:rPr kumimoji="0" lang="en-US" sz="900" b="1" i="0" u="none" strike="noStrike" kern="1200" cap="none" spc="0" normalizeH="0" baseline="0" noProof="0">
                  <a:ln>
                    <a:noFill/>
                  </a:ln>
                  <a:solidFill>
                    <a:srgbClr val="000000"/>
                  </a:solidFill>
                  <a:effectLst/>
                  <a:uLnTx/>
                  <a:uFillTx/>
                  <a:latin typeface="BMWTypeNext Light"/>
                  <a:ea typeface="+mn-ea"/>
                  <a:cs typeface="Arial"/>
                </a:rPr>
                <a:t> NSC LEAD PACING</a:t>
              </a:r>
              <a:endParaRPr lang="en-US" sz="900" b="1">
                <a:solidFill>
                  <a:srgbClr val="000000"/>
                </a:solidFill>
                <a:latin typeface="BMWTypeNext Light"/>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B050"/>
                  </a:solidFill>
                  <a:latin typeface="BMWTypeNext Light"/>
                  <a:cs typeface="Arial"/>
                </a:rPr>
                <a:t>85%</a:t>
              </a:r>
              <a:endParaRPr lang="en-US" sz="3200" b="0" i="0" u="none" strike="noStrike" kern="1200" cap="none" spc="0" normalizeH="0" baseline="0" noProof="0">
                <a:ln>
                  <a:noFill/>
                </a:ln>
                <a:solidFill>
                  <a:srgbClr val="00B050"/>
                </a:solidFill>
                <a:effectLst/>
                <a:uLnTx/>
                <a:uFillTx/>
                <a:latin typeface="BMWTypeNext Light"/>
                <a:cs typeface="Arial"/>
              </a:endParaRPr>
            </a:p>
            <a:p>
              <a:pPr algn="ctr">
                <a:spcBef>
                  <a:spcPts val="400"/>
                </a:spcBef>
                <a:spcAft>
                  <a:spcPts val="400"/>
                </a:spcAft>
                <a:defRPr/>
              </a:pPr>
              <a:r>
                <a:rPr lang="en-US" sz="900">
                  <a:latin typeface="BMWTypeNext Light"/>
                  <a:cs typeface="Arial"/>
                </a:rPr>
                <a:t>665 BMWUSA LEADS</a:t>
              </a:r>
            </a:p>
          </p:txBody>
        </p:sp>
        <p:sp>
          <p:nvSpPr>
            <p:cNvPr id="15" name="TextBox 11">
              <a:extLst>
                <a:ext uri="{FF2B5EF4-FFF2-40B4-BE49-F238E27FC236}">
                  <a16:creationId xmlns:a16="http://schemas.microsoft.com/office/drawing/2014/main" id="{5B2EAF57-91FE-EB98-AFBF-92770F25A4CF}"/>
                </a:ext>
              </a:extLst>
            </p:cNvPr>
            <p:cNvSpPr txBox="1"/>
            <p:nvPr/>
          </p:nvSpPr>
          <p:spPr>
            <a:xfrm>
              <a:off x="446913" y="3588653"/>
              <a:ext cx="1646605" cy="88919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BMWTypeNext Light"/>
                  <a:cs typeface="Arial"/>
                </a:rPr>
                <a:t>5S</a:t>
              </a:r>
              <a:r>
                <a:rPr kumimoji="0" lang="en-US" sz="900" b="1" i="0" u="none" strike="noStrike" kern="1200" cap="none" spc="0" normalizeH="0" baseline="0" noProof="0">
                  <a:ln>
                    <a:noFill/>
                  </a:ln>
                  <a:solidFill>
                    <a:srgbClr val="000000"/>
                  </a:solidFill>
                  <a:effectLst/>
                  <a:uLnTx/>
                  <a:uFillTx/>
                  <a:latin typeface="BMWTypeNext Light"/>
                  <a:ea typeface="+mn-ea"/>
                  <a:cs typeface="Arial"/>
                </a:rPr>
                <a:t> NSC LEAD PACING</a:t>
              </a:r>
              <a:endParaRPr lang="en-US" sz="900" b="1">
                <a:solidFill>
                  <a:srgbClr val="000000"/>
                </a:solidFill>
                <a:latin typeface="BMWTypeNext Light"/>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B050"/>
                  </a:solidFill>
                  <a:latin typeface="BMWTypeNext Light"/>
                  <a:cs typeface="Arial"/>
                </a:rPr>
                <a:t>140%</a:t>
              </a:r>
              <a:endParaRPr lang="en-US" sz="3200" b="0" i="0" u="none" strike="noStrike" kern="1200" cap="none" spc="0" normalizeH="0" baseline="0" noProof="0">
                <a:ln>
                  <a:noFill/>
                </a:ln>
                <a:solidFill>
                  <a:srgbClr val="00B050"/>
                </a:solidFill>
                <a:effectLst/>
                <a:uLnTx/>
                <a:uFillTx/>
                <a:latin typeface="BMWTypeNext Light"/>
                <a:cs typeface="Arial"/>
              </a:endParaRPr>
            </a:p>
            <a:p>
              <a:pPr algn="ctr">
                <a:spcBef>
                  <a:spcPts val="400"/>
                </a:spcBef>
                <a:spcAft>
                  <a:spcPts val="400"/>
                </a:spcAft>
                <a:defRPr/>
              </a:pPr>
              <a:r>
                <a:rPr lang="en-US" sz="900">
                  <a:latin typeface="BMWTypeNext Light"/>
                  <a:cs typeface="Arial"/>
                </a:rPr>
                <a:t>421 BMWUSA LEADS</a:t>
              </a:r>
            </a:p>
          </p:txBody>
        </p:sp>
        <p:sp>
          <p:nvSpPr>
            <p:cNvPr id="18" name="TextBox 11">
              <a:extLst>
                <a:ext uri="{FF2B5EF4-FFF2-40B4-BE49-F238E27FC236}">
                  <a16:creationId xmlns:a16="http://schemas.microsoft.com/office/drawing/2014/main" id="{A7E5EFFC-6E94-A06E-3AFF-F9FB2D093038}"/>
                </a:ext>
              </a:extLst>
            </p:cNvPr>
            <p:cNvSpPr txBox="1"/>
            <p:nvPr/>
          </p:nvSpPr>
          <p:spPr>
            <a:xfrm>
              <a:off x="446911" y="4681458"/>
              <a:ext cx="1646605" cy="88919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BMWTypeNext Light"/>
                  <a:cs typeface="Arial"/>
                </a:rPr>
                <a:t>X5</a:t>
              </a:r>
              <a:r>
                <a:rPr kumimoji="0" lang="en-US" sz="900" b="1" i="0" u="none" strike="noStrike" kern="1200" cap="none" spc="0" normalizeH="0" baseline="0" noProof="0">
                  <a:ln>
                    <a:noFill/>
                  </a:ln>
                  <a:solidFill>
                    <a:srgbClr val="000000"/>
                  </a:solidFill>
                  <a:effectLst/>
                  <a:uLnTx/>
                  <a:uFillTx/>
                  <a:latin typeface="BMWTypeNext Light"/>
                  <a:ea typeface="+mn-ea"/>
                  <a:cs typeface="Arial"/>
                </a:rPr>
                <a:t> NSC LEAD PACING</a:t>
              </a:r>
              <a:endParaRPr lang="en-US" sz="900" b="1">
                <a:solidFill>
                  <a:srgbClr val="000000"/>
                </a:solidFill>
                <a:latin typeface="BMWTypeNext Light"/>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B050"/>
                  </a:solidFill>
                  <a:latin typeface="BMWTypeNext Light"/>
                  <a:cs typeface="Arial"/>
                </a:rPr>
                <a:t>81%</a:t>
              </a:r>
              <a:endParaRPr lang="en-US" sz="3200" b="0" i="0" u="none" strike="noStrike" kern="1200" cap="none" spc="0" normalizeH="0" baseline="0" noProof="0">
                <a:ln>
                  <a:noFill/>
                </a:ln>
                <a:solidFill>
                  <a:srgbClr val="00B050"/>
                </a:solidFill>
                <a:effectLst/>
                <a:uLnTx/>
                <a:uFillTx/>
                <a:latin typeface="BMWTypeNext Light"/>
                <a:cs typeface="Arial"/>
              </a:endParaRPr>
            </a:p>
            <a:p>
              <a:pPr algn="ctr">
                <a:spcBef>
                  <a:spcPts val="400"/>
                </a:spcBef>
                <a:spcAft>
                  <a:spcPts val="400"/>
                </a:spcAft>
                <a:defRPr/>
              </a:pPr>
              <a:r>
                <a:rPr lang="en-US" sz="900">
                  <a:latin typeface="BMWTypeNext Light"/>
                  <a:cs typeface="Arial"/>
                </a:rPr>
                <a:t>2,024 BMWUSA LEADS</a:t>
              </a:r>
            </a:p>
          </p:txBody>
        </p:sp>
      </p:grpSp>
      <p:sp>
        <p:nvSpPr>
          <p:cNvPr id="6" name="Footer Placeholder 2">
            <a:extLst>
              <a:ext uri="{FF2B5EF4-FFF2-40B4-BE49-F238E27FC236}">
                <a16:creationId xmlns:a16="http://schemas.microsoft.com/office/drawing/2014/main" id="{74C1F338-BF39-10D7-4F62-A282A7A82F00}"/>
              </a:ext>
            </a:extLst>
          </p:cNvPr>
          <p:cNvSpPr txBox="1">
            <a:spLocks/>
          </p:cNvSpPr>
          <p:nvPr/>
        </p:nvSpPr>
        <p:spPr>
          <a:xfrm>
            <a:off x="423475" y="6268220"/>
            <a:ext cx="11334475" cy="219239"/>
          </a:xfrm>
          <a:prstGeom prst="rect">
            <a:avLst/>
          </a:prstGeom>
        </p:spPr>
        <p:txBody>
          <a:bodyPr vert="horz" lIns="0" tIns="0" rIns="0" bIns="0" rtlCol="0" anchor="b" anchorCtr="0">
            <a:noAutofit/>
          </a:bodyPr>
          <a:lstStyle>
            <a:defPPr>
              <a:defRPr lang="en-US"/>
            </a:defPPr>
            <a:lvl1pPr defTabSz="457200">
              <a:defRPr sz="650" b="1" i="0">
                <a:latin typeface="BMWTypeNex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Note: </a:t>
            </a:r>
            <a:r>
              <a:rPr lang="en-US" b="0"/>
              <a:t>BMWUSA SSE Model Share of NSC Lead Targets trended in 2024 in appendix slide 19.</a:t>
            </a:r>
            <a:endParaRPr lang="en-US"/>
          </a:p>
          <a:p>
            <a:r>
              <a:rPr lang="en-US"/>
              <a:t>Date Range:</a:t>
            </a:r>
            <a:r>
              <a:rPr lang="en-US" b="0"/>
              <a:t> January 2024 – August 2024</a:t>
            </a:r>
            <a:endParaRPr lang="de-DE" b="0"/>
          </a:p>
        </p:txBody>
      </p:sp>
      <p:sp>
        <p:nvSpPr>
          <p:cNvPr id="7" name="Footer Placeholder 2">
            <a:extLst>
              <a:ext uri="{FF2B5EF4-FFF2-40B4-BE49-F238E27FC236}">
                <a16:creationId xmlns:a16="http://schemas.microsoft.com/office/drawing/2014/main" id="{555F6324-823D-6ECE-D31A-6F1DA921D67A}"/>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#4</a:t>
            </a:r>
          </a:p>
        </p:txBody>
      </p:sp>
      <p:pic>
        <p:nvPicPr>
          <p:cNvPr id="13" name="Picture 12" descr="A screenshot of a graph&#10;&#10;Description automatically generated">
            <a:extLst>
              <a:ext uri="{FF2B5EF4-FFF2-40B4-BE49-F238E27FC236}">
                <a16:creationId xmlns:a16="http://schemas.microsoft.com/office/drawing/2014/main" id="{14218658-04A5-0F27-D8D6-3F654FFA4AB9}"/>
              </a:ext>
            </a:extLst>
          </p:cNvPr>
          <p:cNvPicPr>
            <a:picLocks noChangeAspect="1"/>
          </p:cNvPicPr>
          <p:nvPr/>
        </p:nvPicPr>
        <p:blipFill rotWithShape="1">
          <a:blip r:embed="rId3">
            <a:extLst>
              <a:ext uri="{28A0092B-C50C-407E-A947-70E740481C1C}">
                <a14:useLocalDpi xmlns:a14="http://schemas.microsoft.com/office/drawing/2010/main" val="0"/>
              </a:ext>
            </a:extLst>
          </a:blip>
          <a:srcRect r="41274"/>
          <a:stretch/>
        </p:blipFill>
        <p:spPr>
          <a:xfrm>
            <a:off x="4126523" y="1188906"/>
            <a:ext cx="5637153" cy="5399453"/>
          </a:xfrm>
          <a:prstGeom prst="rect">
            <a:avLst/>
          </a:prstGeom>
        </p:spPr>
      </p:pic>
    </p:spTree>
    <p:extLst>
      <p:ext uri="{BB962C8B-B14F-4D97-AF65-F5344CB8AC3E}">
        <p14:creationId xmlns:p14="http://schemas.microsoft.com/office/powerpoint/2010/main" val="830288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95B91E-7701-7DC1-B56F-A0A6142B87C6}"/>
              </a:ext>
            </a:extLst>
          </p:cNvPr>
          <p:cNvSpPr/>
          <p:nvPr/>
        </p:nvSpPr>
        <p:spPr>
          <a:xfrm>
            <a:off x="333376" y="1657350"/>
            <a:ext cx="3650582" cy="44767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4F6E363-85F6-C273-498C-192B8960482F}"/>
              </a:ext>
            </a:extLst>
          </p:cNvPr>
          <p:cNvSpPr/>
          <p:nvPr/>
        </p:nvSpPr>
        <p:spPr>
          <a:xfrm>
            <a:off x="4313571" y="1647825"/>
            <a:ext cx="3650582" cy="44767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C56109-F0DF-732F-853E-854CFEE6CD93}"/>
              </a:ext>
            </a:extLst>
          </p:cNvPr>
          <p:cNvSpPr/>
          <p:nvPr/>
        </p:nvSpPr>
        <p:spPr>
          <a:xfrm>
            <a:off x="8284243" y="1647825"/>
            <a:ext cx="3650582" cy="44767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C38F929-5069-C1AA-DB82-E12D7D443CA9}"/>
              </a:ext>
            </a:extLst>
          </p:cNvPr>
          <p:cNvSpPr/>
          <p:nvPr/>
        </p:nvSpPr>
        <p:spPr>
          <a:xfrm>
            <a:off x="805352" y="1269543"/>
            <a:ext cx="2700878" cy="523220"/>
          </a:xfrm>
          <a:prstGeom prst="rect">
            <a:avLst/>
          </a:prstGeom>
          <a:solidFill>
            <a:schemeClr val="bg2">
              <a:lumMod val="10000"/>
            </a:schemeClr>
          </a:solidFill>
        </p:spPr>
        <p:txBody>
          <a:bodyPr wrap="square" lIns="91440" tIns="45720" rIns="91440" bIns="45720" anchor="t">
            <a:spAutoFit/>
            <a:scene3d>
              <a:camera prst="orthographicFront"/>
              <a:lightRig rig="soft" dir="t">
                <a:rot lat="0" lon="0" rev="15600000"/>
              </a:lightRig>
            </a:scene3d>
            <a:sp3d extrusionH="57150" prstMaterial="softEdge">
              <a:bevelT w="25400" h="38100"/>
            </a:sp3d>
          </a:bodyPr>
          <a:lstStyle/>
          <a:p>
            <a:pPr algn="ctr"/>
            <a:r>
              <a:rPr lang="en-US" sz="2800" b="1">
                <a:ln/>
                <a:solidFill>
                  <a:schemeClr val="accent4"/>
                </a:solidFill>
                <a:latin typeface="BMWTypeNext Regular"/>
              </a:rPr>
              <a:t>Overall Results</a:t>
            </a:r>
          </a:p>
        </p:txBody>
      </p:sp>
      <p:sp>
        <p:nvSpPr>
          <p:cNvPr id="9" name="Rectangle 8">
            <a:extLst>
              <a:ext uri="{FF2B5EF4-FFF2-40B4-BE49-F238E27FC236}">
                <a16:creationId xmlns:a16="http://schemas.microsoft.com/office/drawing/2014/main" id="{EBFA6817-82C3-E455-9E0D-6E37C732BA5F}"/>
              </a:ext>
            </a:extLst>
          </p:cNvPr>
          <p:cNvSpPr/>
          <p:nvPr/>
        </p:nvSpPr>
        <p:spPr>
          <a:xfrm>
            <a:off x="4848585" y="1269084"/>
            <a:ext cx="2569934" cy="523220"/>
          </a:xfrm>
          <a:prstGeom prst="rect">
            <a:avLst/>
          </a:prstGeom>
          <a:solidFill>
            <a:schemeClr val="bg2">
              <a:lumMod val="10000"/>
            </a:schemeClr>
          </a:solidFill>
        </p:spPr>
        <p:txBody>
          <a:bodyPr wrap="none" lIns="91440" tIns="45720" rIns="91440" bIns="45720" anchor="t">
            <a:spAutoFit/>
            <a:scene3d>
              <a:camera prst="orthographicFront"/>
              <a:lightRig rig="soft" dir="t">
                <a:rot lat="0" lon="0" rev="15600000"/>
              </a:lightRig>
            </a:scene3d>
            <a:sp3d extrusionH="57150" prstMaterial="softEdge">
              <a:bevelT w="25400" h="38100"/>
            </a:sp3d>
          </a:bodyPr>
          <a:lstStyle/>
          <a:p>
            <a:pPr algn="ctr"/>
            <a:r>
              <a:rPr lang="en-US" sz="2800" b="1">
                <a:ln/>
                <a:solidFill>
                  <a:schemeClr val="accent4"/>
                </a:solidFill>
                <a:latin typeface="BMWTypeNext Regular"/>
              </a:rPr>
              <a:t>EV Performance</a:t>
            </a:r>
            <a:endParaRPr lang="en-US" sz="2800" b="1" cap="none" spc="0">
              <a:ln/>
              <a:solidFill>
                <a:schemeClr val="accent4"/>
              </a:solidFill>
              <a:effectLst/>
              <a:latin typeface="BMWTypeNext Regular"/>
            </a:endParaRPr>
          </a:p>
        </p:txBody>
      </p:sp>
      <p:sp>
        <p:nvSpPr>
          <p:cNvPr id="10" name="Rectangle 9">
            <a:extLst>
              <a:ext uri="{FF2B5EF4-FFF2-40B4-BE49-F238E27FC236}">
                <a16:creationId xmlns:a16="http://schemas.microsoft.com/office/drawing/2014/main" id="{A5764D51-3A6A-1A1F-97CE-63EA267F4FDF}"/>
              </a:ext>
            </a:extLst>
          </p:cNvPr>
          <p:cNvSpPr/>
          <p:nvPr/>
        </p:nvSpPr>
        <p:spPr>
          <a:xfrm>
            <a:off x="8986213" y="1268981"/>
            <a:ext cx="2238113" cy="523220"/>
          </a:xfrm>
          <a:prstGeom prst="rect">
            <a:avLst/>
          </a:prstGeom>
          <a:solidFill>
            <a:schemeClr val="bg2">
              <a:lumMod val="10000"/>
            </a:schemeClr>
          </a:solidFill>
        </p:spPr>
        <p:txBody>
          <a:bodyPr wrap="none" lIns="91440" tIns="45720" rIns="91440" bIns="45720" anchor="t">
            <a:spAutoFit/>
            <a:scene3d>
              <a:camera prst="orthographicFront"/>
              <a:lightRig rig="soft" dir="t">
                <a:rot lat="0" lon="0" rev="15600000"/>
              </a:lightRig>
            </a:scene3d>
            <a:sp3d extrusionH="57150" prstMaterial="softEdge">
              <a:bevelT w="25400" h="38100"/>
            </a:sp3d>
          </a:bodyPr>
          <a:lstStyle/>
          <a:p>
            <a:pPr algn="ctr"/>
            <a:r>
              <a:rPr lang="en-US" sz="2800" b="1" cap="none" spc="0" err="1">
                <a:ln/>
                <a:solidFill>
                  <a:schemeClr val="accent4"/>
                </a:solidFill>
                <a:effectLst/>
                <a:latin typeface="BMWTypeNext Regular"/>
              </a:rPr>
              <a:t>Winback</a:t>
            </a:r>
            <a:r>
              <a:rPr lang="en-US" sz="2800" b="1" cap="none" spc="0">
                <a:ln/>
                <a:solidFill>
                  <a:schemeClr val="accent4"/>
                </a:solidFill>
                <a:effectLst/>
                <a:latin typeface="BMWTypeNext Regular"/>
              </a:rPr>
              <a:t> EM4</a:t>
            </a:r>
          </a:p>
        </p:txBody>
      </p:sp>
      <p:sp>
        <p:nvSpPr>
          <p:cNvPr id="11" name="Title 1">
            <a:extLst>
              <a:ext uri="{FF2B5EF4-FFF2-40B4-BE49-F238E27FC236}">
                <a16:creationId xmlns:a16="http://schemas.microsoft.com/office/drawing/2014/main" id="{6F2B4A37-BD25-F337-F1E7-41AB1DF90ED8}"/>
              </a:ext>
            </a:extLst>
          </p:cNvPr>
          <p:cNvSpPr>
            <a:spLocks noGrp="1"/>
          </p:cNvSpPr>
          <p:nvPr>
            <p:ph type="title"/>
          </p:nvPr>
        </p:nvSpPr>
        <p:spPr>
          <a:xfrm>
            <a:off x="415600" y="216266"/>
            <a:ext cx="11360800" cy="763600"/>
          </a:xfrm>
        </p:spPr>
        <p:txBody>
          <a:bodyPr>
            <a:normAutofit/>
          </a:bodyPr>
          <a:lstStyle/>
          <a:p>
            <a:r>
              <a:rPr lang="en-US" sz="2800">
                <a:latin typeface="BMWTypeNext Light" charset="0"/>
              </a:rPr>
              <a:t>CRM PERFORMANCE SUMMARY </a:t>
            </a:r>
          </a:p>
        </p:txBody>
      </p:sp>
      <p:sp>
        <p:nvSpPr>
          <p:cNvPr id="12" name="Title 1">
            <a:extLst>
              <a:ext uri="{FF2B5EF4-FFF2-40B4-BE49-F238E27FC236}">
                <a16:creationId xmlns:a16="http://schemas.microsoft.com/office/drawing/2014/main" id="{CBE21712-1F1C-8BDA-3C67-B0B8CD0C041D}"/>
              </a:ext>
            </a:extLst>
          </p:cNvPr>
          <p:cNvSpPr txBox="1">
            <a:spLocks/>
          </p:cNvSpPr>
          <p:nvPr/>
        </p:nvSpPr>
        <p:spPr>
          <a:xfrm>
            <a:off x="443615" y="1793972"/>
            <a:ext cx="3432500" cy="3296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a:solidFill>
                  <a:srgbClr val="111111"/>
                </a:solidFill>
                <a:latin typeface="BMWTypeNext Regular"/>
                <a:ea typeface="+mj-lt"/>
                <a:cs typeface="+mj-lt"/>
              </a:rPr>
              <a:t>SSE ‘24 emails haven't  outperformed YoY engagement performance yet , </a:t>
            </a:r>
            <a:r>
              <a:rPr lang="en-US" sz="1800">
                <a:solidFill>
                  <a:srgbClr val="111111"/>
                </a:solidFill>
                <a:latin typeface="BMWTypeNext Regular"/>
                <a:ea typeface="+mj-lt"/>
                <a:cs typeface="+mj-lt"/>
              </a:rPr>
              <a:t>except Lead audience by </a:t>
            </a:r>
            <a:r>
              <a:rPr lang="en-US" sz="1800" b="1">
                <a:solidFill>
                  <a:srgbClr val="111111"/>
                </a:solidFill>
                <a:latin typeface="BMWTypeNext Regular"/>
                <a:ea typeface="+mj-lt"/>
                <a:cs typeface="+mj-lt"/>
              </a:rPr>
              <a:t>+0.29 pts</a:t>
            </a:r>
          </a:p>
          <a:p>
            <a:endParaRPr lang="en-US" sz="1800">
              <a:solidFill>
                <a:srgbClr val="111111"/>
              </a:solidFill>
              <a:latin typeface="BMWTypeNext Regular"/>
              <a:ea typeface="+mj-lt"/>
              <a:cs typeface="+mj-lt"/>
            </a:endParaRPr>
          </a:p>
          <a:p>
            <a:endParaRPr lang="en-US" sz="1800">
              <a:solidFill>
                <a:srgbClr val="000000"/>
              </a:solidFill>
              <a:latin typeface="BMWTypeNext Regular"/>
              <a:ea typeface="+mj-lt"/>
              <a:cs typeface="+mj-lt"/>
            </a:endParaRPr>
          </a:p>
          <a:p>
            <a:r>
              <a:rPr lang="en-US" sz="1800">
                <a:latin typeface="BMWTypeNext Regular"/>
              </a:rPr>
              <a:t>Leads and Sales conversion volume is pacing more in-line when compared YoY, though additional time is needed for data to mature.</a:t>
            </a:r>
          </a:p>
        </p:txBody>
      </p:sp>
      <p:sp>
        <p:nvSpPr>
          <p:cNvPr id="15" name="Title 1">
            <a:extLst>
              <a:ext uri="{FF2B5EF4-FFF2-40B4-BE49-F238E27FC236}">
                <a16:creationId xmlns:a16="http://schemas.microsoft.com/office/drawing/2014/main" id="{1E8586D2-3837-42A5-D94C-48C6D1D2AE35}"/>
              </a:ext>
            </a:extLst>
          </p:cNvPr>
          <p:cNvSpPr txBox="1">
            <a:spLocks/>
          </p:cNvSpPr>
          <p:nvPr/>
        </p:nvSpPr>
        <p:spPr>
          <a:xfrm>
            <a:off x="4422612" y="1358608"/>
            <a:ext cx="3432500" cy="46992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a:latin typeface="BMWTypeNext Regular"/>
              </a:rPr>
              <a:t>EV messages are garnering higher CTR</a:t>
            </a:r>
            <a:r>
              <a:rPr lang="en-US" sz="1800">
                <a:latin typeface="BMWTypeNext Regular"/>
              </a:rPr>
              <a:t> </a:t>
            </a:r>
            <a:r>
              <a:rPr lang="en-US" sz="1800" b="1">
                <a:latin typeface="BMWTypeNext Regular"/>
              </a:rPr>
              <a:t>levels YoY across all audiences</a:t>
            </a:r>
            <a:r>
              <a:rPr lang="en-US" sz="1800">
                <a:latin typeface="BMWTypeNext Regular"/>
              </a:rPr>
              <a:t> </a:t>
            </a:r>
          </a:p>
          <a:p>
            <a:endParaRPr lang="en-US" sz="1800">
              <a:latin typeface="BMWTypeNext Regular"/>
            </a:endParaRPr>
          </a:p>
          <a:p>
            <a:r>
              <a:rPr lang="en-US" sz="1800" b="1">
                <a:latin typeface="BMWTypeNext Regular"/>
              </a:rPr>
              <a:t>In-Market Owners </a:t>
            </a:r>
            <a:r>
              <a:rPr lang="en-US" sz="1800">
                <a:latin typeface="BMWTypeNext Regular"/>
              </a:rPr>
              <a:t>(+0.6 pts higher),</a:t>
            </a:r>
            <a:r>
              <a:rPr lang="en-US" sz="1800" b="1">
                <a:latin typeface="BMWTypeNext Regular"/>
              </a:rPr>
              <a:t> </a:t>
            </a:r>
            <a:r>
              <a:rPr lang="en-US" sz="1800" b="1" err="1">
                <a:latin typeface="BMWTypeNext Regular"/>
              </a:rPr>
              <a:t>Handraisers</a:t>
            </a:r>
            <a:r>
              <a:rPr lang="en-US" sz="1800" b="1">
                <a:latin typeface="BMWTypeNext Regular"/>
              </a:rPr>
              <a:t> </a:t>
            </a:r>
            <a:r>
              <a:rPr lang="en-US" sz="1800">
                <a:latin typeface="BMWTypeNext Regular"/>
              </a:rPr>
              <a:t>(+0.56 pts higher) and </a:t>
            </a:r>
            <a:r>
              <a:rPr lang="en-US" sz="1800" b="1">
                <a:latin typeface="BMWTypeNext Regular"/>
              </a:rPr>
              <a:t>Lead</a:t>
            </a:r>
            <a:r>
              <a:rPr lang="en-US" sz="1800">
                <a:latin typeface="BMWTypeNext Regular"/>
              </a:rPr>
              <a:t> (+0.85 pts higher) observing the highest improvement</a:t>
            </a:r>
          </a:p>
          <a:p>
            <a:endParaRPr lang="en-US" sz="1800">
              <a:latin typeface="BMWTypeNext Regular"/>
            </a:endParaRPr>
          </a:p>
          <a:p>
            <a:r>
              <a:rPr lang="en-US" sz="1800" b="1">
                <a:latin typeface="BMWTypeNext Regular"/>
              </a:rPr>
              <a:t>i4 Offer Details </a:t>
            </a:r>
            <a:r>
              <a:rPr lang="en-US" sz="1800">
                <a:latin typeface="BMWTypeNext Regular"/>
              </a:rPr>
              <a:t>CTA is receiving </a:t>
            </a:r>
            <a:r>
              <a:rPr lang="en-US" sz="1800" b="1">
                <a:latin typeface="BMWTypeNext Regular"/>
              </a:rPr>
              <a:t>1.3x more clicks </a:t>
            </a:r>
            <a:r>
              <a:rPr lang="en-US" sz="1800">
                <a:latin typeface="BMWTypeNext Regular"/>
              </a:rPr>
              <a:t>than the</a:t>
            </a:r>
            <a:r>
              <a:rPr lang="en-US" sz="1800" b="1">
                <a:latin typeface="BMWTypeNext Regular"/>
              </a:rPr>
              <a:t> </a:t>
            </a:r>
            <a:r>
              <a:rPr lang="en-US" sz="1800" b="1" err="1">
                <a:latin typeface="BMWTypeNext Regular"/>
              </a:rPr>
              <a:t>iX</a:t>
            </a:r>
            <a:r>
              <a:rPr lang="en-US" sz="1800" b="1">
                <a:latin typeface="BMWTypeNext Regular"/>
              </a:rPr>
              <a:t> Offer Details</a:t>
            </a:r>
            <a:r>
              <a:rPr lang="en-US" sz="1800">
                <a:latin typeface="BMWTypeNext Regular"/>
              </a:rPr>
              <a:t> CTA</a:t>
            </a:r>
          </a:p>
        </p:txBody>
      </p:sp>
      <p:sp>
        <p:nvSpPr>
          <p:cNvPr id="4" name="Title 1">
            <a:extLst>
              <a:ext uri="{FF2B5EF4-FFF2-40B4-BE49-F238E27FC236}">
                <a16:creationId xmlns:a16="http://schemas.microsoft.com/office/drawing/2014/main" id="{7B1FB468-392F-0AA6-DEB4-504C8DCF87A8}"/>
              </a:ext>
            </a:extLst>
          </p:cNvPr>
          <p:cNvSpPr txBox="1">
            <a:spLocks/>
          </p:cNvSpPr>
          <p:nvPr/>
        </p:nvSpPr>
        <p:spPr>
          <a:xfrm>
            <a:off x="8389018" y="1491582"/>
            <a:ext cx="3432500" cy="3757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a:latin typeface="BMWTypeNext Regular"/>
              </a:rPr>
              <a:t>EM4 to </a:t>
            </a:r>
            <a:r>
              <a:rPr lang="en-US" sz="1800" b="1" err="1">
                <a:latin typeface="BMWTypeNext Regular"/>
              </a:rPr>
              <a:t>Winback</a:t>
            </a:r>
            <a:r>
              <a:rPr lang="en-US" sz="1800" b="1">
                <a:latin typeface="BMWTypeNext Regular"/>
              </a:rPr>
              <a:t> </a:t>
            </a:r>
            <a:r>
              <a:rPr lang="en-US" sz="1800">
                <a:latin typeface="BMWTypeNext Regular"/>
              </a:rPr>
              <a:t>audience was </a:t>
            </a:r>
            <a:r>
              <a:rPr lang="en-US" sz="1800" b="1">
                <a:latin typeface="BMWTypeNext Regular"/>
              </a:rPr>
              <a:t>well received</a:t>
            </a:r>
            <a:r>
              <a:rPr lang="en-US" sz="1800">
                <a:latin typeface="BMWTypeNext Regular"/>
              </a:rPr>
              <a:t>. It generated </a:t>
            </a:r>
            <a:r>
              <a:rPr lang="en-US" sz="1800" b="1">
                <a:latin typeface="BMWTypeNext Regular"/>
              </a:rPr>
              <a:t>1.4x</a:t>
            </a:r>
            <a:r>
              <a:rPr lang="en-US" sz="1800">
                <a:latin typeface="BMWTypeNext Regular"/>
              </a:rPr>
              <a:t> higher </a:t>
            </a:r>
            <a:r>
              <a:rPr lang="en-US" sz="1800" b="1">
                <a:latin typeface="BMWTypeNext Regular"/>
              </a:rPr>
              <a:t>engagement</a:t>
            </a:r>
            <a:r>
              <a:rPr lang="en-US" sz="1800">
                <a:latin typeface="BMWTypeNext Regular"/>
              </a:rPr>
              <a:t> than the </a:t>
            </a:r>
            <a:r>
              <a:rPr lang="en-US" sz="1800" b="1">
                <a:latin typeface="BMWTypeNext Regular"/>
              </a:rPr>
              <a:t>‘24 SSE campaign aggregate, </a:t>
            </a:r>
            <a:r>
              <a:rPr lang="en-US" sz="1800">
                <a:latin typeface="BMWTypeNext Regular"/>
              </a:rPr>
              <a:t>with </a:t>
            </a:r>
            <a:r>
              <a:rPr lang="en-US" sz="1800" b="1">
                <a:latin typeface="BMWTypeNext Regular"/>
              </a:rPr>
              <a:t>8x</a:t>
            </a:r>
            <a:r>
              <a:rPr lang="en-US" sz="1800">
                <a:latin typeface="BMWTypeNext Regular"/>
              </a:rPr>
              <a:t> </a:t>
            </a:r>
            <a:r>
              <a:rPr lang="en-US" sz="1800" b="1">
                <a:latin typeface="BMWTypeNext Regular"/>
              </a:rPr>
              <a:t>fewer unsubscribes </a:t>
            </a:r>
          </a:p>
          <a:p>
            <a:endParaRPr lang="en-US" sz="1800">
              <a:latin typeface="BMWTypeNext Regular"/>
            </a:endParaRPr>
          </a:p>
          <a:p>
            <a:r>
              <a:rPr lang="en-US" sz="1800">
                <a:latin typeface="BMWTypeNext Regular"/>
              </a:rPr>
              <a:t>This touchpoint also generated the </a:t>
            </a:r>
            <a:r>
              <a:rPr lang="en-US" sz="1800" b="1">
                <a:latin typeface="BMWTypeNext Regular"/>
              </a:rPr>
              <a:t>second most leads </a:t>
            </a:r>
            <a:r>
              <a:rPr lang="en-US" sz="1800">
                <a:latin typeface="BMWTypeNext Regular"/>
              </a:rPr>
              <a:t>amongst EV touchpoint of </a:t>
            </a:r>
            <a:r>
              <a:rPr lang="en-US" sz="1800" b="1">
                <a:latin typeface="BMWTypeNext Regular"/>
              </a:rPr>
              <a:t>11.1k</a:t>
            </a:r>
          </a:p>
        </p:txBody>
      </p:sp>
    </p:spTree>
    <p:extLst>
      <p:ext uri="{BB962C8B-B14F-4D97-AF65-F5344CB8AC3E}">
        <p14:creationId xmlns:p14="http://schemas.microsoft.com/office/powerpoint/2010/main" val="2282685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B8FB-01C2-65A6-702F-5713FD5C68DF}"/>
              </a:ext>
            </a:extLst>
          </p:cNvPr>
          <p:cNvSpPr>
            <a:spLocks noGrp="1"/>
          </p:cNvSpPr>
          <p:nvPr>
            <p:ph type="title"/>
          </p:nvPr>
        </p:nvSpPr>
        <p:spPr>
          <a:xfrm>
            <a:off x="415599" y="92441"/>
            <a:ext cx="8375976" cy="763600"/>
          </a:xfrm>
        </p:spPr>
        <p:txBody>
          <a:bodyPr wrap="square" lIns="0" tIns="0" rIns="0" bIns="0" anchor="t">
            <a:normAutofit/>
          </a:bodyPr>
          <a:lstStyle/>
          <a:p>
            <a:r>
              <a:rPr lang="en-US" sz="2000"/>
              <a:t>Overall</a:t>
            </a:r>
            <a:br>
              <a:rPr lang="en-US" sz="2000"/>
            </a:br>
            <a:r>
              <a:rPr lang="en-US" sz="2000"/>
              <a:t>2024 SSE PERFORMANCE-TO-DATE (AS OF 08/22)</a:t>
            </a:r>
          </a:p>
        </p:txBody>
      </p:sp>
      <p:sp>
        <p:nvSpPr>
          <p:cNvPr id="5" name="TextBox 4">
            <a:extLst>
              <a:ext uri="{FF2B5EF4-FFF2-40B4-BE49-F238E27FC236}">
                <a16:creationId xmlns:a16="http://schemas.microsoft.com/office/drawing/2014/main" id="{D4444CCF-6ADB-853C-7F32-A949E5FBB3BD}"/>
              </a:ext>
            </a:extLst>
          </p:cNvPr>
          <p:cNvSpPr txBox="1"/>
          <p:nvPr/>
        </p:nvSpPr>
        <p:spPr>
          <a:xfrm>
            <a:off x="8566476" y="6534220"/>
            <a:ext cx="3434292" cy="246221"/>
          </a:xfrm>
          <a:prstGeom prst="rect">
            <a:avLst/>
          </a:prstGeom>
          <a:noFill/>
        </p:spPr>
        <p:txBody>
          <a:bodyPr wrap="square" lIns="91440" tIns="45720" rIns="91440" bIns="45720" anchor="t">
            <a:spAutoFit/>
          </a:bodyPr>
          <a:lstStyle/>
          <a:p>
            <a:pPr algn="r"/>
            <a:r>
              <a:rPr lang="en-US" sz="1000" i="1">
                <a:latin typeface="Work Sans"/>
              </a:rPr>
              <a:t>Data window for 2024 results-to-date:  7/12 – 8/24</a:t>
            </a:r>
            <a:endParaRPr lang="en-US" sz="1000" i="1"/>
          </a:p>
        </p:txBody>
      </p:sp>
      <p:pic>
        <p:nvPicPr>
          <p:cNvPr id="8" name="Picture 7">
            <a:extLst>
              <a:ext uri="{FF2B5EF4-FFF2-40B4-BE49-F238E27FC236}">
                <a16:creationId xmlns:a16="http://schemas.microsoft.com/office/drawing/2014/main" id="{C2E2DC74-9A49-B5D0-8190-647209EB9B87}"/>
              </a:ext>
            </a:extLst>
          </p:cNvPr>
          <p:cNvPicPr>
            <a:picLocks noChangeAspect="1"/>
          </p:cNvPicPr>
          <p:nvPr/>
        </p:nvPicPr>
        <p:blipFill>
          <a:blip r:embed="rId2"/>
          <a:stretch>
            <a:fillRect/>
          </a:stretch>
        </p:blipFill>
        <p:spPr>
          <a:xfrm>
            <a:off x="445650" y="1308340"/>
            <a:ext cx="5211891" cy="3738114"/>
          </a:xfrm>
          <a:prstGeom prst="rect">
            <a:avLst/>
          </a:prstGeom>
        </p:spPr>
      </p:pic>
      <p:pic>
        <p:nvPicPr>
          <p:cNvPr id="9" name="Picture 8" descr="A graph with numbers and circles&#10;&#10;Description automatically generated">
            <a:extLst>
              <a:ext uri="{FF2B5EF4-FFF2-40B4-BE49-F238E27FC236}">
                <a16:creationId xmlns:a16="http://schemas.microsoft.com/office/drawing/2014/main" id="{23BFF218-75E6-C2E3-6C66-E82C15F6786B}"/>
              </a:ext>
            </a:extLst>
          </p:cNvPr>
          <p:cNvPicPr>
            <a:picLocks noChangeAspect="1"/>
          </p:cNvPicPr>
          <p:nvPr/>
        </p:nvPicPr>
        <p:blipFill>
          <a:blip r:embed="rId3"/>
          <a:stretch>
            <a:fillRect/>
          </a:stretch>
        </p:blipFill>
        <p:spPr>
          <a:xfrm>
            <a:off x="5756392" y="1466491"/>
            <a:ext cx="5761614" cy="3579963"/>
          </a:xfrm>
          <a:prstGeom prst="rect">
            <a:avLst/>
          </a:prstGeom>
        </p:spPr>
      </p:pic>
    </p:spTree>
    <p:extLst>
      <p:ext uri="{BB962C8B-B14F-4D97-AF65-F5344CB8AC3E}">
        <p14:creationId xmlns:p14="http://schemas.microsoft.com/office/powerpoint/2010/main" val="3682903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444CCF-6ADB-853C-7F32-A949E5FBB3BD}"/>
              </a:ext>
            </a:extLst>
          </p:cNvPr>
          <p:cNvSpPr txBox="1"/>
          <p:nvPr/>
        </p:nvSpPr>
        <p:spPr>
          <a:xfrm>
            <a:off x="8527399" y="6612374"/>
            <a:ext cx="3434292" cy="400110"/>
          </a:xfrm>
          <a:prstGeom prst="rect">
            <a:avLst/>
          </a:prstGeom>
          <a:noFill/>
        </p:spPr>
        <p:txBody>
          <a:bodyPr wrap="square" lIns="91440" tIns="45720" rIns="91440" bIns="45720" anchor="t">
            <a:spAutoFit/>
          </a:bodyPr>
          <a:lstStyle/>
          <a:p>
            <a:pPr algn="r"/>
            <a:r>
              <a:rPr lang="en-US" sz="1000" i="1">
                <a:latin typeface="Work Sans"/>
              </a:rPr>
              <a:t>Data window for 2024 results-to-date:  7/12 – 8/24</a:t>
            </a:r>
            <a:endParaRPr lang="en-US" sz="1000">
              <a:latin typeface="Work Sans"/>
            </a:endParaRPr>
          </a:p>
          <a:p>
            <a:pPr algn="r"/>
            <a:endParaRPr lang="en-US" sz="1000" i="1">
              <a:latin typeface="Work Sans"/>
            </a:endParaRPr>
          </a:p>
        </p:txBody>
      </p:sp>
      <p:sp>
        <p:nvSpPr>
          <p:cNvPr id="10" name="Title 1">
            <a:extLst>
              <a:ext uri="{FF2B5EF4-FFF2-40B4-BE49-F238E27FC236}">
                <a16:creationId xmlns:a16="http://schemas.microsoft.com/office/drawing/2014/main" id="{123EBAB1-DC09-3C40-94E4-FED7B8BA03AA}"/>
              </a:ext>
            </a:extLst>
          </p:cNvPr>
          <p:cNvSpPr>
            <a:spLocks noGrp="1"/>
          </p:cNvSpPr>
          <p:nvPr>
            <p:ph type="title"/>
          </p:nvPr>
        </p:nvSpPr>
        <p:spPr>
          <a:xfrm>
            <a:off x="415599" y="175422"/>
            <a:ext cx="6423351" cy="763600"/>
          </a:xfrm>
        </p:spPr>
        <p:txBody>
          <a:bodyPr wrap="square" lIns="0" tIns="0" rIns="0" bIns="0" anchor="t">
            <a:normAutofit/>
          </a:bodyPr>
          <a:lstStyle/>
          <a:p>
            <a:r>
              <a:rPr lang="en-US" sz="2000"/>
              <a:t>EV</a:t>
            </a:r>
            <a:br>
              <a:rPr lang="en-US" sz="2000"/>
            </a:br>
            <a:r>
              <a:rPr lang="en-US" sz="2000"/>
              <a:t>2024 SSE PERFORMANCE-TO-DATE (AS OF 08/22)</a:t>
            </a:r>
          </a:p>
        </p:txBody>
      </p:sp>
      <p:pic>
        <p:nvPicPr>
          <p:cNvPr id="4" name="Picture 3">
            <a:extLst>
              <a:ext uri="{FF2B5EF4-FFF2-40B4-BE49-F238E27FC236}">
                <a16:creationId xmlns:a16="http://schemas.microsoft.com/office/drawing/2014/main" id="{9983AE2F-AB73-B340-F170-A6B3384C4664}"/>
              </a:ext>
            </a:extLst>
          </p:cNvPr>
          <p:cNvPicPr>
            <a:picLocks noChangeAspect="1"/>
          </p:cNvPicPr>
          <p:nvPr/>
        </p:nvPicPr>
        <p:blipFill>
          <a:blip r:embed="rId2"/>
          <a:stretch>
            <a:fillRect/>
          </a:stretch>
        </p:blipFill>
        <p:spPr>
          <a:xfrm>
            <a:off x="841" y="1341641"/>
            <a:ext cx="5599344" cy="3764411"/>
          </a:xfrm>
          <a:prstGeom prst="rect">
            <a:avLst/>
          </a:prstGeom>
        </p:spPr>
      </p:pic>
      <p:pic>
        <p:nvPicPr>
          <p:cNvPr id="6" name="Picture 5">
            <a:extLst>
              <a:ext uri="{FF2B5EF4-FFF2-40B4-BE49-F238E27FC236}">
                <a16:creationId xmlns:a16="http://schemas.microsoft.com/office/drawing/2014/main" id="{40B232FD-50FC-5F99-F736-7E6DAB272B10}"/>
              </a:ext>
            </a:extLst>
          </p:cNvPr>
          <p:cNvPicPr>
            <a:picLocks noChangeAspect="1"/>
          </p:cNvPicPr>
          <p:nvPr/>
        </p:nvPicPr>
        <p:blipFill>
          <a:blip r:embed="rId3"/>
          <a:stretch>
            <a:fillRect/>
          </a:stretch>
        </p:blipFill>
        <p:spPr>
          <a:xfrm>
            <a:off x="5724769" y="1561185"/>
            <a:ext cx="6239282" cy="3546758"/>
          </a:xfrm>
          <a:prstGeom prst="rect">
            <a:avLst/>
          </a:prstGeom>
        </p:spPr>
      </p:pic>
    </p:spTree>
    <p:extLst>
      <p:ext uri="{BB962C8B-B14F-4D97-AF65-F5344CB8AC3E}">
        <p14:creationId xmlns:p14="http://schemas.microsoft.com/office/powerpoint/2010/main" val="3179932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F22BE6-A327-6833-BC21-9340EA57FD00}"/>
              </a:ext>
            </a:extLst>
          </p:cNvPr>
          <p:cNvSpPr txBox="1"/>
          <p:nvPr/>
        </p:nvSpPr>
        <p:spPr>
          <a:xfrm>
            <a:off x="9296400" y="6573297"/>
            <a:ext cx="2691342" cy="400110"/>
          </a:xfrm>
          <a:prstGeom prst="rect">
            <a:avLst/>
          </a:prstGeom>
          <a:noFill/>
        </p:spPr>
        <p:txBody>
          <a:bodyPr wrap="square" lIns="91440" tIns="45720" rIns="91440" bIns="45720" anchor="t">
            <a:spAutoFit/>
          </a:bodyPr>
          <a:lstStyle/>
          <a:p>
            <a:pPr algn="r"/>
            <a:r>
              <a:rPr lang="en-US" sz="1000" i="1">
                <a:latin typeface="Work Sans"/>
              </a:rPr>
              <a:t>Data window:  7/12 – 8/24</a:t>
            </a:r>
            <a:endParaRPr lang="en-US" sz="1000">
              <a:latin typeface="Work Sans"/>
            </a:endParaRPr>
          </a:p>
          <a:p>
            <a:pPr algn="r"/>
            <a:endParaRPr lang="en-US" sz="1000" i="1">
              <a:latin typeface="Work Sans"/>
            </a:endParaRPr>
          </a:p>
        </p:txBody>
      </p:sp>
      <p:sp>
        <p:nvSpPr>
          <p:cNvPr id="5" name="TextBox 4">
            <a:extLst>
              <a:ext uri="{FF2B5EF4-FFF2-40B4-BE49-F238E27FC236}">
                <a16:creationId xmlns:a16="http://schemas.microsoft.com/office/drawing/2014/main" id="{4AC36FBD-8D6E-3A1E-31E3-03168634F243}"/>
              </a:ext>
            </a:extLst>
          </p:cNvPr>
          <p:cNvSpPr txBox="1"/>
          <p:nvPr/>
        </p:nvSpPr>
        <p:spPr>
          <a:xfrm>
            <a:off x="7922795" y="1024689"/>
            <a:ext cx="358540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 algn="ctr">
              <a:spcAft>
                <a:spcPts val="1200"/>
              </a:spcAft>
            </a:pPr>
            <a:r>
              <a:rPr lang="en-US" sz="1000" b="1">
                <a:solidFill>
                  <a:srgbClr val="111111"/>
                </a:solidFill>
                <a:latin typeface="Arial"/>
                <a:cs typeface="Arial"/>
              </a:rPr>
              <a:t>New touchpoint for SSE '24 </a:t>
            </a:r>
          </a:p>
          <a:p>
            <a:pPr marL="171450" indent="-171450">
              <a:buFont typeface="Calibri,Sans-Serif"/>
              <a:buChar char="-"/>
            </a:pPr>
            <a:endParaRPr lang="en-US" sz="1000">
              <a:solidFill>
                <a:srgbClr val="000000"/>
              </a:solidFill>
              <a:latin typeface="Arial"/>
              <a:cs typeface="Arial"/>
            </a:endParaRPr>
          </a:p>
          <a:p>
            <a:endParaRPr lang="en-US" sz="1000" b="1">
              <a:solidFill>
                <a:srgbClr val="000000"/>
              </a:solidFill>
              <a:latin typeface="Arial"/>
              <a:cs typeface="Arial"/>
            </a:endParaRPr>
          </a:p>
        </p:txBody>
      </p:sp>
      <p:pic>
        <p:nvPicPr>
          <p:cNvPr id="2" name="Picture 1">
            <a:extLst>
              <a:ext uri="{FF2B5EF4-FFF2-40B4-BE49-F238E27FC236}">
                <a16:creationId xmlns:a16="http://schemas.microsoft.com/office/drawing/2014/main" id="{51EA6588-F211-0C95-00B5-7A59FA423AC6}"/>
              </a:ext>
            </a:extLst>
          </p:cNvPr>
          <p:cNvPicPr>
            <a:picLocks noChangeAspect="1"/>
          </p:cNvPicPr>
          <p:nvPr/>
        </p:nvPicPr>
        <p:blipFill>
          <a:blip r:embed="rId2"/>
          <a:stretch>
            <a:fillRect/>
          </a:stretch>
        </p:blipFill>
        <p:spPr>
          <a:xfrm>
            <a:off x="452995" y="0"/>
            <a:ext cx="6714011" cy="6858000"/>
          </a:xfrm>
          <a:prstGeom prst="rect">
            <a:avLst/>
          </a:prstGeom>
        </p:spPr>
      </p:pic>
    </p:spTree>
    <p:extLst>
      <p:ext uri="{BB962C8B-B14F-4D97-AF65-F5344CB8AC3E}">
        <p14:creationId xmlns:p14="http://schemas.microsoft.com/office/powerpoint/2010/main" val="33254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able 30">
            <a:extLst>
              <a:ext uri="{FF2B5EF4-FFF2-40B4-BE49-F238E27FC236}">
                <a16:creationId xmlns:a16="http://schemas.microsoft.com/office/drawing/2014/main" id="{6B743C59-C043-EC52-F011-2CE9372365E1}"/>
              </a:ext>
            </a:extLst>
          </p:cNvPr>
          <p:cNvGraphicFramePr>
            <a:graphicFrameLocks noGrp="1"/>
          </p:cNvGraphicFramePr>
          <p:nvPr>
            <p:extLst>
              <p:ext uri="{D42A27DB-BD31-4B8C-83A1-F6EECF244321}">
                <p14:modId xmlns:p14="http://schemas.microsoft.com/office/powerpoint/2010/main" val="1937492667"/>
              </p:ext>
            </p:extLst>
          </p:nvPr>
        </p:nvGraphicFramePr>
        <p:xfrm>
          <a:off x="421179" y="991312"/>
          <a:ext cx="11446636" cy="5364922"/>
        </p:xfrm>
        <a:graphic>
          <a:graphicData uri="http://schemas.openxmlformats.org/drawingml/2006/table">
            <a:tbl>
              <a:tblPr firstRow="1" bandRow="1">
                <a:tableStyleId>{5C22544A-7EE6-4342-B048-85BDC9FD1C3A}</a:tableStyleId>
              </a:tblPr>
              <a:tblGrid>
                <a:gridCol w="1091532">
                  <a:extLst>
                    <a:ext uri="{9D8B030D-6E8A-4147-A177-3AD203B41FA5}">
                      <a16:colId xmlns:a16="http://schemas.microsoft.com/office/drawing/2014/main" val="909935739"/>
                    </a:ext>
                  </a:extLst>
                </a:gridCol>
                <a:gridCol w="2588776">
                  <a:extLst>
                    <a:ext uri="{9D8B030D-6E8A-4147-A177-3AD203B41FA5}">
                      <a16:colId xmlns:a16="http://schemas.microsoft.com/office/drawing/2014/main" val="1809767291"/>
                    </a:ext>
                  </a:extLst>
                </a:gridCol>
                <a:gridCol w="2588776">
                  <a:extLst>
                    <a:ext uri="{9D8B030D-6E8A-4147-A177-3AD203B41FA5}">
                      <a16:colId xmlns:a16="http://schemas.microsoft.com/office/drawing/2014/main" val="1512773888"/>
                    </a:ext>
                  </a:extLst>
                </a:gridCol>
                <a:gridCol w="2588776">
                  <a:extLst>
                    <a:ext uri="{9D8B030D-6E8A-4147-A177-3AD203B41FA5}">
                      <a16:colId xmlns:a16="http://schemas.microsoft.com/office/drawing/2014/main" val="38411777"/>
                    </a:ext>
                  </a:extLst>
                </a:gridCol>
                <a:gridCol w="2588776">
                  <a:extLst>
                    <a:ext uri="{9D8B030D-6E8A-4147-A177-3AD203B41FA5}">
                      <a16:colId xmlns:a16="http://schemas.microsoft.com/office/drawing/2014/main" val="16347193"/>
                    </a:ext>
                  </a:extLst>
                </a:gridCol>
              </a:tblGrid>
              <a:tr h="866731">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mn-lt"/>
                          <a:ea typeface="+mn-ea"/>
                          <a:cs typeface="+mn-cs"/>
                        </a:rPr>
                        <a:t>GOAL</a:t>
                      </a:r>
                      <a:endParaRPr kumimoji="0" lang="en-US" sz="1000" b="0" i="0" u="none" strike="noStrike" kern="1200" cap="none" spc="0" normalizeH="0" baseline="0" noProof="0">
                        <a:ln>
                          <a:noFill/>
                        </a:ln>
                        <a:solidFill>
                          <a:prstClr val="black"/>
                        </a:solidFill>
                        <a:effectLst/>
                        <a:uLnTx/>
                        <a:uFillTx/>
                        <a:latin typeface="+mn-lt"/>
                        <a:ea typeface="+mn-ea"/>
                        <a:cs typeface="+mn-cs"/>
                      </a:endParaRPr>
                    </a:p>
                  </a:txBody>
                  <a:tcPr anchor="ctr">
                    <a:lnR w="6350" cap="flat" cmpd="sng" algn="ctr">
                      <a:solidFill>
                        <a:schemeClr val="accent1"/>
                      </a:solidFill>
                      <a:prstDash val="solid"/>
                      <a:round/>
                      <a:headEnd type="none" w="med" len="med"/>
                      <a:tailEnd type="none" w="med" len="med"/>
                    </a:lnR>
                    <a:lnB w="635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mn-lt"/>
                          <a:ea typeface="+mn-ea"/>
                          <a:cs typeface="+mn-cs"/>
                        </a:rPr>
                        <a:t>DRIVE AWARENESS</a:t>
                      </a:r>
                      <a:endParaRPr kumimoji="0" lang="en-US" sz="1050" b="0" i="0" u="none" strike="noStrike" kern="1200" cap="none" spc="0" normalizeH="0" baseline="0" noProof="0">
                        <a:ln>
                          <a:noFill/>
                        </a:ln>
                        <a:solidFill>
                          <a:prstClr val="black"/>
                        </a:solidFill>
                        <a:effectLst/>
                        <a:uLnTx/>
                        <a:uFillTx/>
                        <a:latin typeface="+mn-lt"/>
                        <a:ea typeface="+mn-ea"/>
                        <a:cs typeface="+mn-cs"/>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B w="635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mn-lt"/>
                          <a:ea typeface="+mn-ea"/>
                          <a:cs typeface="+mn-cs"/>
                        </a:rPr>
                        <a:t>INCREASE PRIMARY VEHICLE INTEREST</a:t>
                      </a:r>
                      <a:endParaRPr kumimoji="0" lang="en-US" sz="1050" b="0" i="0" u="none" strike="noStrike" kern="1200" cap="none" spc="0" normalizeH="0" baseline="0" noProof="0">
                        <a:ln>
                          <a:noFill/>
                        </a:ln>
                        <a:solidFill>
                          <a:prstClr val="black"/>
                        </a:solidFill>
                        <a:effectLst/>
                        <a:uLnTx/>
                        <a:uFillTx/>
                        <a:latin typeface="+mn-lt"/>
                        <a:ea typeface="+mn-ea"/>
                        <a:cs typeface="+mn-cs"/>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B w="635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mn-lt"/>
                          <a:ea typeface="+mn-ea"/>
                          <a:cs typeface="+mn-cs"/>
                        </a:rPr>
                        <a:t>ENCOURAGE LOW FUNNEL ACTIONS</a:t>
                      </a:r>
                      <a:endParaRPr kumimoji="0" lang="en-US" sz="1050" b="0" i="0" u="none" strike="noStrike" kern="1200" cap="none" spc="0" normalizeH="0" baseline="0" noProof="0">
                        <a:ln>
                          <a:noFill/>
                        </a:ln>
                        <a:solidFill>
                          <a:prstClr val="black"/>
                        </a:solidFill>
                        <a:effectLst/>
                        <a:uLnTx/>
                        <a:uFillTx/>
                        <a:latin typeface="+mn-lt"/>
                        <a:ea typeface="+mn-ea"/>
                        <a:cs typeface="+mn-cs"/>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B w="635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mn-lt"/>
                          <a:ea typeface="+mn-ea"/>
                          <a:cs typeface="+mn-cs"/>
                        </a:rPr>
                        <a:t>BMW HALO EFFECT</a:t>
                      </a:r>
                      <a:endParaRPr kumimoji="0" lang="en-US" sz="1050" b="0" i="0" u="none" strike="noStrike" kern="1200" cap="none" spc="0" normalizeH="0" baseline="0" noProof="0">
                        <a:ln>
                          <a:noFill/>
                        </a:ln>
                        <a:solidFill>
                          <a:prstClr val="black"/>
                        </a:solidFill>
                        <a:effectLst/>
                        <a:uLnTx/>
                        <a:uFillTx/>
                        <a:latin typeface="+mn-lt"/>
                        <a:ea typeface="+mn-ea"/>
                        <a:cs typeface="+mn-cs"/>
                      </a:endParaRPr>
                    </a:p>
                  </a:txBody>
                  <a:tcPr anchor="ctr">
                    <a:lnL w="6350" cap="flat" cmpd="sng" algn="ctr">
                      <a:solidFill>
                        <a:schemeClr val="accent1"/>
                      </a:solidFill>
                      <a:prstDash val="solid"/>
                      <a:round/>
                      <a:headEnd type="none" w="med" len="med"/>
                      <a:tailEnd type="none" w="med" len="med"/>
                    </a:lnL>
                    <a:lnB w="635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062766043"/>
                  </a:ext>
                </a:extLst>
              </a:tr>
              <a:tr h="928413">
                <a:tc>
                  <a:txBody>
                    <a:bodyPr/>
                    <a:lstStyle/>
                    <a:p>
                      <a:pPr marL="0" marR="0" lvl="0" indent="0" algn="l" rtl="0" eaLnBrk="1" fontAlgn="auto" latinLnBrk="0" hangingPunct="1">
                        <a:lnSpc>
                          <a:spcPct val="150000"/>
                        </a:lnSpc>
                        <a:spcBef>
                          <a:spcPts val="0"/>
                        </a:spcBef>
                        <a:spcAft>
                          <a:spcPts val="0"/>
                        </a:spcAft>
                        <a:buClrTx/>
                        <a:buSzTx/>
                        <a:buFontTx/>
                        <a:buNone/>
                      </a:pPr>
                      <a:r>
                        <a:rPr lang="en-US" sz="1000" b="1" i="0" u="none" strike="noStrike" kern="1200" cap="none" spc="0" normalizeH="0" baseline="0" noProof="0">
                          <a:ln>
                            <a:noFill/>
                          </a:ln>
                          <a:solidFill>
                            <a:srgbClr val="000000"/>
                          </a:solidFill>
                          <a:effectLst/>
                          <a:uLnTx/>
                          <a:uFillTx/>
                          <a:latin typeface="+mn-lt"/>
                          <a:ea typeface="+mn-ea"/>
                          <a:cs typeface="+mn-cs"/>
                        </a:rPr>
                        <a:t>Key Stats</a:t>
                      </a:r>
                      <a:endParaRPr kumimoji="0" lang="en-US" sz="1000" b="0" i="0" u="none" strike="noStrike" kern="1200" cap="none" spc="0" normalizeH="0" baseline="0" noProof="0">
                        <a:ln>
                          <a:noFill/>
                        </a:ln>
                        <a:solidFill>
                          <a:prstClr val="black"/>
                        </a:solidFill>
                        <a:effectLst/>
                        <a:uLnTx/>
                        <a:uFillTx/>
                        <a:latin typeface="+mn-lt"/>
                        <a:ea typeface="+mn-ea"/>
                        <a:cs typeface="+mn-cs"/>
                      </a:endParaRPr>
                    </a:p>
                    <a:p>
                      <a:pPr algn="l"/>
                      <a:endParaRPr lang="en-US" sz="1000" b="1" kern="1200">
                        <a:solidFill>
                          <a:srgbClr val="000000"/>
                        </a:solidFill>
                        <a:latin typeface="BMWTypeNext Light"/>
                        <a:ea typeface="+mn-ea"/>
                        <a:cs typeface="+mn-cs"/>
                      </a:endParaRPr>
                    </a:p>
                  </a:txBody>
                  <a:tcPr>
                    <a:lnR w="6350" cap="flat" cmpd="sng" algn="ctr">
                      <a:solidFill>
                        <a:schemeClr val="accent1"/>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highlight>
                          <a:srgbClr val="FFFF00"/>
                        </a:highlight>
                        <a:uLnTx/>
                        <a:uFillTx/>
                        <a:latin typeface="BMWTypeNext Light" pitchFamily="2" charset="0"/>
                        <a:ea typeface="+mn-ea"/>
                        <a:cs typeface="+mn-cs"/>
                      </a:endParaRP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highlight>
                          <a:srgbClr val="FFFF00"/>
                        </a:highlight>
                        <a:uLnTx/>
                        <a:uFillTx/>
                        <a:latin typeface="BMWTypeNext Light" pitchFamily="2" charset="0"/>
                        <a:ea typeface="+mn-ea"/>
                        <a:cs typeface="+mn-cs"/>
                      </a:endParaRP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highlight>
                          <a:srgbClr val="FFFF00"/>
                        </a:highlight>
                        <a:uLnTx/>
                        <a:uFillTx/>
                        <a:latin typeface="BMWTypeNext Light" pitchFamily="2" charset="0"/>
                        <a:ea typeface="+mn-ea"/>
                        <a:cs typeface="+mn-cs"/>
                      </a:endParaRP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highlight>
                          <a:srgbClr val="FFFF00"/>
                        </a:highlight>
                        <a:uLnTx/>
                        <a:uFillTx/>
                        <a:latin typeface="BMWTypeNext Light" pitchFamily="2" charset="0"/>
                        <a:ea typeface="+mn-ea"/>
                        <a:cs typeface="+mn-cs"/>
                      </a:endParaRPr>
                    </a:p>
                  </a:txBody>
                  <a:tcPr>
                    <a:lnL w="6350" cap="flat" cmpd="sng" algn="ctr">
                      <a:solidFill>
                        <a:schemeClr val="accent1"/>
                      </a:solidFill>
                      <a:prstDash val="solid"/>
                      <a:round/>
                      <a:headEnd type="none" w="med" len="med"/>
                      <a:tailEnd type="none" w="med" len="med"/>
                    </a:lnL>
                    <a:lnT w="6350" cap="flat" cmpd="sng" algn="ctr">
                      <a:solidFill>
                        <a:schemeClr val="bg1">
                          <a:lumMod val="95000"/>
                        </a:schemeClr>
                      </a:solidFill>
                      <a:prstDash val="solid"/>
                      <a:round/>
                      <a:headEnd type="none" w="med" len="med"/>
                      <a:tailEnd type="none" w="med" len="med"/>
                    </a:lnT>
                    <a:noFill/>
                  </a:tcPr>
                </a:tc>
                <a:extLst>
                  <a:ext uri="{0D108BD9-81ED-4DB2-BD59-A6C34878D82A}">
                    <a16:rowId xmlns:a16="http://schemas.microsoft.com/office/drawing/2014/main" val="2448246525"/>
                  </a:ext>
                </a:extLst>
              </a:tr>
              <a:tr h="2456971">
                <a:tc>
                  <a:txBody>
                    <a:bodyPr/>
                    <a:lstStyle/>
                    <a:p>
                      <a:pPr marL="0" marR="0" lvl="0" indent="0" algn="l" rtl="0" eaLnBrk="1" fontAlgn="auto" latinLnBrk="0" hangingPunct="1">
                        <a:lnSpc>
                          <a:spcPct val="150000"/>
                        </a:lnSpc>
                        <a:spcBef>
                          <a:spcPts val="0"/>
                        </a:spcBef>
                        <a:spcAft>
                          <a:spcPts val="0"/>
                        </a:spcAft>
                        <a:buClrTx/>
                        <a:buSzTx/>
                        <a:buFontTx/>
                        <a:buNone/>
                      </a:pPr>
                      <a:r>
                        <a:rPr lang="en-US" sz="1000" b="1" i="0" u="none" strike="noStrike" kern="1200" cap="none" spc="0" normalizeH="0" baseline="0">
                          <a:ln>
                            <a:noFill/>
                          </a:ln>
                          <a:solidFill>
                            <a:srgbClr val="000000"/>
                          </a:solidFill>
                          <a:effectLst/>
                          <a:uLnTx/>
                          <a:uFillTx/>
                          <a:latin typeface="+mn-lt"/>
                          <a:ea typeface="+mn-ea"/>
                          <a:cs typeface="+mn-cs"/>
                        </a:rPr>
                        <a:t>Key Insights</a:t>
                      </a:r>
                      <a:endParaRPr kumimoji="0" lang="en-US" sz="1000" b="1" i="0" u="none" strike="noStrike" kern="1200" cap="none" spc="0" normalizeH="0" baseline="0">
                        <a:ln>
                          <a:noFill/>
                        </a:ln>
                        <a:solidFill>
                          <a:srgbClr val="000000"/>
                        </a:solidFill>
                        <a:effectLst/>
                        <a:uLnTx/>
                        <a:uFillTx/>
                        <a:latin typeface="+mn-lt"/>
                        <a:ea typeface="+mn-ea"/>
                        <a:cs typeface="+mn-cs"/>
                      </a:endParaRPr>
                    </a:p>
                  </a:txBody>
                  <a:tcPr>
                    <a:lnR w="6350" cap="flat" cmpd="sng" algn="ctr">
                      <a:solidFill>
                        <a:schemeClr val="accent1"/>
                      </a:solidFill>
                      <a:prstDash val="solid"/>
                      <a:round/>
                      <a:headEnd type="none" w="med" len="med"/>
                      <a:tailEnd type="none" w="med" len="med"/>
                    </a:lnR>
                    <a:noFill/>
                  </a:tcPr>
                </a:tc>
                <a:tc>
                  <a:txBody>
                    <a:bodyPr/>
                    <a:lstStyle/>
                    <a:p>
                      <a:pPr marL="171450" indent="-171450" algn="l">
                        <a:buFont typeface="Arial" panose="020B0604020202020204" pitchFamily="34" charset="0"/>
                        <a:buChar char="•"/>
                      </a:pPr>
                      <a:r>
                        <a:rPr kumimoji="0" lang="en-US" sz="800" b="1" i="0" u="none" strike="noStrike" kern="1200" cap="none" spc="0" normalizeH="0" baseline="0">
                          <a:ln>
                            <a:noFill/>
                          </a:ln>
                          <a:solidFill>
                            <a:srgbClr val="000000"/>
                          </a:solidFill>
                          <a:effectLst/>
                          <a:uLnTx/>
                          <a:uFillTx/>
                          <a:latin typeface="BMWTypeNext Light"/>
                          <a:ea typeface="+mn-ea"/>
                          <a:cs typeface="+mn-cs"/>
                        </a:rPr>
                        <a:t>OLV</a:t>
                      </a:r>
                      <a:r>
                        <a:rPr lang="en-US" sz="800" b="1" i="0" u="none" strike="noStrike" kern="1200" cap="none" spc="0" normalizeH="0" baseline="0">
                          <a:ln>
                            <a:noFill/>
                          </a:ln>
                          <a:solidFill>
                            <a:srgbClr val="000000"/>
                          </a:solidFill>
                          <a:effectLst/>
                          <a:uLnTx/>
                          <a:uFillTx/>
                          <a:latin typeface="BMWTypeNext Light"/>
                          <a:ea typeface="+mn-ea"/>
                          <a:cs typeface="+mn-cs"/>
                        </a:rPr>
                        <a:t> seeing consistent </a:t>
                      </a:r>
                      <a:r>
                        <a:rPr kumimoji="0" lang="en-US" sz="800" b="1" i="0" u="none" strike="noStrike" kern="1200" cap="none" spc="0" normalizeH="0" baseline="0">
                          <a:ln>
                            <a:noFill/>
                          </a:ln>
                          <a:solidFill>
                            <a:srgbClr val="000000"/>
                          </a:solidFill>
                          <a:effectLst/>
                          <a:uLnTx/>
                          <a:uFillTx/>
                          <a:latin typeface="BMWTypeNext Light"/>
                          <a:ea typeface="+mn-ea"/>
                          <a:cs typeface="+mn-cs"/>
                        </a:rPr>
                        <a:t>VCR performance</a:t>
                      </a:r>
                      <a:r>
                        <a:rPr kumimoji="0" lang="en-US" sz="800" b="0" i="0" u="none" strike="noStrike" kern="1200" cap="none" spc="0" normalizeH="0" baseline="0">
                          <a:ln>
                            <a:noFill/>
                          </a:ln>
                          <a:solidFill>
                            <a:srgbClr val="000000"/>
                          </a:solidFill>
                          <a:effectLst/>
                          <a:uLnTx/>
                          <a:uFillTx/>
                          <a:latin typeface="BMWTypeNext Light"/>
                          <a:ea typeface="+mn-ea"/>
                          <a:cs typeface="+mn-cs"/>
                        </a:rPr>
                        <a:t> after several report-over-report improvements.</a:t>
                      </a:r>
                    </a:p>
                    <a:p>
                      <a:pPr marL="171450" indent="-171450" algn="l">
                        <a:buFont typeface="Arial" panose="020B0604020202020204" pitchFamily="34" charset="0"/>
                        <a:buChar char="•"/>
                      </a:pPr>
                      <a:endParaRPr kumimoji="0" lang="en-US" sz="800" b="0" i="0" u="none" strike="noStrike" kern="1200" cap="none" spc="0" normalizeH="0" baseline="0">
                        <a:ln>
                          <a:noFill/>
                        </a:ln>
                        <a:solidFill>
                          <a:srgbClr val="000000"/>
                        </a:solidFill>
                        <a:effectLst/>
                        <a:uLnTx/>
                        <a:uFillTx/>
                        <a:latin typeface="BMWTypeNext Light"/>
                        <a:ea typeface="+mn-ea"/>
                        <a:cs typeface="+mn-cs"/>
                      </a:endParaRPr>
                    </a:p>
                    <a:p>
                      <a:pPr marL="171450" indent="-171450" algn="l">
                        <a:buFont typeface="Arial" panose="020B0604020202020204" pitchFamily="34" charset="0"/>
                        <a:buChar char="•"/>
                      </a:pPr>
                      <a:r>
                        <a:rPr kumimoji="0" lang="en-US" sz="800" b="1" i="0" u="none" strike="noStrike" kern="1200" cap="none" spc="0" normalizeH="0" baseline="0">
                          <a:ln>
                            <a:noFill/>
                          </a:ln>
                          <a:solidFill>
                            <a:srgbClr val="000000"/>
                          </a:solidFill>
                          <a:effectLst/>
                          <a:uLnTx/>
                          <a:uFillTx/>
                          <a:latin typeface="BMWTypeNext Light"/>
                          <a:ea typeface="+mn-ea"/>
                          <a:cs typeface="+mn-cs"/>
                        </a:rPr>
                        <a:t>Amazon remarketing</a:t>
                      </a:r>
                      <a:r>
                        <a:rPr kumimoji="0" lang="en-US" sz="800" b="0" i="0" u="none" strike="noStrike" kern="1200" cap="none" spc="0" normalizeH="0" baseline="0">
                          <a:ln>
                            <a:noFill/>
                          </a:ln>
                          <a:solidFill>
                            <a:srgbClr val="000000"/>
                          </a:solidFill>
                          <a:effectLst/>
                          <a:uLnTx/>
                          <a:uFillTx/>
                          <a:latin typeface="BMWTypeNext Light"/>
                          <a:ea typeface="+mn-ea"/>
                          <a:cs typeface="+mn-cs"/>
                        </a:rPr>
                        <a:t> is driving an </a:t>
                      </a:r>
                      <a:r>
                        <a:rPr kumimoji="0" lang="en-US" sz="800" b="1" i="0" u="none" strike="noStrike" kern="1200" cap="none" spc="0" normalizeH="0" baseline="0">
                          <a:ln>
                            <a:noFill/>
                          </a:ln>
                          <a:solidFill>
                            <a:srgbClr val="000000"/>
                          </a:solidFill>
                          <a:effectLst/>
                          <a:uLnTx/>
                          <a:uFillTx/>
                          <a:latin typeface="BMWTypeNext Light"/>
                          <a:ea typeface="+mn-ea"/>
                          <a:cs typeface="+mn-cs"/>
                        </a:rPr>
                        <a:t>increased volume of clicks</a:t>
                      </a:r>
                      <a:r>
                        <a:rPr kumimoji="0" lang="en-US" sz="800" b="0" i="0" u="none" strike="noStrike" kern="1200" cap="none" spc="0" normalizeH="0" baseline="0">
                          <a:ln>
                            <a:noFill/>
                          </a:ln>
                          <a:solidFill>
                            <a:srgbClr val="000000"/>
                          </a:solidFill>
                          <a:effectLst/>
                          <a:uLnTx/>
                          <a:uFillTx/>
                          <a:latin typeface="BMWTypeNext Light"/>
                          <a:ea typeface="+mn-ea"/>
                          <a:cs typeface="+mn-cs"/>
                        </a:rPr>
                        <a:t>.</a:t>
                      </a:r>
                      <a:endParaRPr kumimoji="0" lang="en-US" sz="800" b="0" i="0" u="none" strike="noStrike" kern="1200" cap="none" spc="0" normalizeH="0" baseline="0" noProof="0">
                        <a:ln>
                          <a:noFill/>
                        </a:ln>
                        <a:solidFill>
                          <a:srgbClr val="000000"/>
                        </a:solidFill>
                        <a:effectLst/>
                        <a:uLnTx/>
                        <a:uFillTx/>
                        <a:latin typeface="BMWTypeNext Light"/>
                        <a:ea typeface="+mn-ea"/>
                        <a:cs typeface="+mn-cs"/>
                      </a:endParaRP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noFill/>
                  </a:tcPr>
                </a:tc>
                <a:tc>
                  <a:txBody>
                    <a:bodyPr/>
                    <a:lstStyle/>
                    <a:p>
                      <a:pPr marL="171450" indent="-171450" algn="l">
                        <a:buFont typeface="Arial" panose="020B0604020202020204" pitchFamily="34" charset="0"/>
                        <a:buChar char="•"/>
                      </a:pPr>
                      <a:r>
                        <a:rPr kumimoji="0" lang="en-US" sz="800" b="1" i="0" u="none" strike="noStrike" kern="1200" cap="none" spc="0" normalizeH="0" baseline="0">
                          <a:ln>
                            <a:noFill/>
                          </a:ln>
                          <a:solidFill>
                            <a:srgbClr val="000000"/>
                          </a:solidFill>
                          <a:effectLst/>
                          <a:uLnTx/>
                          <a:uFillTx/>
                          <a:latin typeface="BMWTypeNext Light"/>
                          <a:ea typeface="+mn-ea"/>
                          <a:cs typeface="+mn-cs"/>
                        </a:rPr>
                        <a:t>Email re-deployments </a:t>
                      </a:r>
                      <a:r>
                        <a:rPr kumimoji="0" lang="en-US" sz="800" b="0" i="0" u="none" strike="noStrike" kern="1200" cap="none" spc="0" normalizeH="0" baseline="0">
                          <a:ln>
                            <a:noFill/>
                          </a:ln>
                          <a:solidFill>
                            <a:srgbClr val="000000"/>
                          </a:solidFill>
                          <a:effectLst/>
                          <a:uLnTx/>
                          <a:uFillTx/>
                          <a:latin typeface="BMWTypeNext Light"/>
                          <a:ea typeface="+mn-ea"/>
                          <a:cs typeface="+mn-cs"/>
                        </a:rPr>
                        <a:t>drove </a:t>
                      </a:r>
                      <a:r>
                        <a:rPr kumimoji="0" lang="en-US" sz="800" b="1" i="0" u="none" strike="noStrike" kern="1200" cap="none" spc="0" normalizeH="0" baseline="0">
                          <a:ln>
                            <a:noFill/>
                          </a:ln>
                          <a:solidFill>
                            <a:srgbClr val="000000"/>
                          </a:solidFill>
                          <a:effectLst/>
                          <a:uLnTx/>
                          <a:uFillTx/>
                          <a:latin typeface="BMWTypeNext Light"/>
                          <a:ea typeface="+mn-ea"/>
                          <a:cs typeface="+mn-cs"/>
                        </a:rPr>
                        <a:t>increases in IWV </a:t>
                      </a:r>
                      <a:r>
                        <a:rPr kumimoji="0" lang="en-US" sz="800" b="0" i="0" u="none" strike="noStrike" kern="1200" cap="none" spc="0" normalizeH="0" baseline="0">
                          <a:ln>
                            <a:noFill/>
                          </a:ln>
                          <a:solidFill>
                            <a:srgbClr val="000000"/>
                          </a:solidFill>
                          <a:effectLst/>
                          <a:uLnTx/>
                          <a:uFillTx/>
                          <a:latin typeface="BMWTypeNext Light"/>
                          <a:ea typeface="+mn-ea"/>
                          <a:cs typeface="+mn-cs"/>
                        </a:rPr>
                        <a:t>and leads.</a:t>
                      </a:r>
                    </a:p>
                    <a:p>
                      <a:pPr marL="171450" indent="-171450" algn="l">
                        <a:buFont typeface="Arial" panose="020B0604020202020204" pitchFamily="34" charset="0"/>
                        <a:buChar char="•"/>
                      </a:pPr>
                      <a:endParaRPr kumimoji="0" lang="en-US" sz="800" b="0" i="0" u="none" strike="noStrike" kern="1200" cap="none" spc="0" normalizeH="0" baseline="0">
                        <a:ln>
                          <a:noFill/>
                        </a:ln>
                        <a:solidFill>
                          <a:srgbClr val="000000"/>
                        </a:solidFill>
                        <a:effectLst/>
                        <a:highlight>
                          <a:srgbClr val="FFFF00"/>
                        </a:highlight>
                        <a:uLnTx/>
                        <a:uFillTx/>
                        <a:latin typeface="BMWTypeNext Light"/>
                        <a:ea typeface="+mn-ea"/>
                        <a:cs typeface="+mn-cs"/>
                      </a:endParaRPr>
                    </a:p>
                    <a:p>
                      <a:pPr marL="171450" indent="-171450" algn="l">
                        <a:buFont typeface="Arial" panose="020B0604020202020204" pitchFamily="34" charset="0"/>
                        <a:buChar char="•"/>
                      </a:pPr>
                      <a:r>
                        <a:rPr lang="en-US" sz="800" b="0"/>
                        <a:t>Update to the </a:t>
                      </a:r>
                      <a:r>
                        <a:rPr lang="en-US" sz="800" b="1"/>
                        <a:t>iX lease offer </a:t>
                      </a:r>
                      <a:r>
                        <a:rPr lang="en-US" sz="800"/>
                        <a:t>driving higher report-over-report </a:t>
                      </a:r>
                      <a:r>
                        <a:rPr lang="en-US" sz="800" b="1"/>
                        <a:t>lift in total leads</a:t>
                      </a:r>
                      <a:r>
                        <a:rPr lang="en-US" sz="800"/>
                        <a:t>.</a:t>
                      </a:r>
                    </a:p>
                    <a:p>
                      <a:pPr marL="171450" indent="-171450" algn="l">
                        <a:buFont typeface="Arial" panose="020B0604020202020204" pitchFamily="34" charset="0"/>
                        <a:buChar char="•"/>
                      </a:pPr>
                      <a:endParaRPr kumimoji="0" lang="en-US" sz="800" b="0" i="0" u="none" strike="noStrike" kern="1200" cap="none" spc="0" normalizeH="0" baseline="0">
                        <a:ln>
                          <a:noFill/>
                        </a:ln>
                        <a:solidFill>
                          <a:srgbClr val="000000"/>
                        </a:solidFill>
                        <a:effectLst/>
                        <a:highlight>
                          <a:srgbClr val="FFFF00"/>
                        </a:highlight>
                        <a:uLnTx/>
                        <a:uFillTx/>
                        <a:latin typeface="BMWTypeNext Light"/>
                        <a:ea typeface="+mn-ea"/>
                        <a:cs typeface="+mn-cs"/>
                      </a:endParaRP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noFill/>
                  </a:tcPr>
                </a:tc>
                <a:tc>
                  <a:txBody>
                    <a:bodyPr/>
                    <a:lstStyle/>
                    <a:p>
                      <a:pPr marL="171450" indent="-171450" algn="l">
                        <a:buFont typeface="Arial" panose="020B0604020202020204" pitchFamily="34" charset="0"/>
                        <a:buChar char="•"/>
                      </a:pPr>
                      <a:r>
                        <a:rPr kumimoji="0" lang="en-US" sz="800" b="0" i="0" u="none" strike="noStrike" kern="1200" cap="none" spc="0" normalizeH="0" baseline="0">
                          <a:ln>
                            <a:noFill/>
                          </a:ln>
                          <a:solidFill>
                            <a:srgbClr val="000000"/>
                          </a:solidFill>
                          <a:effectLst/>
                          <a:uLnTx/>
                          <a:uFillTx/>
                          <a:latin typeface="BMWTypeNext Light"/>
                          <a:ea typeface="+mn-ea"/>
                          <a:cs typeface="+mn-cs"/>
                        </a:rPr>
                        <a:t>Paid Social </a:t>
                      </a:r>
                      <a:r>
                        <a:rPr kumimoji="0" lang="en-US" sz="800" b="1" i="0" u="none" strike="noStrike" kern="1200" cap="none" spc="0" normalizeH="0" baseline="0">
                          <a:ln>
                            <a:noFill/>
                          </a:ln>
                          <a:solidFill>
                            <a:srgbClr val="000000"/>
                          </a:solidFill>
                          <a:effectLst/>
                          <a:uLnTx/>
                          <a:uFillTx/>
                          <a:latin typeface="BMWTypeNext Light"/>
                          <a:ea typeface="+mn-ea"/>
                          <a:cs typeface="+mn-cs"/>
                        </a:rPr>
                        <a:t>retargeting and OMNI audiences </a:t>
                      </a:r>
                      <a:r>
                        <a:rPr kumimoji="0" lang="en-US" sz="800" b="0" i="0" u="none" strike="noStrike" kern="1200" cap="none" spc="0" normalizeH="0" baseline="0">
                          <a:ln>
                            <a:noFill/>
                          </a:ln>
                          <a:solidFill>
                            <a:srgbClr val="000000"/>
                          </a:solidFill>
                          <a:effectLst/>
                          <a:uLnTx/>
                          <a:uFillTx/>
                          <a:latin typeface="BMWTypeNext Light"/>
                          <a:ea typeface="+mn-ea"/>
                          <a:cs typeface="+mn-cs"/>
                        </a:rPr>
                        <a:t>are driving efficient leads.</a:t>
                      </a:r>
                    </a:p>
                    <a:p>
                      <a:pPr marL="171450" indent="-171450" algn="l">
                        <a:buFont typeface="Arial" panose="020B0604020202020204" pitchFamily="34" charset="0"/>
                        <a:buChar char="•"/>
                      </a:pPr>
                      <a:endParaRPr kumimoji="0" lang="en-US" sz="800" b="0" i="0" u="none" strike="noStrike" kern="1200" cap="none" spc="0" normalizeH="0" baseline="0">
                        <a:ln>
                          <a:noFill/>
                        </a:ln>
                        <a:solidFill>
                          <a:srgbClr val="000000"/>
                        </a:solidFill>
                        <a:effectLst/>
                        <a:highlight>
                          <a:srgbClr val="FFFF00"/>
                        </a:highlight>
                        <a:uLnTx/>
                        <a:uFillTx/>
                        <a:latin typeface="BMWTypeNext Ligh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a:ln>
                            <a:noFill/>
                          </a:ln>
                          <a:solidFill>
                            <a:srgbClr val="000000"/>
                          </a:solidFill>
                          <a:effectLst/>
                          <a:uLnTx/>
                          <a:uFillTx/>
                          <a:latin typeface="+mn-lt"/>
                          <a:ea typeface="+mn-ea"/>
                          <a:cs typeface="+mn-cs"/>
                        </a:rPr>
                        <a:t>T2 Paid Search saw improvement</a:t>
                      </a:r>
                      <a:r>
                        <a:rPr kumimoji="0" lang="en-US" sz="800" b="0" i="0" u="none" strike="noStrike" kern="1200" cap="none" spc="0" normalizeH="0" baseline="0">
                          <a:ln>
                            <a:noFill/>
                          </a:ln>
                          <a:solidFill>
                            <a:srgbClr val="000000"/>
                          </a:solidFill>
                          <a:effectLst/>
                          <a:uLnTx/>
                          <a:uFillTx/>
                          <a:latin typeface="+mn-lt"/>
                          <a:ea typeface="+mn-ea"/>
                          <a:cs typeface="+mn-cs"/>
                        </a:rPr>
                        <a:t> in KBA efficiency and volume.</a:t>
                      </a:r>
                      <a:endParaRPr kumimoji="0" lang="en-US" sz="800" b="0" i="0" u="none" strike="noStrike" kern="1200" cap="none" spc="0" normalizeH="0" baseline="0">
                        <a:ln>
                          <a:noFill/>
                        </a:ln>
                        <a:solidFill>
                          <a:srgbClr val="000000"/>
                        </a:solidFill>
                        <a:effectLst/>
                        <a:uLnTx/>
                        <a:uFillTx/>
                        <a:latin typeface="BMWTypeNext Light"/>
                        <a:ea typeface="+mn-ea"/>
                        <a:cs typeface="+mn-cs"/>
                      </a:endParaRP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noFill/>
                  </a:tcPr>
                </a:tc>
                <a:tc>
                  <a:txBody>
                    <a:bodyPr/>
                    <a:lstStyle/>
                    <a:p>
                      <a:pPr marL="171450" indent="-171450" algn="l">
                        <a:buFont typeface="Arial" panose="020B0604020202020204" pitchFamily="34" charset="0"/>
                        <a:buChar char="•"/>
                      </a:pPr>
                      <a:r>
                        <a:rPr kumimoji="0" lang="en-US" sz="800" b="0" i="0" u="none" strike="noStrike" kern="1200" cap="none" spc="0" normalizeH="0" baseline="0">
                          <a:ln>
                            <a:noFill/>
                          </a:ln>
                          <a:solidFill>
                            <a:srgbClr val="000000"/>
                          </a:solidFill>
                          <a:effectLst/>
                          <a:uLnTx/>
                          <a:uFillTx/>
                          <a:latin typeface="BMWTypeNext Light"/>
                          <a:ea typeface="+mn-ea"/>
                          <a:cs typeface="+mn-cs"/>
                        </a:rPr>
                        <a:t>BYO starts, completes, and leads continue to </a:t>
                      </a:r>
                      <a:r>
                        <a:rPr kumimoji="0" lang="en-US" sz="800" b="1" i="0" u="none" strike="noStrike" kern="1200" cap="none" spc="0" normalizeH="0" baseline="0">
                          <a:ln>
                            <a:noFill/>
                          </a:ln>
                          <a:solidFill>
                            <a:srgbClr val="000000"/>
                          </a:solidFill>
                          <a:effectLst/>
                          <a:uLnTx/>
                          <a:uFillTx/>
                          <a:latin typeface="BMWTypeNext Light"/>
                          <a:ea typeface="+mn-ea"/>
                          <a:cs typeface="+mn-cs"/>
                        </a:rPr>
                        <a:t>see lifts site-wide</a:t>
                      </a:r>
                      <a:r>
                        <a:rPr kumimoji="0" lang="en-US" sz="800" b="0" i="0" u="none" strike="noStrike" kern="1200" cap="none" spc="0" normalizeH="0" baseline="0">
                          <a:ln>
                            <a:noFill/>
                          </a:ln>
                          <a:solidFill>
                            <a:srgbClr val="000000"/>
                          </a:solidFill>
                          <a:effectLst/>
                          <a:uLnTx/>
                          <a:uFillTx/>
                          <a:latin typeface="BMWTypeNext Light"/>
                          <a:ea typeface="+mn-ea"/>
                          <a:cs typeface="+mn-cs"/>
                        </a:rPr>
                        <a:t>.</a:t>
                      </a:r>
                    </a:p>
                    <a:p>
                      <a:pPr marL="171450" indent="-171450" algn="l">
                        <a:buFont typeface="Arial" panose="020B0604020202020204" pitchFamily="34" charset="0"/>
                        <a:buChar char="•"/>
                      </a:pPr>
                      <a:endParaRPr kumimoji="0" lang="en-US" sz="800" b="0" i="0" u="none" strike="noStrike" kern="1200" cap="none" spc="0" normalizeH="0" baseline="0">
                        <a:ln>
                          <a:noFill/>
                        </a:ln>
                        <a:solidFill>
                          <a:srgbClr val="000000"/>
                        </a:solidFill>
                        <a:effectLst/>
                        <a:highlight>
                          <a:srgbClr val="FFFF00"/>
                        </a:highlight>
                        <a:uLnTx/>
                        <a:uFillTx/>
                        <a:latin typeface="BMWTypeNext Light"/>
                        <a:ea typeface="+mn-ea"/>
                        <a:cs typeface="+mn-cs"/>
                      </a:endParaRPr>
                    </a:p>
                    <a:p>
                      <a:pPr marL="171450" indent="-171450" algn="l">
                        <a:buFont typeface="Arial" panose="020B0604020202020204" pitchFamily="34" charset="0"/>
                        <a:buChar char="•"/>
                      </a:pPr>
                      <a:r>
                        <a:rPr kumimoji="0" lang="en-US" sz="800" b="0" i="0" u="none" strike="noStrike" kern="1200" cap="none" spc="0" normalizeH="0" baseline="0">
                          <a:ln>
                            <a:noFill/>
                          </a:ln>
                          <a:solidFill>
                            <a:srgbClr val="000000"/>
                          </a:solidFill>
                          <a:effectLst/>
                          <a:uLnTx/>
                          <a:uFillTx/>
                          <a:latin typeface="BMWTypeNext Light"/>
                          <a:ea typeface="+mn-ea"/>
                          <a:cs typeface="+mn-cs"/>
                        </a:rPr>
                        <a:t>Total Site Leads increased (7.4%) report-over-report, driven by Paid and Natural Search, with entry to SSE LP driving the largest growth. </a:t>
                      </a:r>
                    </a:p>
                  </a:txBody>
                  <a:tcPr>
                    <a:lnL w="635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1275985620"/>
                  </a:ext>
                </a:extLst>
              </a:tr>
              <a:tr h="1112807">
                <a:tc>
                  <a:txBody>
                    <a:bodyPr/>
                    <a:lstStyle/>
                    <a:p>
                      <a:pPr lvl="0">
                        <a:buNone/>
                      </a:pPr>
                      <a:r>
                        <a:rPr lang="en-US" sz="1000" b="1" kern="1200">
                          <a:solidFill>
                            <a:srgbClr val="000000"/>
                          </a:solidFill>
                          <a:latin typeface="BMWTypeNext Light"/>
                          <a:ea typeface="+mn-ea"/>
                          <a:cs typeface="+mn-cs"/>
                        </a:rPr>
                        <a:t>Key Actions</a:t>
                      </a:r>
                    </a:p>
                    <a:p>
                      <a:endParaRPr lang="en-US" sz="1100" b="1" kern="1200">
                        <a:solidFill>
                          <a:srgbClr val="000000"/>
                        </a:solidFill>
                        <a:latin typeface="BMWTypeNext Light"/>
                        <a:ea typeface="+mn-ea"/>
                        <a:cs typeface="+mn-cs"/>
                      </a:endParaRPr>
                    </a:p>
                    <a:p>
                      <a:endParaRPr lang="en-US" sz="1100" b="1" kern="1200">
                        <a:solidFill>
                          <a:srgbClr val="000000"/>
                        </a:solidFill>
                        <a:latin typeface="BMWTypeNext Light"/>
                        <a:ea typeface="+mn-ea"/>
                        <a:cs typeface="+mn-cs"/>
                      </a:endParaRPr>
                    </a:p>
                    <a:p>
                      <a:endParaRPr lang="en-US" sz="1100" b="1" kern="1200">
                        <a:solidFill>
                          <a:srgbClr val="000000"/>
                        </a:solidFill>
                        <a:latin typeface="BMWTypeNext Light"/>
                        <a:ea typeface="+mn-ea"/>
                        <a:cs typeface="+mn-cs"/>
                      </a:endParaRPr>
                    </a:p>
                    <a:p>
                      <a:endParaRPr lang="en-US" sz="1100" b="1" kern="1200">
                        <a:solidFill>
                          <a:srgbClr val="000000"/>
                        </a:solidFill>
                        <a:latin typeface="BMWTypeNext Light"/>
                        <a:ea typeface="+mn-ea"/>
                        <a:cs typeface="+mn-cs"/>
                      </a:endParaRPr>
                    </a:p>
                    <a:p>
                      <a:endParaRPr lang="en-US" sz="1100" b="1" kern="1200">
                        <a:solidFill>
                          <a:srgbClr val="000000"/>
                        </a:solidFill>
                        <a:latin typeface="BMWTypeNext Light"/>
                        <a:ea typeface="+mn-ea"/>
                        <a:cs typeface="+mn-cs"/>
                      </a:endParaRPr>
                    </a:p>
                  </a:txBody>
                  <a:tcPr>
                    <a:lnR w="6350" cap="flat" cmpd="sng" algn="ctr">
                      <a:solidFill>
                        <a:schemeClr val="accent1"/>
                      </a:solidFill>
                      <a:prstDash val="solid"/>
                      <a:round/>
                      <a:headEnd type="none" w="med" len="med"/>
                      <a:tailEnd type="none" w="med" len="med"/>
                    </a:lnR>
                    <a:solidFill>
                      <a:schemeClr val="accent5">
                        <a:lumMod val="20000"/>
                        <a:lumOff val="80000"/>
                      </a:schemeClr>
                    </a:solidFill>
                  </a:tcPr>
                </a:tc>
                <a:tc>
                  <a:txBody>
                    <a:bodyPr/>
                    <a:lstStyle/>
                    <a:p>
                      <a:pPr marL="171450" lvl="0" indent="-171450" algn="l">
                        <a:buFont typeface="Arial"/>
                        <a:buChar char="•"/>
                      </a:pPr>
                      <a:r>
                        <a:rPr lang="en-US" sz="800" b="1">
                          <a:solidFill>
                            <a:schemeClr val="tx1"/>
                          </a:solidFill>
                        </a:rPr>
                        <a:t>Continuing to use OLV/CTV</a:t>
                      </a:r>
                      <a:r>
                        <a:rPr lang="en-US" sz="800" b="0">
                          <a:solidFill>
                            <a:schemeClr val="tx1"/>
                          </a:solidFill>
                        </a:rPr>
                        <a:t> to further drive awareness.</a:t>
                      </a:r>
                    </a:p>
                    <a:p>
                      <a:pPr marL="171450" lvl="0" indent="-171450" algn="l">
                        <a:buFont typeface="Arial"/>
                        <a:buChar char="•"/>
                      </a:pPr>
                      <a:endParaRPr lang="en-US" sz="800" b="0">
                        <a:solidFill>
                          <a:schemeClr val="tx1"/>
                        </a:solidFill>
                        <a:highlight>
                          <a:srgbClr val="FFFF00"/>
                        </a:highlight>
                      </a:endParaRPr>
                    </a:p>
                    <a:p>
                      <a:pPr marL="171450" marR="0" lvl="0" indent="-171450" algn="l">
                        <a:lnSpc>
                          <a:spcPct val="100000"/>
                        </a:lnSpc>
                        <a:spcBef>
                          <a:spcPts val="0"/>
                        </a:spcBef>
                        <a:spcAft>
                          <a:spcPts val="0"/>
                        </a:spcAft>
                        <a:buClrTx/>
                        <a:buSzTx/>
                        <a:buFont typeface="Arial" panose="020B0604020202020204" pitchFamily="34" charset="0"/>
                        <a:buChar char="•"/>
                      </a:pPr>
                      <a:r>
                        <a:rPr lang="en-US" sz="800" b="1" kern="1200">
                          <a:solidFill>
                            <a:schemeClr val="tx1"/>
                          </a:solidFill>
                          <a:latin typeface="+mn-lt"/>
                          <a:ea typeface="+mn-ea"/>
                          <a:cs typeface="+mn-cs"/>
                        </a:rPr>
                        <a:t>Finalize</a:t>
                      </a:r>
                      <a:r>
                        <a:rPr lang="en-US" sz="800" b="0" kern="1200">
                          <a:solidFill>
                            <a:schemeClr val="tx1"/>
                          </a:solidFill>
                          <a:latin typeface="+mn-lt"/>
                          <a:ea typeface="+mn-ea"/>
                          <a:cs typeface="+mn-cs"/>
                        </a:rPr>
                        <a:t> Awareness </a:t>
                      </a:r>
                      <a:r>
                        <a:rPr lang="en-US" sz="800" b="1" kern="1200">
                          <a:solidFill>
                            <a:schemeClr val="tx1"/>
                          </a:solidFill>
                          <a:latin typeface="+mn-lt"/>
                          <a:ea typeface="+mn-ea"/>
                          <a:cs typeface="+mn-cs"/>
                        </a:rPr>
                        <a:t>video testing results </a:t>
                      </a:r>
                      <a:r>
                        <a:rPr lang="en-US" sz="800" b="0" kern="1200">
                          <a:solidFill>
                            <a:schemeClr val="tx1"/>
                          </a:solidFill>
                          <a:latin typeface="+mn-lt"/>
                          <a:ea typeface="+mn-ea"/>
                          <a:cs typeface="+mn-cs"/>
                        </a:rPr>
                        <a:t>on Meta at the end of the campaign.</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solidFill>
                      <a:schemeClr val="accent5">
                        <a:lumMod val="20000"/>
                        <a:lumOff val="80000"/>
                      </a:schemeClr>
                    </a:solidFill>
                  </a:tcPr>
                </a:tc>
                <a:tc>
                  <a:txBody>
                    <a:bodyPr/>
                    <a:lstStyle/>
                    <a:p>
                      <a:pPr marL="171450" indent="-171450">
                        <a:buFont typeface="Arial" panose="020B0604020202020204" pitchFamily="34" charset="0"/>
                        <a:buChar char="•"/>
                      </a:pPr>
                      <a:r>
                        <a:rPr kumimoji="0" lang="en-US" sz="800" b="0" i="0" u="none" strike="noStrike" kern="1200" cap="none" spc="0" normalizeH="0" baseline="0">
                          <a:ln>
                            <a:noFill/>
                          </a:ln>
                          <a:solidFill>
                            <a:srgbClr val="000000"/>
                          </a:solidFill>
                          <a:effectLst/>
                          <a:uLnTx/>
                          <a:uFillTx/>
                          <a:latin typeface="BMWTypeNext Light"/>
                          <a:ea typeface="+mn-ea"/>
                          <a:cs typeface="+mn-cs"/>
                        </a:rPr>
                        <a:t>Shifted budget </a:t>
                      </a:r>
                      <a:r>
                        <a:rPr kumimoji="0" lang="en-US" sz="800" b="1" i="0" u="none" strike="noStrike" kern="1200" cap="none" spc="0" normalizeH="0" baseline="0">
                          <a:ln>
                            <a:noFill/>
                          </a:ln>
                          <a:solidFill>
                            <a:srgbClr val="000000"/>
                          </a:solidFill>
                          <a:effectLst/>
                          <a:uLnTx/>
                          <a:uFillTx/>
                          <a:latin typeface="BMWTypeNext Light"/>
                          <a:ea typeface="+mn-ea"/>
                          <a:cs typeface="+mn-cs"/>
                        </a:rPr>
                        <a:t>towards iX and i4 </a:t>
                      </a:r>
                      <a:r>
                        <a:rPr kumimoji="0" lang="en-US" sz="800" b="0" i="0" u="none" strike="noStrike" kern="1200" cap="none" spc="0" normalizeH="0" baseline="0">
                          <a:ln>
                            <a:noFill/>
                          </a:ln>
                          <a:solidFill>
                            <a:srgbClr val="000000"/>
                          </a:solidFill>
                          <a:effectLst/>
                          <a:uLnTx/>
                          <a:uFillTx/>
                          <a:latin typeface="BMWTypeNext Light"/>
                          <a:ea typeface="+mn-ea"/>
                          <a:cs typeface="+mn-cs"/>
                        </a:rPr>
                        <a:t>due to stop sale.</a:t>
                      </a:r>
                    </a:p>
                    <a:p>
                      <a:pPr marL="171450" indent="-171450">
                        <a:buFont typeface="Arial" panose="020B0604020202020204" pitchFamily="34" charset="0"/>
                        <a:buChar char="•"/>
                      </a:pPr>
                      <a:endParaRPr kumimoji="0" lang="en-US" sz="800" b="0" i="0" u="none" strike="noStrike" kern="1200" cap="none" spc="0" normalizeH="0" baseline="0">
                        <a:ln>
                          <a:noFill/>
                        </a:ln>
                        <a:solidFill>
                          <a:srgbClr val="000000"/>
                        </a:solidFill>
                        <a:effectLst/>
                        <a:uLnTx/>
                        <a:uFillTx/>
                        <a:latin typeface="BMWTypeNext Light"/>
                        <a:ea typeface="+mn-ea"/>
                        <a:cs typeface="+mn-cs"/>
                      </a:endParaRPr>
                    </a:p>
                    <a:p>
                      <a:pPr marL="171450" indent="-171450">
                        <a:buFont typeface="Arial" panose="020B0604020202020204" pitchFamily="34" charset="0"/>
                        <a:buChar char="•"/>
                      </a:pPr>
                      <a:r>
                        <a:rPr kumimoji="0" lang="en-US" sz="800" b="0" i="0" u="none" strike="noStrike" kern="1200" cap="none" spc="0" normalizeH="0" baseline="0">
                          <a:ln>
                            <a:noFill/>
                          </a:ln>
                          <a:solidFill>
                            <a:srgbClr val="000000"/>
                          </a:solidFill>
                          <a:effectLst/>
                          <a:uLnTx/>
                          <a:uFillTx/>
                          <a:latin typeface="BMWTypeNext Light"/>
                          <a:ea typeface="+mn-ea"/>
                          <a:cs typeface="+mn-cs"/>
                        </a:rPr>
                        <a:t>Monitor performance of new Advantage+ Shopping Campaigns on Meta.</a:t>
                      </a:r>
                    </a:p>
                    <a:p>
                      <a:pPr marL="171450" indent="-171450">
                        <a:buFont typeface="Arial" panose="020B0604020202020204" pitchFamily="34" charset="0"/>
                        <a:buChar char="•"/>
                      </a:pPr>
                      <a:endParaRPr kumimoji="0" lang="en-US" sz="800" b="0" i="0" u="none" strike="noStrike" kern="1200" cap="none" spc="0" normalizeH="0" baseline="0">
                        <a:ln>
                          <a:noFill/>
                        </a:ln>
                        <a:solidFill>
                          <a:srgbClr val="000000"/>
                        </a:solidFill>
                        <a:effectLst/>
                        <a:uLnTx/>
                        <a:uFillTx/>
                        <a:latin typeface="BMWTypeNext Light"/>
                        <a:ea typeface="+mn-ea"/>
                        <a:cs typeface="+mn-cs"/>
                      </a:endParaRPr>
                    </a:p>
                    <a:p>
                      <a:pPr marL="171450" marR="0" lvl="0" indent="-171450" algn="l">
                        <a:lnSpc>
                          <a:spcPct val="100000"/>
                        </a:lnSpc>
                        <a:spcBef>
                          <a:spcPts val="0"/>
                        </a:spcBef>
                        <a:spcAft>
                          <a:spcPts val="0"/>
                        </a:spcAft>
                        <a:buClrTx/>
                        <a:buSzTx/>
                        <a:buFont typeface="Arial" panose="020B0604020202020204" pitchFamily="34" charset="0"/>
                        <a:buChar char="•"/>
                      </a:pPr>
                      <a:r>
                        <a:rPr lang="en-US" sz="800" b="1" kern="1200">
                          <a:solidFill>
                            <a:schemeClr val="tx1"/>
                          </a:solidFill>
                          <a:latin typeface="+mn-lt"/>
                          <a:ea typeface="+mn-ea"/>
                          <a:cs typeface="+mn-cs"/>
                        </a:rPr>
                        <a:t>Finalize</a:t>
                      </a:r>
                      <a:r>
                        <a:rPr lang="en-US" sz="800" b="0" kern="1200">
                          <a:solidFill>
                            <a:schemeClr val="tx1"/>
                          </a:solidFill>
                          <a:latin typeface="+mn-lt"/>
                          <a:ea typeface="+mn-ea"/>
                          <a:cs typeface="+mn-cs"/>
                        </a:rPr>
                        <a:t> Meta </a:t>
                      </a:r>
                      <a:r>
                        <a:rPr lang="en-US" sz="800" b="1" kern="1200">
                          <a:solidFill>
                            <a:schemeClr val="tx1"/>
                          </a:solidFill>
                          <a:latin typeface="+mn-lt"/>
                          <a:ea typeface="+mn-ea"/>
                          <a:cs typeface="+mn-cs"/>
                        </a:rPr>
                        <a:t>offer testing </a:t>
                      </a:r>
                      <a:r>
                        <a:rPr lang="en-US" sz="800" b="0" kern="1200">
                          <a:solidFill>
                            <a:schemeClr val="tx1"/>
                          </a:solidFill>
                          <a:latin typeface="+mn-lt"/>
                          <a:ea typeface="+mn-ea"/>
                          <a:cs typeface="+mn-cs"/>
                        </a:rPr>
                        <a:t>results at the end of the campaign.</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solidFill>
                      <a:schemeClr val="accent5">
                        <a:lumMod val="20000"/>
                        <a:lumOff val="80000"/>
                      </a:schemeClr>
                    </a:solidFill>
                  </a:tcPr>
                </a:tc>
                <a:tc>
                  <a:txBody>
                    <a:bodyPr/>
                    <a:lstStyle/>
                    <a:p>
                      <a:pPr marL="171450" indent="-171450">
                        <a:buFont typeface="Arial" panose="020B0604020202020204" pitchFamily="34" charset="0"/>
                        <a:buChar char="•"/>
                      </a:pPr>
                      <a:r>
                        <a:rPr kumimoji="0" lang="en-US" sz="800" b="0" i="0" u="none" strike="noStrike" kern="1200" cap="none" spc="0" normalizeH="0" baseline="0">
                          <a:ln>
                            <a:noFill/>
                          </a:ln>
                          <a:solidFill>
                            <a:srgbClr val="000000"/>
                          </a:solidFill>
                          <a:effectLst/>
                          <a:uLnTx/>
                          <a:uFillTx/>
                          <a:latin typeface="BMWTypeNext Light"/>
                          <a:ea typeface="+mn-ea"/>
                          <a:cs typeface="+mn-cs"/>
                        </a:rPr>
                        <a:t>Continue driving conversions using </a:t>
                      </a:r>
                      <a:r>
                        <a:rPr kumimoji="0" lang="en-US" sz="800" b="1" i="0" u="none" strike="noStrike" kern="1200" cap="none" spc="0" normalizeH="0" baseline="0">
                          <a:ln>
                            <a:noFill/>
                          </a:ln>
                          <a:solidFill>
                            <a:srgbClr val="000000"/>
                          </a:solidFill>
                          <a:effectLst/>
                          <a:uLnTx/>
                          <a:uFillTx/>
                          <a:latin typeface="BMWTypeNext Light"/>
                          <a:ea typeface="+mn-ea"/>
                          <a:cs typeface="+mn-cs"/>
                        </a:rPr>
                        <a:t>remarketing/retargeting </a:t>
                      </a:r>
                      <a:r>
                        <a:rPr kumimoji="0" lang="en-US" sz="800" b="0" i="0" u="none" strike="noStrike" kern="1200" cap="none" spc="0" normalizeH="0" baseline="0">
                          <a:ln>
                            <a:noFill/>
                          </a:ln>
                          <a:solidFill>
                            <a:srgbClr val="000000"/>
                          </a:solidFill>
                          <a:effectLst/>
                          <a:uLnTx/>
                          <a:uFillTx/>
                          <a:latin typeface="BMWTypeNext Light"/>
                          <a:ea typeface="+mn-ea"/>
                          <a:cs typeface="+mn-cs"/>
                        </a:rPr>
                        <a:t>audiences.</a:t>
                      </a:r>
                    </a:p>
                    <a:p>
                      <a:pPr marL="171450" indent="-171450">
                        <a:buFont typeface="Arial" panose="020B0604020202020204" pitchFamily="34" charset="0"/>
                        <a:buChar char="•"/>
                      </a:pPr>
                      <a:endParaRPr kumimoji="0" lang="en-US" sz="800" b="0" i="0" u="none" strike="noStrike" kern="1200" cap="none" spc="0" normalizeH="0" baseline="0">
                        <a:ln>
                          <a:noFill/>
                        </a:ln>
                        <a:solidFill>
                          <a:srgbClr val="000000"/>
                        </a:solidFill>
                        <a:effectLst/>
                        <a:highlight>
                          <a:srgbClr val="FFFF00"/>
                        </a:highlight>
                        <a:uLnTx/>
                        <a:uFillTx/>
                        <a:latin typeface="BMWTypeNext Light"/>
                        <a:ea typeface="+mn-ea"/>
                        <a:cs typeface="+mn-cs"/>
                      </a:endParaRPr>
                    </a:p>
                    <a:p>
                      <a:pPr marL="171450" indent="-171450">
                        <a:buFont typeface="Arial" panose="020B0604020202020204" pitchFamily="34" charset="0"/>
                        <a:buChar char="•"/>
                      </a:pPr>
                      <a:r>
                        <a:rPr lang="en-US" sz="800"/>
                        <a:t>Monitor T2 PMAX optimization shift towards </a:t>
                      </a:r>
                      <a:r>
                        <a:rPr lang="en-US" sz="800" b="0"/>
                        <a:t>more valuable conversions</a:t>
                      </a:r>
                      <a:r>
                        <a:rPr lang="en-US" sz="800"/>
                        <a:t>.</a:t>
                      </a:r>
                      <a:endParaRPr kumimoji="0" lang="en-US" sz="800" b="0" i="0" u="none" strike="noStrike" kern="1200" cap="none" spc="0" normalizeH="0" baseline="0">
                        <a:ln>
                          <a:noFill/>
                        </a:ln>
                        <a:solidFill>
                          <a:srgbClr val="000000"/>
                        </a:solidFill>
                        <a:effectLst/>
                        <a:uLnTx/>
                        <a:uFillTx/>
                        <a:latin typeface="BMWTypeNext Light"/>
                        <a:ea typeface="+mn-ea"/>
                        <a:cs typeface="+mn-cs"/>
                      </a:endParaRP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solidFill>
                      <a:schemeClr val="accent5">
                        <a:lumMod val="20000"/>
                        <a:lumOff val="80000"/>
                      </a:schemeClr>
                    </a:solidFill>
                  </a:tcPr>
                </a:tc>
                <a:tc>
                  <a:txBody>
                    <a:bodyPr/>
                    <a:lstStyle/>
                    <a:p>
                      <a:pPr marL="171450" indent="-171450">
                        <a:buFont typeface="Arial" panose="020B0604020202020204" pitchFamily="34" charset="0"/>
                        <a:buChar char="•"/>
                      </a:pPr>
                      <a:r>
                        <a:rPr kumimoji="0" lang="en-US" sz="800" b="1" i="0" u="none" strike="noStrike" kern="1200" cap="none" spc="0" normalizeH="0" baseline="0">
                          <a:ln>
                            <a:noFill/>
                          </a:ln>
                          <a:solidFill>
                            <a:srgbClr val="000000"/>
                          </a:solidFill>
                          <a:effectLst/>
                          <a:uLnTx/>
                          <a:uFillTx/>
                          <a:latin typeface="BMWTypeNext Light"/>
                          <a:ea typeface="+mn-ea"/>
                          <a:cs typeface="+mn-cs"/>
                        </a:rPr>
                        <a:t>Monitoring impact on halo</a:t>
                      </a:r>
                      <a:r>
                        <a:rPr kumimoji="0" lang="en-US" sz="800" b="0" i="0" u="none" strike="noStrike" kern="1200" cap="none" spc="0" normalizeH="0" baseline="0">
                          <a:ln>
                            <a:noFill/>
                          </a:ln>
                          <a:solidFill>
                            <a:srgbClr val="000000"/>
                          </a:solidFill>
                          <a:effectLst/>
                          <a:uLnTx/>
                          <a:uFillTx/>
                          <a:latin typeface="BMWTypeNext Light"/>
                          <a:ea typeface="+mn-ea"/>
                          <a:cs typeface="+mn-cs"/>
                        </a:rPr>
                        <a:t> as retargeting and remarketing tactic budgets increase.</a:t>
                      </a:r>
                    </a:p>
                  </a:txBody>
                  <a:tcPr>
                    <a:lnL w="6350" cap="flat" cmpd="sng" algn="ctr">
                      <a:solidFill>
                        <a:schemeClr val="accent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832313951"/>
                  </a:ext>
                </a:extLst>
              </a:tr>
            </a:tbl>
          </a:graphicData>
        </a:graphic>
      </p:graphicFrame>
      <p:sp>
        <p:nvSpPr>
          <p:cNvPr id="20" name="Rectangle 19">
            <a:extLst>
              <a:ext uri="{FF2B5EF4-FFF2-40B4-BE49-F238E27FC236}">
                <a16:creationId xmlns:a16="http://schemas.microsoft.com/office/drawing/2014/main" id="{C85AF67E-A180-1A3C-1B33-309E3CF83979}"/>
              </a:ext>
            </a:extLst>
          </p:cNvPr>
          <p:cNvSpPr/>
          <p:nvPr/>
        </p:nvSpPr>
        <p:spPr>
          <a:xfrm>
            <a:off x="11114690" y="3940029"/>
            <a:ext cx="753125" cy="800038"/>
          </a:xfrm>
          <a:prstGeom prst="rect">
            <a:avLst/>
          </a:prstGeom>
          <a:solidFill>
            <a:schemeClr val="accent5">
              <a:lumMod val="40000"/>
              <a:lumOff val="60000"/>
              <a:alpha val="693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500">
                <a:solidFill>
                  <a:schemeClr val="accent1"/>
                </a:solidFill>
              </a:rPr>
              <a:t>SSE</a:t>
            </a:r>
          </a:p>
        </p:txBody>
      </p:sp>
      <p:graphicFrame>
        <p:nvGraphicFramePr>
          <p:cNvPr id="14" name="Chart 13">
            <a:extLst>
              <a:ext uri="{FF2B5EF4-FFF2-40B4-BE49-F238E27FC236}">
                <a16:creationId xmlns:a16="http://schemas.microsoft.com/office/drawing/2014/main" id="{9C4010B8-E0DF-D2CA-BFAF-04036CD1B52A}"/>
              </a:ext>
            </a:extLst>
          </p:cNvPr>
          <p:cNvGraphicFramePr>
            <a:graphicFrameLocks/>
          </p:cNvGraphicFramePr>
          <p:nvPr>
            <p:extLst>
              <p:ext uri="{D42A27DB-BD31-4B8C-83A1-F6EECF244321}">
                <p14:modId xmlns:p14="http://schemas.microsoft.com/office/powerpoint/2010/main" val="3308323147"/>
              </p:ext>
            </p:extLst>
          </p:nvPr>
        </p:nvGraphicFramePr>
        <p:xfrm>
          <a:off x="4238750" y="3561517"/>
          <a:ext cx="2357060" cy="1248228"/>
        </p:xfrm>
        <a:graphic>
          <a:graphicData uri="http://schemas.openxmlformats.org/drawingml/2006/chart">
            <c:chart xmlns:c="http://schemas.openxmlformats.org/drawingml/2006/chart" xmlns:r="http://schemas.openxmlformats.org/officeDocument/2006/relationships" r:id="rId3"/>
          </a:graphicData>
        </a:graphic>
      </p:graphicFrame>
      <p:sp>
        <p:nvSpPr>
          <p:cNvPr id="30" name="Rectangle 29">
            <a:extLst>
              <a:ext uri="{FF2B5EF4-FFF2-40B4-BE49-F238E27FC236}">
                <a16:creationId xmlns:a16="http://schemas.microsoft.com/office/drawing/2014/main" id="{56D772B3-A56B-8C85-A0A2-04FACEAEB77F}"/>
              </a:ext>
            </a:extLst>
          </p:cNvPr>
          <p:cNvSpPr/>
          <p:nvPr/>
        </p:nvSpPr>
        <p:spPr>
          <a:xfrm>
            <a:off x="5577840" y="3821414"/>
            <a:ext cx="868123" cy="843757"/>
          </a:xfrm>
          <a:prstGeom prst="rect">
            <a:avLst/>
          </a:prstGeom>
          <a:solidFill>
            <a:schemeClr val="accent1">
              <a:alpha val="248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
                <a:solidFill>
                  <a:schemeClr val="accent1"/>
                </a:solidFill>
              </a:rPr>
              <a:t>Lease offer update</a:t>
            </a:r>
          </a:p>
        </p:txBody>
      </p:sp>
      <p:sp>
        <p:nvSpPr>
          <p:cNvPr id="4" name="Slide Number Placeholder 3">
            <a:extLst>
              <a:ext uri="{FF2B5EF4-FFF2-40B4-BE49-F238E27FC236}">
                <a16:creationId xmlns:a16="http://schemas.microsoft.com/office/drawing/2014/main" id="{153011FC-B2F8-6038-160D-334F2CFD682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BMWTypeNext Latin Light"/>
                <a:ea typeface="+mn-ea"/>
                <a:cs typeface="+mn-cs"/>
              </a:rPr>
              <a:t>Page </a:t>
            </a:r>
            <a:fld id="{B40DB7FE-DB37-4DD8-AAB3-38BC687BCDF8}" type="slidenum">
              <a:rPr kumimoji="0" lang="de-DE" sz="800" b="0" i="0" u="none" strike="noStrike" kern="1200" cap="none" spc="0" normalizeH="0" baseline="0" noProof="0" smtClean="0">
                <a:ln>
                  <a:noFill/>
                </a:ln>
                <a:solidFill>
                  <a:prstClr val="black"/>
                </a:solidFill>
                <a:effectLst/>
                <a:uLnTx/>
                <a:uFillTx/>
                <a:latin typeface="BMWTypeNext Latin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de-DE" sz="800" b="0" i="0" u="none" strike="noStrike" kern="1200" cap="none" spc="0" normalizeH="0" baseline="0" noProof="0">
              <a:ln>
                <a:noFill/>
              </a:ln>
              <a:solidFill>
                <a:prstClr val="black"/>
              </a:solidFill>
              <a:effectLst/>
              <a:uLnTx/>
              <a:uFillTx/>
              <a:latin typeface="BMWTypeNext Latin Light"/>
              <a:ea typeface="+mn-ea"/>
              <a:cs typeface="+mn-cs"/>
            </a:endParaRPr>
          </a:p>
        </p:txBody>
      </p:sp>
      <p:sp>
        <p:nvSpPr>
          <p:cNvPr id="2" name="Title 1">
            <a:extLst>
              <a:ext uri="{FF2B5EF4-FFF2-40B4-BE49-F238E27FC236}">
                <a16:creationId xmlns:a16="http://schemas.microsoft.com/office/drawing/2014/main" id="{2B58D712-186E-887A-1C60-6E55EAAEE58C}"/>
              </a:ext>
            </a:extLst>
          </p:cNvPr>
          <p:cNvSpPr txBox="1">
            <a:spLocks/>
          </p:cNvSpPr>
          <p:nvPr/>
        </p:nvSpPr>
        <p:spPr>
          <a:xfrm>
            <a:off x="431137" y="392076"/>
            <a:ext cx="11326813" cy="79683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cap="all" spc="10" baseline="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solidFill>
                  <a:srgbClr val="262626"/>
                </a:solidFill>
                <a:latin typeface="BMWTypeNext Light" pitchFamily="50" charset="0"/>
              </a:rPr>
              <a:t>PERFORMANCE INSIGHTS AND ACTIONS (8/12 -8/25)</a:t>
            </a:r>
            <a:endParaRPr kumimoji="0" lang="en-US" sz="2400" b="0" i="0" u="none" strike="noStrike" kern="1200" cap="all" spc="10" normalizeH="0" baseline="0" noProof="0">
              <a:ln>
                <a:noFill/>
              </a:ln>
              <a:solidFill>
                <a:srgbClr val="262626"/>
              </a:solidFill>
              <a:effectLst/>
              <a:uLnTx/>
              <a:uFillTx/>
              <a:latin typeface="BMWTypeNext Light" pitchFamily="50" charset="0"/>
              <a:ea typeface="+mj-ea"/>
              <a:cs typeface="+mj-cs"/>
            </a:endParaRPr>
          </a:p>
        </p:txBody>
      </p:sp>
      <p:sp>
        <p:nvSpPr>
          <p:cNvPr id="3" name="TextBox 2">
            <a:extLst>
              <a:ext uri="{FF2B5EF4-FFF2-40B4-BE49-F238E27FC236}">
                <a16:creationId xmlns:a16="http://schemas.microsoft.com/office/drawing/2014/main" id="{5AA9CAF0-F135-45B8-AFF9-BA12A66DC34C}"/>
              </a:ext>
            </a:extLst>
          </p:cNvPr>
          <p:cNvSpPr txBox="1"/>
          <p:nvPr/>
        </p:nvSpPr>
        <p:spPr>
          <a:xfrm>
            <a:off x="1618592" y="1904201"/>
            <a:ext cx="977463" cy="738664"/>
          </a:xfrm>
          <a:prstGeom prst="rect">
            <a:avLst/>
          </a:prstGeom>
          <a:noFill/>
        </p:spPr>
        <p:txBody>
          <a:bodyPr wrap="square" rtlCol="0">
            <a:spAutoFit/>
          </a:bodyPr>
          <a:lstStyle/>
          <a:p>
            <a:r>
              <a:rPr lang="en-US">
                <a:solidFill>
                  <a:srgbClr val="00B050"/>
                </a:solidFill>
              </a:rPr>
              <a:t>+10%</a:t>
            </a:r>
          </a:p>
          <a:p>
            <a:r>
              <a:rPr lang="en-US" sz="800"/>
              <a:t>Retargeting Audience vs. Prev Report</a:t>
            </a:r>
          </a:p>
        </p:txBody>
      </p:sp>
      <p:sp>
        <p:nvSpPr>
          <p:cNvPr id="5" name="TextBox 4">
            <a:extLst>
              <a:ext uri="{FF2B5EF4-FFF2-40B4-BE49-F238E27FC236}">
                <a16:creationId xmlns:a16="http://schemas.microsoft.com/office/drawing/2014/main" id="{498C71B7-3A27-4C88-8983-2B397D88C68C}"/>
              </a:ext>
            </a:extLst>
          </p:cNvPr>
          <p:cNvSpPr txBox="1"/>
          <p:nvPr/>
        </p:nvSpPr>
        <p:spPr>
          <a:xfrm>
            <a:off x="2816005" y="1904201"/>
            <a:ext cx="977463" cy="738664"/>
          </a:xfrm>
          <a:prstGeom prst="rect">
            <a:avLst/>
          </a:prstGeom>
          <a:noFill/>
        </p:spPr>
        <p:txBody>
          <a:bodyPr wrap="square" lIns="91440" tIns="45720" rIns="91440" bIns="45720" rtlCol="0" anchor="t">
            <a:spAutoFit/>
          </a:bodyPr>
          <a:lstStyle/>
          <a:p>
            <a:r>
              <a:rPr lang="en-US">
                <a:solidFill>
                  <a:srgbClr val="666666"/>
                </a:solidFill>
              </a:rPr>
              <a:t>-3%</a:t>
            </a:r>
          </a:p>
          <a:p>
            <a:r>
              <a:rPr lang="en-US" sz="800"/>
              <a:t>OLV View Through Rate</a:t>
            </a:r>
          </a:p>
          <a:p>
            <a:r>
              <a:rPr lang="en-US" sz="800"/>
              <a:t>vs. Prev Report</a:t>
            </a:r>
          </a:p>
        </p:txBody>
      </p:sp>
      <p:sp>
        <p:nvSpPr>
          <p:cNvPr id="7" name="TextBox 6">
            <a:extLst>
              <a:ext uri="{FF2B5EF4-FFF2-40B4-BE49-F238E27FC236}">
                <a16:creationId xmlns:a16="http://schemas.microsoft.com/office/drawing/2014/main" id="{5C40BEE3-7AFC-7CF9-E1AA-F5C848BAE94F}"/>
              </a:ext>
            </a:extLst>
          </p:cNvPr>
          <p:cNvSpPr txBox="1"/>
          <p:nvPr/>
        </p:nvSpPr>
        <p:spPr>
          <a:xfrm>
            <a:off x="4261943" y="1904201"/>
            <a:ext cx="977463" cy="738664"/>
          </a:xfrm>
          <a:prstGeom prst="rect">
            <a:avLst/>
          </a:prstGeom>
          <a:noFill/>
        </p:spPr>
        <p:txBody>
          <a:bodyPr wrap="square" rtlCol="0">
            <a:spAutoFit/>
          </a:bodyPr>
          <a:lstStyle/>
          <a:p>
            <a:r>
              <a:rPr lang="en-US">
                <a:solidFill>
                  <a:schemeClr val="accent2"/>
                </a:solidFill>
              </a:rPr>
              <a:t>+0.5%</a:t>
            </a:r>
          </a:p>
          <a:p>
            <a:r>
              <a:rPr lang="en-US" sz="800"/>
              <a:t>Search Volume vs. Pre-Campaign</a:t>
            </a:r>
          </a:p>
        </p:txBody>
      </p:sp>
      <p:sp>
        <p:nvSpPr>
          <p:cNvPr id="8" name="TextBox 7">
            <a:extLst>
              <a:ext uri="{FF2B5EF4-FFF2-40B4-BE49-F238E27FC236}">
                <a16:creationId xmlns:a16="http://schemas.microsoft.com/office/drawing/2014/main" id="{8090BB85-0F2D-A602-DC08-EC895BAAC077}"/>
              </a:ext>
            </a:extLst>
          </p:cNvPr>
          <p:cNvSpPr txBox="1"/>
          <p:nvPr/>
        </p:nvSpPr>
        <p:spPr>
          <a:xfrm>
            <a:off x="5459356" y="1904201"/>
            <a:ext cx="977463" cy="738664"/>
          </a:xfrm>
          <a:prstGeom prst="rect">
            <a:avLst/>
          </a:prstGeom>
          <a:noFill/>
        </p:spPr>
        <p:txBody>
          <a:bodyPr wrap="square" rtlCol="0">
            <a:spAutoFit/>
          </a:bodyPr>
          <a:lstStyle/>
          <a:p>
            <a:r>
              <a:rPr lang="en-US">
                <a:solidFill>
                  <a:schemeClr val="accent2"/>
                </a:solidFill>
              </a:rPr>
              <a:t>-3.2%</a:t>
            </a:r>
          </a:p>
          <a:p>
            <a:r>
              <a:rPr lang="en-US" sz="800"/>
              <a:t>Interacting Web Visits vs. Prev. Report</a:t>
            </a:r>
          </a:p>
        </p:txBody>
      </p:sp>
      <p:sp>
        <p:nvSpPr>
          <p:cNvPr id="9" name="TextBox 8">
            <a:extLst>
              <a:ext uri="{FF2B5EF4-FFF2-40B4-BE49-F238E27FC236}">
                <a16:creationId xmlns:a16="http://schemas.microsoft.com/office/drawing/2014/main" id="{153532D1-7FB7-F3D2-0104-1F7D644743C5}"/>
              </a:ext>
            </a:extLst>
          </p:cNvPr>
          <p:cNvSpPr txBox="1"/>
          <p:nvPr/>
        </p:nvSpPr>
        <p:spPr>
          <a:xfrm>
            <a:off x="6855528" y="1904201"/>
            <a:ext cx="1230637" cy="738664"/>
          </a:xfrm>
          <a:prstGeom prst="rect">
            <a:avLst/>
          </a:prstGeom>
          <a:noFill/>
        </p:spPr>
        <p:txBody>
          <a:bodyPr wrap="square" rtlCol="0">
            <a:spAutoFit/>
          </a:bodyPr>
          <a:lstStyle/>
          <a:p>
            <a:r>
              <a:rPr lang="en-US">
                <a:solidFill>
                  <a:srgbClr val="00B050"/>
                </a:solidFill>
              </a:rPr>
              <a:t>+62%</a:t>
            </a:r>
          </a:p>
          <a:p>
            <a:r>
              <a:rPr lang="en-US" sz="800"/>
              <a:t>KBAS (BYO Start + Complete, Inv. Search &amp; Leads vs Prev. Report)</a:t>
            </a:r>
          </a:p>
        </p:txBody>
      </p:sp>
      <p:sp>
        <p:nvSpPr>
          <p:cNvPr id="10" name="TextBox 9">
            <a:extLst>
              <a:ext uri="{FF2B5EF4-FFF2-40B4-BE49-F238E27FC236}">
                <a16:creationId xmlns:a16="http://schemas.microsoft.com/office/drawing/2014/main" id="{6D9B416B-0E3B-A6EA-A369-D84E7B4A1DC8}"/>
              </a:ext>
            </a:extLst>
          </p:cNvPr>
          <p:cNvSpPr txBox="1"/>
          <p:nvPr/>
        </p:nvSpPr>
        <p:spPr>
          <a:xfrm>
            <a:off x="7981839" y="1904201"/>
            <a:ext cx="977463" cy="738664"/>
          </a:xfrm>
          <a:prstGeom prst="rect">
            <a:avLst/>
          </a:prstGeom>
          <a:noFill/>
        </p:spPr>
        <p:txBody>
          <a:bodyPr wrap="square" rtlCol="0">
            <a:spAutoFit/>
          </a:bodyPr>
          <a:lstStyle/>
          <a:p>
            <a:r>
              <a:rPr lang="en-US">
                <a:solidFill>
                  <a:srgbClr val="00B050"/>
                </a:solidFill>
              </a:rPr>
              <a:t>+61%</a:t>
            </a:r>
          </a:p>
          <a:p>
            <a:r>
              <a:rPr lang="en-US" sz="800"/>
              <a:t>Campaign Lead Submissions vs. Prev. Report</a:t>
            </a:r>
          </a:p>
        </p:txBody>
      </p:sp>
      <p:sp>
        <p:nvSpPr>
          <p:cNvPr id="11" name="TextBox 10">
            <a:extLst>
              <a:ext uri="{FF2B5EF4-FFF2-40B4-BE49-F238E27FC236}">
                <a16:creationId xmlns:a16="http://schemas.microsoft.com/office/drawing/2014/main" id="{17DEBC13-6498-5DF8-4CEA-6EA66F117C6E}"/>
              </a:ext>
            </a:extLst>
          </p:cNvPr>
          <p:cNvSpPr txBox="1"/>
          <p:nvPr/>
        </p:nvSpPr>
        <p:spPr>
          <a:xfrm>
            <a:off x="9378011" y="1904201"/>
            <a:ext cx="977463" cy="615553"/>
          </a:xfrm>
          <a:prstGeom prst="rect">
            <a:avLst/>
          </a:prstGeom>
          <a:noFill/>
        </p:spPr>
        <p:txBody>
          <a:bodyPr wrap="square" rtlCol="0">
            <a:spAutoFit/>
          </a:bodyPr>
          <a:lstStyle/>
          <a:p>
            <a:r>
              <a:rPr lang="en-US">
                <a:solidFill>
                  <a:schemeClr val="accent2"/>
                </a:solidFill>
              </a:rPr>
              <a:t>+3.8%</a:t>
            </a:r>
          </a:p>
          <a:p>
            <a:r>
              <a:rPr lang="en-US" sz="800"/>
              <a:t>Leads vs. Pre-Campaign</a:t>
            </a:r>
          </a:p>
        </p:txBody>
      </p:sp>
      <p:sp>
        <p:nvSpPr>
          <p:cNvPr id="12" name="TextBox 11">
            <a:extLst>
              <a:ext uri="{FF2B5EF4-FFF2-40B4-BE49-F238E27FC236}">
                <a16:creationId xmlns:a16="http://schemas.microsoft.com/office/drawing/2014/main" id="{EC01F5C6-915A-06FD-0A54-6024F7C87C20}"/>
              </a:ext>
            </a:extLst>
          </p:cNvPr>
          <p:cNvSpPr txBox="1"/>
          <p:nvPr/>
        </p:nvSpPr>
        <p:spPr>
          <a:xfrm>
            <a:off x="10575424" y="1904201"/>
            <a:ext cx="977463" cy="615553"/>
          </a:xfrm>
          <a:prstGeom prst="rect">
            <a:avLst/>
          </a:prstGeom>
          <a:noFill/>
        </p:spPr>
        <p:txBody>
          <a:bodyPr wrap="square" rtlCol="0">
            <a:spAutoFit/>
          </a:bodyPr>
          <a:lstStyle/>
          <a:p>
            <a:r>
              <a:rPr lang="en-US">
                <a:solidFill>
                  <a:srgbClr val="00B050"/>
                </a:solidFill>
              </a:rPr>
              <a:t>+10%</a:t>
            </a:r>
          </a:p>
          <a:p>
            <a:r>
              <a:rPr lang="en-US" sz="800"/>
              <a:t>BYO Starts vs. Pre-Campaign</a:t>
            </a:r>
          </a:p>
        </p:txBody>
      </p:sp>
      <p:sp>
        <p:nvSpPr>
          <p:cNvPr id="32" name="TextBox 11">
            <a:extLst>
              <a:ext uri="{FF2B5EF4-FFF2-40B4-BE49-F238E27FC236}">
                <a16:creationId xmlns:a16="http://schemas.microsoft.com/office/drawing/2014/main" id="{94AB2903-4DB2-E39D-629B-DED524D77431}"/>
              </a:ext>
            </a:extLst>
          </p:cNvPr>
          <p:cNvSpPr txBox="1"/>
          <p:nvPr/>
        </p:nvSpPr>
        <p:spPr>
          <a:xfrm>
            <a:off x="4411411" y="4740067"/>
            <a:ext cx="2005342" cy="450573"/>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defTabSz="914400" rtl="0" eaLnBrk="1" fontAlgn="auto" latinLnBrk="0" hangingPunct="1">
              <a:lnSpc>
                <a:spcPct val="130000"/>
              </a:lnSpc>
              <a:spcBef>
                <a:spcPts val="0"/>
              </a:spcBef>
              <a:buClrTx/>
              <a:buSzTx/>
              <a:buFontTx/>
              <a:buNone/>
              <a:tabLst/>
              <a:defRPr/>
            </a:pPr>
            <a:r>
              <a:rPr kumimoji="0" lang="en-US" sz="700" i="0" u="none" strike="noStrike" kern="1200" cap="none" spc="0" normalizeH="0" baseline="0" noProof="0">
                <a:ln>
                  <a:noFill/>
                </a:ln>
                <a:solidFill>
                  <a:srgbClr val="000000"/>
                </a:solidFill>
                <a:effectLst/>
                <a:uLnTx/>
                <a:uFillTx/>
                <a:latin typeface="BMWTypeNext Light"/>
                <a:ea typeface="+mn-ea"/>
                <a:cs typeface="Arial"/>
              </a:rPr>
              <a:t>Average Daily Lead Increase</a:t>
            </a:r>
            <a:endParaRPr lang="en-US" sz="700">
              <a:solidFill>
                <a:srgbClr val="000000"/>
              </a:solidFill>
              <a:latin typeface="BMWTypeNext Light"/>
              <a:cs typeface="Arial"/>
            </a:endParaRPr>
          </a:p>
          <a:p>
            <a:pPr marR="0" lvl="0" indent="0" algn="ctr" defTabSz="914400" rtl="0" eaLnBrk="1" fontAlgn="auto" latinLnBrk="0" hangingPunct="1">
              <a:lnSpc>
                <a:spcPct val="130000"/>
              </a:lnSpc>
              <a:spcBef>
                <a:spcPts val="0"/>
              </a:spcBef>
              <a:buClrTx/>
              <a:buSzTx/>
              <a:buFontTx/>
              <a:buNone/>
              <a:tabLst/>
              <a:defRPr/>
            </a:pPr>
            <a:r>
              <a:rPr lang="en-US" sz="1200" b="1">
                <a:solidFill>
                  <a:srgbClr val="00B050"/>
                </a:solidFill>
                <a:latin typeface="BMWTypeNext Bold" pitchFamily="2" charset="0"/>
                <a:cs typeface="Arial"/>
              </a:rPr>
              <a:t>+45%</a:t>
            </a:r>
            <a:endParaRPr lang="en-US" sz="1200" b="1" u="none" strike="noStrike" kern="1200" cap="none" spc="0" normalizeH="0" baseline="0" noProof="0">
              <a:ln>
                <a:noFill/>
              </a:ln>
              <a:solidFill>
                <a:srgbClr val="00B050"/>
              </a:solidFill>
              <a:effectLst/>
              <a:uLnTx/>
              <a:uFillTx/>
              <a:latin typeface="BMWTypeNext Bold" pitchFamily="2" charset="0"/>
              <a:cs typeface="Arial"/>
            </a:endParaRPr>
          </a:p>
        </p:txBody>
      </p:sp>
      <p:graphicFrame>
        <p:nvGraphicFramePr>
          <p:cNvPr id="15" name="Chart 14">
            <a:extLst>
              <a:ext uri="{FF2B5EF4-FFF2-40B4-BE49-F238E27FC236}">
                <a16:creationId xmlns:a16="http://schemas.microsoft.com/office/drawing/2014/main" id="{6C606C4C-E06F-6431-3C56-660626FC0F08}"/>
              </a:ext>
            </a:extLst>
          </p:cNvPr>
          <p:cNvGraphicFramePr/>
          <p:nvPr>
            <p:extLst>
              <p:ext uri="{D42A27DB-BD31-4B8C-83A1-F6EECF244321}">
                <p14:modId xmlns:p14="http://schemas.microsoft.com/office/powerpoint/2010/main" val="1485120191"/>
              </p:ext>
            </p:extLst>
          </p:nvPr>
        </p:nvGraphicFramePr>
        <p:xfrm>
          <a:off x="9426388" y="3561518"/>
          <a:ext cx="2590800" cy="1666988"/>
        </p:xfrm>
        <a:graphic>
          <a:graphicData uri="http://schemas.openxmlformats.org/drawingml/2006/chart">
            <c:chart xmlns:c="http://schemas.openxmlformats.org/drawingml/2006/chart" xmlns:r="http://schemas.openxmlformats.org/officeDocument/2006/relationships" r:id="rId4"/>
          </a:graphicData>
        </a:graphic>
      </p:graphicFrame>
      <p:sp>
        <p:nvSpPr>
          <p:cNvPr id="34" name="Footer Placeholder 2">
            <a:extLst>
              <a:ext uri="{FF2B5EF4-FFF2-40B4-BE49-F238E27FC236}">
                <a16:creationId xmlns:a16="http://schemas.microsoft.com/office/drawing/2014/main" id="{83A58912-97BA-8B5A-22F4-6F26C1FFFD1F}"/>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#4</a:t>
            </a:r>
            <a:endParaRPr lang="de-DE">
              <a:solidFill>
                <a:prstClr val="black"/>
              </a:solidFill>
              <a:latin typeface="BMWTypeNext Light" pitchFamily="2" charset="0"/>
            </a:endParaRPr>
          </a:p>
        </p:txBody>
      </p:sp>
      <p:graphicFrame>
        <p:nvGraphicFramePr>
          <p:cNvPr id="6" name="Chart 5">
            <a:extLst>
              <a:ext uri="{FF2B5EF4-FFF2-40B4-BE49-F238E27FC236}">
                <a16:creationId xmlns:a16="http://schemas.microsoft.com/office/drawing/2014/main" id="{2EAC6D1B-F999-8C1C-FA77-7B44424789E7}"/>
              </a:ext>
            </a:extLst>
          </p:cNvPr>
          <p:cNvGraphicFramePr>
            <a:graphicFrameLocks/>
          </p:cNvGraphicFramePr>
          <p:nvPr>
            <p:extLst>
              <p:ext uri="{D42A27DB-BD31-4B8C-83A1-F6EECF244321}">
                <p14:modId xmlns:p14="http://schemas.microsoft.com/office/powerpoint/2010/main" val="4032901949"/>
              </p:ext>
            </p:extLst>
          </p:nvPr>
        </p:nvGraphicFramePr>
        <p:xfrm>
          <a:off x="6745183" y="3561518"/>
          <a:ext cx="2466400" cy="1666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612CDD90-0A29-96CE-71D0-6E741A6BC2D7}"/>
              </a:ext>
            </a:extLst>
          </p:cNvPr>
          <p:cNvGraphicFramePr>
            <a:graphicFrameLocks/>
          </p:cNvGraphicFramePr>
          <p:nvPr>
            <p:extLst>
              <p:ext uri="{D42A27DB-BD31-4B8C-83A1-F6EECF244321}">
                <p14:modId xmlns:p14="http://schemas.microsoft.com/office/powerpoint/2010/main" val="1628824245"/>
              </p:ext>
            </p:extLst>
          </p:nvPr>
        </p:nvGraphicFramePr>
        <p:xfrm>
          <a:off x="1580833" y="3539050"/>
          <a:ext cx="2466400" cy="1711924"/>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11">
            <a:extLst>
              <a:ext uri="{FF2B5EF4-FFF2-40B4-BE49-F238E27FC236}">
                <a16:creationId xmlns:a16="http://schemas.microsoft.com/office/drawing/2014/main" id="{3EBF6AE7-C5C2-83DE-5980-9111E9E12886}"/>
              </a:ext>
            </a:extLst>
          </p:cNvPr>
          <p:cNvSpPr txBox="1"/>
          <p:nvPr/>
        </p:nvSpPr>
        <p:spPr>
          <a:xfrm>
            <a:off x="3217278" y="3820967"/>
            <a:ext cx="571505" cy="219612"/>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defTabSz="914400" rtl="0" eaLnBrk="1" fontAlgn="auto" latinLnBrk="0" hangingPunct="1">
              <a:lnSpc>
                <a:spcPct val="130000"/>
              </a:lnSpc>
              <a:spcBef>
                <a:spcPts val="0"/>
              </a:spcBef>
              <a:buClrTx/>
              <a:buSzTx/>
              <a:buFontTx/>
              <a:buNone/>
              <a:tabLst/>
              <a:defRPr/>
            </a:pPr>
            <a:r>
              <a:rPr lang="en-US" sz="700">
                <a:solidFill>
                  <a:srgbClr val="00B050"/>
                </a:solidFill>
                <a:latin typeface="BMWTypeNext Bold" pitchFamily="2" charset="0"/>
                <a:cs typeface="Arial"/>
              </a:rPr>
              <a:t>+9%</a:t>
            </a:r>
            <a:endParaRPr lang="en-US" sz="700" u="none" strike="noStrike" kern="1200" cap="none" spc="0" normalizeH="0" baseline="0" noProof="0">
              <a:ln>
                <a:noFill/>
              </a:ln>
              <a:solidFill>
                <a:srgbClr val="00B050"/>
              </a:solidFill>
              <a:effectLst/>
              <a:uLnTx/>
              <a:uFillTx/>
              <a:latin typeface="BMWTypeNext Bold" pitchFamily="2" charset="0"/>
              <a:cs typeface="Arial"/>
            </a:endParaRPr>
          </a:p>
        </p:txBody>
      </p:sp>
    </p:spTree>
    <p:extLst>
      <p:ext uri="{BB962C8B-B14F-4D97-AF65-F5344CB8AC3E}">
        <p14:creationId xmlns:p14="http://schemas.microsoft.com/office/powerpoint/2010/main" val="4219142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EBEBE7B5-3DCB-AC61-C721-722DCEDFFAD1}"/>
              </a:ext>
            </a:extLst>
          </p:cNvPr>
          <p:cNvGraphicFramePr/>
          <p:nvPr>
            <p:extLst>
              <p:ext uri="{D42A27DB-BD31-4B8C-83A1-F6EECF244321}">
                <p14:modId xmlns:p14="http://schemas.microsoft.com/office/powerpoint/2010/main" val="4062442460"/>
              </p:ext>
            </p:extLst>
          </p:nvPr>
        </p:nvGraphicFramePr>
        <p:xfrm>
          <a:off x="6081164" y="1292384"/>
          <a:ext cx="5437658" cy="23903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717987E-0D49-A29C-2AF6-90CAB535A596}"/>
              </a:ext>
            </a:extLst>
          </p:cNvPr>
          <p:cNvGraphicFramePr/>
          <p:nvPr>
            <p:extLst>
              <p:ext uri="{D42A27DB-BD31-4B8C-83A1-F6EECF244321}">
                <p14:modId xmlns:p14="http://schemas.microsoft.com/office/powerpoint/2010/main" val="2580023480"/>
              </p:ext>
            </p:extLst>
          </p:nvPr>
        </p:nvGraphicFramePr>
        <p:xfrm>
          <a:off x="522334" y="1288958"/>
          <a:ext cx="5437658" cy="239030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BE19AB64-E01A-C8E6-6083-21F26335BDC5}"/>
              </a:ext>
            </a:extLst>
          </p:cNvPr>
          <p:cNvGraphicFramePr/>
          <p:nvPr>
            <p:extLst>
              <p:ext uri="{D42A27DB-BD31-4B8C-83A1-F6EECF244321}">
                <p14:modId xmlns:p14="http://schemas.microsoft.com/office/powerpoint/2010/main" val="4167484641"/>
              </p:ext>
            </p:extLst>
          </p:nvPr>
        </p:nvGraphicFramePr>
        <p:xfrm>
          <a:off x="6096000" y="3701651"/>
          <a:ext cx="5437658" cy="2390308"/>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EB57D311-DC85-E3CA-EA5B-56A38A5BCFE8}"/>
              </a:ext>
            </a:extLst>
          </p:cNvPr>
          <p:cNvSpPr>
            <a:spLocks noGrp="1"/>
          </p:cNvSpPr>
          <p:nvPr>
            <p:ph type="title"/>
          </p:nvPr>
        </p:nvSpPr>
        <p:spPr>
          <a:xfrm>
            <a:off x="431800" y="269969"/>
            <a:ext cx="11520714" cy="796830"/>
          </a:xfrm>
        </p:spPr>
        <p:txBody>
          <a:bodyPr/>
          <a:lstStyle/>
          <a:p>
            <a:r>
              <a:rPr lang="en-US" err="1"/>
              <a:t>sse</a:t>
            </a:r>
            <a:r>
              <a:rPr lang="en-US"/>
              <a:t> continues to INCREASE BYO ENGAGEMENT AND LEAD SUBMISSIONS VS PRE-CAMPAIGN, WHILE INVENTORY SEARCH trails pre-campaign volume.</a:t>
            </a:r>
          </a:p>
        </p:txBody>
      </p:sp>
      <p:sp>
        <p:nvSpPr>
          <p:cNvPr id="4" name="Slide Number Placeholder 3">
            <a:extLst>
              <a:ext uri="{FF2B5EF4-FFF2-40B4-BE49-F238E27FC236}">
                <a16:creationId xmlns:a16="http://schemas.microsoft.com/office/drawing/2014/main" id="{DEFF5AB2-CEDC-4A7D-5EE5-5F79EA85CD40}"/>
              </a:ext>
            </a:extLst>
          </p:cNvPr>
          <p:cNvSpPr>
            <a:spLocks noGrp="1"/>
          </p:cNvSpPr>
          <p:nvPr>
            <p:ph type="sldNum" sz="quarter" idx="12"/>
          </p:nvPr>
        </p:nvSpPr>
        <p:spPr/>
        <p:txBody>
          <a:bodyPr/>
          <a:lstStyle/>
          <a:p>
            <a:r>
              <a:rPr lang="de-DE"/>
              <a:t>Page </a:t>
            </a:r>
            <a:fld id="{B40DB7FE-DB37-4DD8-AAB3-38BC687BCDF8}" type="slidenum">
              <a:rPr lang="de-DE" smtClean="0"/>
              <a:pPr/>
              <a:t>6</a:t>
            </a:fld>
            <a:endParaRPr lang="de-DE"/>
          </a:p>
        </p:txBody>
      </p:sp>
      <p:graphicFrame>
        <p:nvGraphicFramePr>
          <p:cNvPr id="14" name="Chart 13">
            <a:extLst>
              <a:ext uri="{FF2B5EF4-FFF2-40B4-BE49-F238E27FC236}">
                <a16:creationId xmlns:a16="http://schemas.microsoft.com/office/drawing/2014/main" id="{74D17D08-BED1-A12F-680F-8E6D2AB35F1E}"/>
              </a:ext>
            </a:extLst>
          </p:cNvPr>
          <p:cNvGraphicFramePr/>
          <p:nvPr>
            <p:extLst>
              <p:ext uri="{D42A27DB-BD31-4B8C-83A1-F6EECF244321}">
                <p14:modId xmlns:p14="http://schemas.microsoft.com/office/powerpoint/2010/main" val="654880341"/>
              </p:ext>
            </p:extLst>
          </p:nvPr>
        </p:nvGraphicFramePr>
        <p:xfrm>
          <a:off x="519885" y="3684183"/>
          <a:ext cx="5437658" cy="2390308"/>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C6948C6F-489B-5F65-8E25-25BE87686275}"/>
              </a:ext>
            </a:extLst>
          </p:cNvPr>
          <p:cNvSpPr txBox="1"/>
          <p:nvPr/>
        </p:nvSpPr>
        <p:spPr>
          <a:xfrm>
            <a:off x="3200400" y="2787495"/>
            <a:ext cx="2605438" cy="276999"/>
          </a:xfrm>
          <a:prstGeom prst="rect">
            <a:avLst/>
          </a:prstGeom>
          <a:solidFill>
            <a:schemeClr val="bg1"/>
          </a:solidFill>
        </p:spPr>
        <p:txBody>
          <a:bodyPr wrap="square" rtlCol="0">
            <a:spAutoFit/>
          </a:bodyPr>
          <a:lstStyle/>
          <a:p>
            <a:pPr algn="r"/>
            <a:r>
              <a:rPr lang="en-US" sz="1200" b="1">
                <a:solidFill>
                  <a:srgbClr val="00B050"/>
                </a:solidFill>
              </a:rPr>
              <a:t>+10% </a:t>
            </a:r>
            <a:r>
              <a:rPr lang="en-US" sz="1200">
                <a:solidFill>
                  <a:schemeClr val="accent1"/>
                </a:solidFill>
              </a:rPr>
              <a:t>vs Pre-Campaign Average</a:t>
            </a:r>
          </a:p>
        </p:txBody>
      </p:sp>
      <p:sp>
        <p:nvSpPr>
          <p:cNvPr id="17" name="TextBox 16">
            <a:extLst>
              <a:ext uri="{FF2B5EF4-FFF2-40B4-BE49-F238E27FC236}">
                <a16:creationId xmlns:a16="http://schemas.microsoft.com/office/drawing/2014/main" id="{3885C526-795A-D2A9-84CD-D913C2EBE8E4}"/>
              </a:ext>
            </a:extLst>
          </p:cNvPr>
          <p:cNvSpPr txBox="1"/>
          <p:nvPr/>
        </p:nvSpPr>
        <p:spPr>
          <a:xfrm>
            <a:off x="8814829" y="2785411"/>
            <a:ext cx="2564741" cy="276999"/>
          </a:xfrm>
          <a:prstGeom prst="rect">
            <a:avLst/>
          </a:prstGeom>
          <a:solidFill>
            <a:schemeClr val="bg1"/>
          </a:solidFill>
        </p:spPr>
        <p:txBody>
          <a:bodyPr wrap="square" rtlCol="0">
            <a:spAutoFit/>
          </a:bodyPr>
          <a:lstStyle/>
          <a:p>
            <a:pPr algn="r"/>
            <a:r>
              <a:rPr lang="en-US" sz="1200" b="1">
                <a:solidFill>
                  <a:srgbClr val="FF0000"/>
                </a:solidFill>
              </a:rPr>
              <a:t>-10% </a:t>
            </a:r>
            <a:r>
              <a:rPr lang="en-US" sz="1200">
                <a:solidFill>
                  <a:schemeClr val="accent1"/>
                </a:solidFill>
              </a:rPr>
              <a:t>vs Pre-Campaign Average</a:t>
            </a:r>
          </a:p>
        </p:txBody>
      </p:sp>
      <p:sp>
        <p:nvSpPr>
          <p:cNvPr id="18" name="TextBox 17">
            <a:extLst>
              <a:ext uri="{FF2B5EF4-FFF2-40B4-BE49-F238E27FC236}">
                <a16:creationId xmlns:a16="http://schemas.microsoft.com/office/drawing/2014/main" id="{AF4CC361-08A5-D29D-78FA-FCBD85B793C8}"/>
              </a:ext>
            </a:extLst>
          </p:cNvPr>
          <p:cNvSpPr txBox="1"/>
          <p:nvPr/>
        </p:nvSpPr>
        <p:spPr>
          <a:xfrm>
            <a:off x="3225247" y="5177803"/>
            <a:ext cx="2580238" cy="276999"/>
          </a:xfrm>
          <a:prstGeom prst="rect">
            <a:avLst/>
          </a:prstGeom>
          <a:solidFill>
            <a:schemeClr val="bg1"/>
          </a:solidFill>
        </p:spPr>
        <p:txBody>
          <a:bodyPr wrap="square" rtlCol="0">
            <a:spAutoFit/>
          </a:bodyPr>
          <a:lstStyle/>
          <a:p>
            <a:pPr algn="r"/>
            <a:r>
              <a:rPr lang="en-US" sz="1200" b="1">
                <a:solidFill>
                  <a:srgbClr val="00B050"/>
                </a:solidFill>
              </a:rPr>
              <a:t>+12% </a:t>
            </a:r>
            <a:r>
              <a:rPr lang="en-US" sz="1200">
                <a:solidFill>
                  <a:schemeClr val="accent1"/>
                </a:solidFill>
              </a:rPr>
              <a:t>vs Pre-Campaign Average</a:t>
            </a:r>
          </a:p>
        </p:txBody>
      </p:sp>
      <p:sp>
        <p:nvSpPr>
          <p:cNvPr id="19" name="TextBox 18">
            <a:extLst>
              <a:ext uri="{FF2B5EF4-FFF2-40B4-BE49-F238E27FC236}">
                <a16:creationId xmlns:a16="http://schemas.microsoft.com/office/drawing/2014/main" id="{8D61192F-4256-E89F-7DC3-6670DD3F622B}"/>
              </a:ext>
            </a:extLst>
          </p:cNvPr>
          <p:cNvSpPr txBox="1"/>
          <p:nvPr/>
        </p:nvSpPr>
        <p:spPr>
          <a:xfrm>
            <a:off x="8799993" y="5195232"/>
            <a:ext cx="2579577" cy="276999"/>
          </a:xfrm>
          <a:prstGeom prst="rect">
            <a:avLst/>
          </a:prstGeom>
          <a:solidFill>
            <a:schemeClr val="bg1"/>
          </a:solidFill>
        </p:spPr>
        <p:txBody>
          <a:bodyPr wrap="square" rtlCol="0">
            <a:spAutoFit/>
          </a:bodyPr>
          <a:lstStyle/>
          <a:p>
            <a:pPr algn="r"/>
            <a:r>
              <a:rPr lang="en-US" sz="1200" b="1">
                <a:solidFill>
                  <a:schemeClr val="accent1"/>
                </a:solidFill>
              </a:rPr>
              <a:t>+4% </a:t>
            </a:r>
            <a:r>
              <a:rPr lang="en-US" sz="1200">
                <a:solidFill>
                  <a:schemeClr val="accent1"/>
                </a:solidFill>
              </a:rPr>
              <a:t>vs Pre-Campaign Average</a:t>
            </a:r>
          </a:p>
        </p:txBody>
      </p:sp>
      <p:sp>
        <p:nvSpPr>
          <p:cNvPr id="10" name="TextBox 9">
            <a:extLst>
              <a:ext uri="{FF2B5EF4-FFF2-40B4-BE49-F238E27FC236}">
                <a16:creationId xmlns:a16="http://schemas.microsoft.com/office/drawing/2014/main" id="{54825427-1AAE-CBD6-AC91-AF2A79CB1435}"/>
              </a:ext>
            </a:extLst>
          </p:cNvPr>
          <p:cNvSpPr txBox="1"/>
          <p:nvPr/>
        </p:nvSpPr>
        <p:spPr>
          <a:xfrm>
            <a:off x="335444" y="6342934"/>
            <a:ext cx="10838791" cy="292388"/>
          </a:xfrm>
          <a:prstGeom prst="rect">
            <a:avLst/>
          </a:prstGeom>
          <a:noFill/>
        </p:spPr>
        <p:txBody>
          <a:bodyPr wrap="square" rtlCol="0">
            <a:spAutoFit/>
          </a:bodyPr>
          <a:lstStyle/>
          <a:p>
            <a:r>
              <a:rPr lang="en-US" sz="650" b="1"/>
              <a:t>Source</a:t>
            </a:r>
            <a:r>
              <a:rPr lang="en-US" sz="650"/>
              <a:t>: SSE Actions segmented by - [v] Campaign Tracking | 2024 | Summer Sales Event '24 - All Traffic [Official] Other Traffic: “All Visits” – subtracting SSE visits, Pre-Campaign Date Range: Weekly, April 1, 2024 – August 24, 2024, SSE Campaign Date Range: July 7 – July 27, 2024 </a:t>
            </a:r>
          </a:p>
        </p:txBody>
      </p:sp>
    </p:spTree>
    <p:extLst>
      <p:ext uri="{BB962C8B-B14F-4D97-AF65-F5344CB8AC3E}">
        <p14:creationId xmlns:p14="http://schemas.microsoft.com/office/powerpoint/2010/main" val="70303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9849670-893A-2AC8-B315-E7990A8162A2}"/>
              </a:ext>
            </a:extLst>
          </p:cNvPr>
          <p:cNvSpPr txBox="1"/>
          <p:nvPr/>
        </p:nvSpPr>
        <p:spPr>
          <a:xfrm>
            <a:off x="345237" y="1222283"/>
            <a:ext cx="64399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prstClr val="black"/>
                </a:solidFill>
                <a:effectLst/>
                <a:uLnTx/>
                <a:uFillTx/>
                <a:latin typeface="BMWTypeNext Light"/>
                <a:ea typeface="+mn-ea"/>
                <a:cs typeface="Calibri"/>
              </a:rPr>
              <a:t>BMWUSA </a:t>
            </a:r>
            <a:r>
              <a:rPr lang="en-US" sz="1200">
                <a:solidFill>
                  <a:prstClr val="black"/>
                </a:solidFill>
                <a:latin typeface="BMWTypeNext Light"/>
                <a:cs typeface="Calibri"/>
              </a:rPr>
              <a:t>SSE</a:t>
            </a:r>
            <a:r>
              <a:rPr kumimoji="0" lang="en-US" sz="1200" u="none" strike="noStrike" kern="1200" cap="none" spc="0" normalizeH="0" baseline="0" noProof="0">
                <a:ln>
                  <a:noFill/>
                </a:ln>
                <a:solidFill>
                  <a:prstClr val="black"/>
                </a:solidFill>
                <a:effectLst/>
                <a:uLnTx/>
                <a:uFillTx/>
                <a:latin typeface="BMWTypeNext Light"/>
                <a:ea typeface="+mn-ea"/>
                <a:cs typeface="Calibri"/>
              </a:rPr>
              <a:t> Campaign Site Performance Trends 7/2-8/25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prstClr val="black"/>
              </a:solidFill>
              <a:effectLst/>
              <a:uLnTx/>
              <a:uFillTx/>
              <a:latin typeface="BMWTypeNext Light"/>
              <a:ea typeface="+mn-ea"/>
              <a:cs typeface="Calibri"/>
            </a:endParaRPr>
          </a:p>
        </p:txBody>
      </p:sp>
      <p:sp>
        <p:nvSpPr>
          <p:cNvPr id="4" name="Slide Number Placeholder 3">
            <a:extLst>
              <a:ext uri="{FF2B5EF4-FFF2-40B4-BE49-F238E27FC236}">
                <a16:creationId xmlns:a16="http://schemas.microsoft.com/office/drawing/2014/main" id="{B3FFB073-A198-0841-B775-E9283985DDEB}"/>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de-DE" sz="800" u="none" strike="noStrike" kern="1200" cap="none" spc="0" normalizeH="0" baseline="0" noProof="0">
                <a:ln>
                  <a:noFill/>
                </a:ln>
                <a:solidFill>
                  <a:prstClr val="black"/>
                </a:solidFill>
                <a:effectLst/>
                <a:uLnTx/>
                <a:uFillTx/>
                <a:latin typeface="BMWTypeNext Light" pitchFamily="2" charset="0"/>
                <a:ea typeface="+mn-ea"/>
                <a:cs typeface="Arial"/>
                <a:sym typeface="Arial"/>
              </a:rPr>
              <a:t>Page </a:t>
            </a:r>
            <a:fld id="{B40DB7FE-DB37-4DD8-AAB3-38BC687BCDF8}" type="slidenum">
              <a:rPr kumimoji="0" lang="de-DE" sz="800" u="none" strike="noStrike" kern="1200" cap="none" spc="0" normalizeH="0" baseline="0" noProof="0">
                <a:ln>
                  <a:noFill/>
                </a:ln>
                <a:solidFill>
                  <a:prstClr val="black"/>
                </a:solidFill>
                <a:effectLst/>
                <a:uLnTx/>
                <a:uFillTx/>
                <a:latin typeface="BMWTypeNext Light" pitchFamily="2" charset="0"/>
                <a:ea typeface="+mn-ea"/>
                <a:cs typeface="Arial"/>
                <a:sym typeface="Arial"/>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de-DE" sz="800" u="none" strike="noStrike" kern="1200" cap="none" spc="0" normalizeH="0" baseline="0" noProof="0">
              <a:ln>
                <a:noFill/>
              </a:ln>
              <a:solidFill>
                <a:prstClr val="black"/>
              </a:solidFill>
              <a:effectLst/>
              <a:uLnTx/>
              <a:uFillTx/>
              <a:latin typeface="BMWTypeNext Light" pitchFamily="2" charset="0"/>
              <a:ea typeface="+mn-ea"/>
              <a:cs typeface="Arial"/>
              <a:sym typeface="Arial"/>
            </a:endParaRPr>
          </a:p>
        </p:txBody>
      </p:sp>
      <p:sp>
        <p:nvSpPr>
          <p:cNvPr id="26" name="Title 25">
            <a:extLst>
              <a:ext uri="{FF2B5EF4-FFF2-40B4-BE49-F238E27FC236}">
                <a16:creationId xmlns:a16="http://schemas.microsoft.com/office/drawing/2014/main" id="{2573D906-67AC-054E-DF0B-96C435CCF70E}"/>
              </a:ext>
            </a:extLst>
          </p:cNvPr>
          <p:cNvSpPr>
            <a:spLocks noGrp="1"/>
          </p:cNvSpPr>
          <p:nvPr>
            <p:ph type="title"/>
          </p:nvPr>
        </p:nvSpPr>
        <p:spPr>
          <a:xfrm>
            <a:off x="425174" y="269969"/>
            <a:ext cx="11333439" cy="1247403"/>
          </a:xfrm>
        </p:spPr>
        <p:txBody>
          <a:bodyPr/>
          <a:lstStyle/>
          <a:p>
            <a:r>
              <a:rPr lang="en-US">
                <a:solidFill>
                  <a:schemeClr val="tx1"/>
                </a:solidFill>
                <a:latin typeface="BMWTypeNext Light"/>
              </a:rPr>
              <a:t>T2 updates to </a:t>
            </a:r>
            <a:r>
              <a:rPr lang="en-US" err="1">
                <a:solidFill>
                  <a:schemeClr val="tx1"/>
                </a:solidFill>
                <a:latin typeface="BMWTypeNext Light"/>
              </a:rPr>
              <a:t>pmax</a:t>
            </a:r>
            <a:r>
              <a:rPr lang="en-US">
                <a:solidFill>
                  <a:schemeClr val="tx1"/>
                </a:solidFill>
                <a:latin typeface="BMWTypeNext Light"/>
              </a:rPr>
              <a:t> have resulted in decreased traffic, but improved </a:t>
            </a:r>
            <a:r>
              <a:rPr lang="en-US" err="1">
                <a:solidFill>
                  <a:schemeClr val="tx1"/>
                </a:solidFill>
                <a:latin typeface="BMWTypeNext Light"/>
              </a:rPr>
              <a:t>kba</a:t>
            </a:r>
            <a:r>
              <a:rPr lang="en-US">
                <a:solidFill>
                  <a:schemeClr val="tx1"/>
                </a:solidFill>
                <a:latin typeface="BMWTypeNext Light"/>
              </a:rPr>
              <a:t> performance as the optimization learning continues. </a:t>
            </a:r>
            <a:endParaRPr lang="en-US">
              <a:solidFill>
                <a:schemeClr val="tx1"/>
              </a:solidFill>
            </a:endParaRPr>
          </a:p>
        </p:txBody>
      </p:sp>
      <p:sp>
        <p:nvSpPr>
          <p:cNvPr id="31" name="TextBox 30">
            <a:extLst>
              <a:ext uri="{FF2B5EF4-FFF2-40B4-BE49-F238E27FC236}">
                <a16:creationId xmlns:a16="http://schemas.microsoft.com/office/drawing/2014/main" id="{16C76CE8-1124-4275-D09A-EAC24CEBDC78}"/>
              </a:ext>
            </a:extLst>
          </p:cNvPr>
          <p:cNvSpPr txBox="1"/>
          <p:nvPr/>
        </p:nvSpPr>
        <p:spPr>
          <a:xfrm>
            <a:off x="6681627" y="3137006"/>
            <a:ext cx="412961" cy="189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3399"/>
              </a:solidFill>
              <a:effectLst/>
              <a:uLnTx/>
              <a:uFillTx/>
              <a:latin typeface="BMWTypeNext Regular"/>
              <a:ea typeface="+mn-ea"/>
              <a:cs typeface="+mn-cs"/>
            </a:endParaRPr>
          </a:p>
        </p:txBody>
      </p:sp>
      <p:sp>
        <p:nvSpPr>
          <p:cNvPr id="32" name="TextBox 31">
            <a:extLst>
              <a:ext uri="{FF2B5EF4-FFF2-40B4-BE49-F238E27FC236}">
                <a16:creationId xmlns:a16="http://schemas.microsoft.com/office/drawing/2014/main" id="{B18F0A76-1B08-D2F3-A1ED-3F753192D8D4}"/>
              </a:ext>
            </a:extLst>
          </p:cNvPr>
          <p:cNvSpPr txBox="1"/>
          <p:nvPr/>
        </p:nvSpPr>
        <p:spPr>
          <a:xfrm>
            <a:off x="349492" y="6146984"/>
            <a:ext cx="643995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BMWTypeNext Light"/>
                <a:ea typeface="+mn-ea"/>
                <a:cs typeface="+mn-cs"/>
              </a:rPr>
              <a:t>Notes: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BMWTypeNext Light"/>
                <a:ea typeface="+mn-ea"/>
                <a:cs typeface="+mn-cs"/>
              </a:rPr>
              <a:t>[1] Data in graphs is representative of </a:t>
            </a:r>
            <a:r>
              <a:rPr lang="en-US" sz="600">
                <a:solidFill>
                  <a:prstClr val="black"/>
                </a:solidFill>
                <a:latin typeface="BMWTypeNext Light"/>
              </a:rPr>
              <a:t>daily trends during the month of July.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BMWTypeNext Light"/>
                <a:ea typeface="+mn-ea"/>
                <a:cs typeface="+mn-cs"/>
              </a:rPr>
              <a:t>[2] </a:t>
            </a:r>
            <a:r>
              <a:rPr lang="en-US" sz="600">
                <a:solidFill>
                  <a:prstClr val="black"/>
                </a:solidFill>
                <a:latin typeface="BMWTypeNext Light"/>
              </a:rPr>
              <a:t>Non-paid traffic leads that enter via the campaign landing page are not classified under any tier, leading to a discrepancy between tiered leads and overall campaign leads.</a:t>
            </a:r>
            <a:endParaRPr kumimoji="0" lang="en-US" sz="600" b="0" i="0" u="none" strike="noStrike" kern="1200" cap="none" spc="0" normalizeH="0" baseline="0" noProof="0">
              <a:ln>
                <a:noFill/>
              </a:ln>
              <a:solidFill>
                <a:prstClr val="black"/>
              </a:solidFill>
              <a:effectLst/>
              <a:uLnTx/>
              <a:uFillTx/>
              <a:latin typeface="BMWTypeNext Light"/>
              <a:ea typeface="+mn-ea"/>
              <a:cs typeface="+mn-cs"/>
            </a:endParaRPr>
          </a:p>
        </p:txBody>
      </p:sp>
      <p:cxnSp>
        <p:nvCxnSpPr>
          <p:cNvPr id="35" name="Straight Connector 34">
            <a:extLst>
              <a:ext uri="{FF2B5EF4-FFF2-40B4-BE49-F238E27FC236}">
                <a16:creationId xmlns:a16="http://schemas.microsoft.com/office/drawing/2014/main" id="{C26C432E-1026-4295-7BF9-6CAE651F8692}"/>
              </a:ext>
            </a:extLst>
          </p:cNvPr>
          <p:cNvCxnSpPr>
            <a:cxnSpLocks/>
          </p:cNvCxnSpPr>
          <p:nvPr/>
        </p:nvCxnSpPr>
        <p:spPr>
          <a:xfrm>
            <a:off x="4227550" y="2241676"/>
            <a:ext cx="0" cy="386738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F26CE7-A2FB-D269-2916-1C16CCF27EAD}"/>
              </a:ext>
            </a:extLst>
          </p:cNvPr>
          <p:cNvCxnSpPr>
            <a:cxnSpLocks/>
          </p:cNvCxnSpPr>
          <p:nvPr/>
        </p:nvCxnSpPr>
        <p:spPr>
          <a:xfrm>
            <a:off x="8090021" y="2241623"/>
            <a:ext cx="0" cy="382631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a:extLst>
              <a:ext uri="{FF2B5EF4-FFF2-40B4-BE49-F238E27FC236}">
                <a16:creationId xmlns:a16="http://schemas.microsoft.com/office/drawing/2014/main" id="{4A7B753A-0689-1DC8-E470-713E3ECB1642}"/>
              </a:ext>
            </a:extLst>
          </p:cNvPr>
          <p:cNvGraphicFramePr>
            <a:graphicFrameLocks noGrp="1"/>
          </p:cNvGraphicFramePr>
          <p:nvPr>
            <p:extLst>
              <p:ext uri="{D42A27DB-BD31-4B8C-83A1-F6EECF244321}">
                <p14:modId xmlns:p14="http://schemas.microsoft.com/office/powerpoint/2010/main" val="3296858120"/>
              </p:ext>
            </p:extLst>
          </p:nvPr>
        </p:nvGraphicFramePr>
        <p:xfrm>
          <a:off x="4300575" y="4976403"/>
          <a:ext cx="3652749" cy="1016000"/>
        </p:xfrm>
        <a:graphic>
          <a:graphicData uri="http://schemas.openxmlformats.org/drawingml/2006/table">
            <a:tbl>
              <a:tblPr>
                <a:tableStyleId>{5C22544A-7EE6-4342-B048-85BDC9FD1C3A}</a:tableStyleId>
              </a:tblPr>
              <a:tblGrid>
                <a:gridCol w="1541315">
                  <a:extLst>
                    <a:ext uri="{9D8B030D-6E8A-4147-A177-3AD203B41FA5}">
                      <a16:colId xmlns:a16="http://schemas.microsoft.com/office/drawing/2014/main" val="3162063535"/>
                    </a:ext>
                  </a:extLst>
                </a:gridCol>
                <a:gridCol w="1055717">
                  <a:extLst>
                    <a:ext uri="{9D8B030D-6E8A-4147-A177-3AD203B41FA5}">
                      <a16:colId xmlns:a16="http://schemas.microsoft.com/office/drawing/2014/main" val="2680932250"/>
                    </a:ext>
                  </a:extLst>
                </a:gridCol>
                <a:gridCol w="1055717">
                  <a:extLst>
                    <a:ext uri="{9D8B030D-6E8A-4147-A177-3AD203B41FA5}">
                      <a16:colId xmlns:a16="http://schemas.microsoft.com/office/drawing/2014/main" val="3014626433"/>
                    </a:ext>
                  </a:extLst>
                </a:gridCol>
              </a:tblGrid>
              <a:tr h="203200">
                <a:tc gridSpan="3">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effectLst/>
                          <a:latin typeface="BMWTypeNext Light" pitchFamily="2" charset="0"/>
                        </a:rPr>
                        <a:t>Interacting Web Visits by Tier</a:t>
                      </a:r>
                      <a:endParaRPr lang="en-US" sz="1000" b="0" i="0" u="none" strike="noStrike">
                        <a:solidFill>
                          <a:srgbClr val="000000"/>
                        </a:solidFill>
                        <a:effectLst/>
                        <a:latin typeface="BMWTypeNext Light" pitchFamily="2" charset="0"/>
                      </a:endParaRPr>
                    </a:p>
                  </a:txBody>
                  <a:tcPr marL="9525" marR="9525" marT="9525" marB="0" anchor="b">
                    <a:lnB w="12700" cap="flat" cmpd="sng" algn="ctr">
                      <a:solidFill>
                        <a:schemeClr val="tx1"/>
                      </a:solidFill>
                      <a:prstDash val="solid"/>
                      <a:round/>
                      <a:headEnd type="none" w="med" len="med"/>
                      <a:tailEnd type="none" w="med" len="med"/>
                    </a:lnB>
                    <a:noFill/>
                  </a:tcPr>
                </a:tc>
                <a:tc hMerge="1">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4983088"/>
                  </a:ext>
                </a:extLst>
              </a:tr>
              <a:tr h="203200">
                <a:tc>
                  <a:txBody>
                    <a:bodyPr/>
                    <a:lstStyle/>
                    <a:p>
                      <a:pPr algn="l" fontAlgn="b"/>
                      <a:endParaRPr lang="en-US" sz="1100" b="0" i="0" u="none" strike="noStrike">
                        <a:solidFill>
                          <a:srgbClr val="000000"/>
                        </a:solidFill>
                        <a:effectLst/>
                        <a:latin typeface="BMWTypeNext Light" pitchFamily="2"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a:effectLst/>
                          <a:latin typeface="BMWTypeNext Light" pitchFamily="2" charset="0"/>
                        </a:rPr>
                        <a:t>National IWV</a:t>
                      </a:r>
                      <a:endParaRPr lang="en-US" sz="1100" b="0" i="0" u="none" strike="noStrike">
                        <a:solidFill>
                          <a:srgbClr val="000000"/>
                        </a:solidFill>
                        <a:effectLst/>
                        <a:latin typeface="BMWTypeNext Light" pitchFamily="2"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effectLst/>
                          <a:latin typeface="BMWTypeNext Light" pitchFamily="2" charset="0"/>
                        </a:rPr>
                        <a:t>T2 IWV</a:t>
                      </a:r>
                      <a:endParaRPr lang="en-US" sz="1100" b="0" i="0" u="none" strike="noStrike">
                        <a:solidFill>
                          <a:srgbClr val="000000"/>
                        </a:solidFill>
                        <a:effectLst/>
                        <a:latin typeface="BMWTypeNext Light" pitchFamily="2"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750233"/>
                  </a:ext>
                </a:extLst>
              </a:tr>
              <a:tr h="203200">
                <a:tc>
                  <a:txBody>
                    <a:bodyPr/>
                    <a:lstStyle/>
                    <a:p>
                      <a:pPr algn="l" fontAlgn="b"/>
                      <a:r>
                        <a:rPr lang="en-US" sz="1100" b="0" i="0" u="none" strike="noStrike">
                          <a:effectLst/>
                          <a:latin typeface="BMWTypeNext Light" pitchFamily="2" charset="0"/>
                        </a:rPr>
                        <a:t>SSE ‘24</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1100" b="0" i="0" u="none" strike="noStrike">
                          <a:solidFill>
                            <a:srgbClr val="000000"/>
                          </a:solidFill>
                          <a:effectLst/>
                          <a:latin typeface="BMWTypeNext Light" pitchFamily="2" charset="0"/>
                        </a:rPr>
                        <a:t>511K</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1100" b="0" i="0" u="none" strike="noStrike">
                          <a:solidFill>
                            <a:srgbClr val="000000"/>
                          </a:solidFill>
                          <a:effectLst/>
                          <a:latin typeface="BMWTypeNext Light" pitchFamily="2" charset="0"/>
                        </a:rPr>
                        <a:t>1.3M</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52093754"/>
                  </a:ext>
                </a:extLst>
              </a:tr>
              <a:tr h="203200">
                <a:tc>
                  <a:txBody>
                    <a:bodyPr/>
                    <a:lstStyle/>
                    <a:p>
                      <a:pPr algn="l" fontAlgn="b"/>
                      <a:r>
                        <a:rPr lang="en-US" sz="1100" b="0" i="0" u="none" strike="noStrike">
                          <a:effectLst/>
                          <a:latin typeface="BMWTypeNext Light" pitchFamily="2" charset="0"/>
                        </a:rPr>
                        <a:t>SSE ‘23</a:t>
                      </a:r>
                      <a:endParaRPr lang="en-US" sz="1100" b="0" i="0" u="none" strike="noStrike">
                        <a:solidFill>
                          <a:srgbClr val="000000"/>
                        </a:solidFill>
                        <a:effectLst/>
                        <a:latin typeface="BMWTypeNext Light" pitchFamily="2" charset="0"/>
                      </a:endParaRPr>
                    </a:p>
                  </a:txBody>
                  <a:tcPr marL="9525" marR="9525" marT="9525" marB="0" anchor="b">
                    <a:noFill/>
                  </a:tcPr>
                </a:tc>
                <a:tc>
                  <a:txBody>
                    <a:bodyPr/>
                    <a:lstStyle/>
                    <a:p>
                      <a:pPr algn="ctr" fontAlgn="b"/>
                      <a:r>
                        <a:rPr lang="en-US" sz="1100" b="0" i="0" u="none" strike="noStrike">
                          <a:solidFill>
                            <a:srgbClr val="000000"/>
                          </a:solidFill>
                          <a:effectLst/>
                          <a:latin typeface="BMWTypeNext Light" pitchFamily="2" charset="0"/>
                        </a:rPr>
                        <a:t>725K</a:t>
                      </a:r>
                    </a:p>
                  </a:txBody>
                  <a:tcPr marL="9525" marR="9525" marT="9525" marB="0" anchor="b">
                    <a:noFill/>
                  </a:tcPr>
                </a:tc>
                <a:tc>
                  <a:txBody>
                    <a:bodyPr/>
                    <a:lstStyle/>
                    <a:p>
                      <a:pPr algn="ctr" fontAlgn="b"/>
                      <a:r>
                        <a:rPr lang="en-US" sz="1100" b="0" i="0" u="none" strike="noStrike">
                          <a:solidFill>
                            <a:srgbClr val="000000"/>
                          </a:solidFill>
                          <a:effectLst/>
                          <a:latin typeface="BMWTypeNext Light" pitchFamily="2" charset="0"/>
                        </a:rPr>
                        <a:t>635K</a:t>
                      </a:r>
                    </a:p>
                  </a:txBody>
                  <a:tcPr marL="9525" marR="9525" marT="9525" marB="0" anchor="b">
                    <a:noFill/>
                  </a:tcPr>
                </a:tc>
                <a:extLst>
                  <a:ext uri="{0D108BD9-81ED-4DB2-BD59-A6C34878D82A}">
                    <a16:rowId xmlns:a16="http://schemas.microsoft.com/office/drawing/2014/main" val="2982427908"/>
                  </a:ext>
                </a:extLst>
              </a:tr>
              <a:tr h="203200">
                <a:tc>
                  <a:txBody>
                    <a:bodyPr/>
                    <a:lstStyle/>
                    <a:p>
                      <a:pPr algn="l" fontAlgn="b"/>
                      <a:r>
                        <a:rPr lang="en-US" sz="1100" b="0" i="0" u="none" strike="noStrike">
                          <a:effectLst/>
                          <a:latin typeface="BMWTypeNext Light" pitchFamily="2" charset="0"/>
                        </a:rPr>
                        <a:t>YoY % Change</a:t>
                      </a:r>
                    </a:p>
                  </a:txBody>
                  <a:tcPr marL="9525" marR="9525" marT="9525" marB="0" anchor="b">
                    <a:noFill/>
                  </a:tcPr>
                </a:tc>
                <a:tc>
                  <a:txBody>
                    <a:bodyPr/>
                    <a:lstStyle/>
                    <a:p>
                      <a:pPr algn="ctr" fontAlgn="b"/>
                      <a:r>
                        <a:rPr lang="en-US" sz="1100" b="1" i="0" u="none" strike="noStrike">
                          <a:solidFill>
                            <a:srgbClr val="FF0000"/>
                          </a:solidFill>
                          <a:effectLst/>
                          <a:latin typeface="BMWTypeNext Light" pitchFamily="2" charset="0"/>
                        </a:rPr>
                        <a:t>-29%</a:t>
                      </a:r>
                    </a:p>
                  </a:txBody>
                  <a:tcPr marL="9525" marR="9525" marT="9525" marB="0" anchor="b">
                    <a:noFill/>
                  </a:tcPr>
                </a:tc>
                <a:tc>
                  <a:txBody>
                    <a:bodyPr/>
                    <a:lstStyle/>
                    <a:p>
                      <a:pPr algn="ctr" fontAlgn="b"/>
                      <a:r>
                        <a:rPr lang="en-US" sz="1100" b="1" i="0" u="none" strike="noStrike">
                          <a:solidFill>
                            <a:srgbClr val="00B050"/>
                          </a:solidFill>
                          <a:effectLst/>
                          <a:latin typeface="BMWTypeNext Light" pitchFamily="2" charset="0"/>
                        </a:rPr>
                        <a:t>+100%</a:t>
                      </a:r>
                    </a:p>
                  </a:txBody>
                  <a:tcPr marL="9525" marR="9525" marT="9525" marB="0" anchor="b">
                    <a:noFill/>
                  </a:tcPr>
                </a:tc>
                <a:extLst>
                  <a:ext uri="{0D108BD9-81ED-4DB2-BD59-A6C34878D82A}">
                    <a16:rowId xmlns:a16="http://schemas.microsoft.com/office/drawing/2014/main" val="2011617668"/>
                  </a:ext>
                </a:extLst>
              </a:tr>
            </a:tbl>
          </a:graphicData>
        </a:graphic>
      </p:graphicFrame>
      <p:graphicFrame>
        <p:nvGraphicFramePr>
          <p:cNvPr id="39" name="Table 38">
            <a:extLst>
              <a:ext uri="{FF2B5EF4-FFF2-40B4-BE49-F238E27FC236}">
                <a16:creationId xmlns:a16="http://schemas.microsoft.com/office/drawing/2014/main" id="{30E8BF61-ECAD-D806-183B-866D698B21DA}"/>
              </a:ext>
            </a:extLst>
          </p:cNvPr>
          <p:cNvGraphicFramePr>
            <a:graphicFrameLocks noGrp="1"/>
          </p:cNvGraphicFramePr>
          <p:nvPr>
            <p:extLst>
              <p:ext uri="{D42A27DB-BD31-4B8C-83A1-F6EECF244321}">
                <p14:modId xmlns:p14="http://schemas.microsoft.com/office/powerpoint/2010/main" val="3381979988"/>
              </p:ext>
            </p:extLst>
          </p:nvPr>
        </p:nvGraphicFramePr>
        <p:xfrm>
          <a:off x="421795" y="4976403"/>
          <a:ext cx="3669061" cy="1014381"/>
        </p:xfrm>
        <a:graphic>
          <a:graphicData uri="http://schemas.openxmlformats.org/drawingml/2006/table">
            <a:tbl>
              <a:tblPr>
                <a:tableStyleId>{5C22544A-7EE6-4342-B048-85BDC9FD1C3A}</a:tableStyleId>
              </a:tblPr>
              <a:tblGrid>
                <a:gridCol w="1548199">
                  <a:extLst>
                    <a:ext uri="{9D8B030D-6E8A-4147-A177-3AD203B41FA5}">
                      <a16:colId xmlns:a16="http://schemas.microsoft.com/office/drawing/2014/main" val="3162063535"/>
                    </a:ext>
                  </a:extLst>
                </a:gridCol>
                <a:gridCol w="1060431">
                  <a:extLst>
                    <a:ext uri="{9D8B030D-6E8A-4147-A177-3AD203B41FA5}">
                      <a16:colId xmlns:a16="http://schemas.microsoft.com/office/drawing/2014/main" val="2680932250"/>
                    </a:ext>
                  </a:extLst>
                </a:gridCol>
                <a:gridCol w="1060431">
                  <a:extLst>
                    <a:ext uri="{9D8B030D-6E8A-4147-A177-3AD203B41FA5}">
                      <a16:colId xmlns:a16="http://schemas.microsoft.com/office/drawing/2014/main" val="4174287640"/>
                    </a:ext>
                  </a:extLst>
                </a:gridCol>
              </a:tblGrid>
              <a:tr h="203200">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BMWTypeNext Light" pitchFamily="2" charset="0"/>
                          <a:ea typeface="+mn-ea"/>
                          <a:cs typeface="+mn-cs"/>
                        </a:rPr>
                        <a:t>Visits by Tier</a:t>
                      </a:r>
                      <a:endParaRPr kumimoji="0" lang="en-US" sz="1000" b="0" i="0" u="none" strike="noStrike" kern="1200" cap="none" spc="0" normalizeH="0" baseline="0" noProof="0">
                        <a:ln>
                          <a:noFill/>
                        </a:ln>
                        <a:solidFill>
                          <a:srgbClr val="000000"/>
                        </a:solidFill>
                        <a:effectLst/>
                        <a:uLnTx/>
                        <a:uFillTx/>
                        <a:latin typeface="BMWTypeNext Light" pitchFamily="2" charset="0"/>
                        <a:ea typeface="+mn-ea"/>
                        <a:cs typeface="+mn-cs"/>
                      </a:endParaRPr>
                    </a:p>
                  </a:txBody>
                  <a:tcPr marL="9525" marR="9525" marT="9525" marB="0" anchor="b">
                    <a:lnB w="12700" cap="flat" cmpd="sng" algn="ctr">
                      <a:solidFill>
                        <a:schemeClr val="tx1"/>
                      </a:solidFill>
                      <a:prstDash val="solid"/>
                      <a:round/>
                      <a:headEnd type="none" w="med" len="med"/>
                      <a:tailEnd type="none" w="med" len="med"/>
                    </a:lnB>
                    <a:noFill/>
                  </a:tcPr>
                </a:tc>
                <a:tc hMerge="1">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BMWTypeNext Light" pitchFamily="2" charset="0"/>
                        <a:ea typeface="+mn-ea"/>
                        <a:cs typeface="+mn-cs"/>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4983088"/>
                  </a:ext>
                </a:extLst>
              </a:tr>
              <a:tr h="201581">
                <a:tc>
                  <a:txBody>
                    <a:bodyPr/>
                    <a:lstStyle/>
                    <a:p>
                      <a:pPr algn="l" fontAlgn="b"/>
                      <a:endParaRPr lang="en-US" sz="1100" b="0" i="0" u="none" strike="noStrike">
                        <a:solidFill>
                          <a:srgbClr val="000000"/>
                        </a:solidFill>
                        <a:effectLst/>
                        <a:latin typeface="BMWTypeNext Light" pitchFamily="2"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a:effectLst/>
                          <a:latin typeface="BMWTypeNext Light" pitchFamily="2" charset="0"/>
                        </a:rPr>
                        <a:t>National Visits</a:t>
                      </a:r>
                      <a:endParaRPr lang="en-US" sz="1100" b="0" i="0" u="none" strike="noStrike">
                        <a:solidFill>
                          <a:srgbClr val="000000"/>
                        </a:solidFill>
                        <a:effectLst/>
                        <a:latin typeface="BMWTypeNext Light" pitchFamily="2"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effectLst/>
                          <a:latin typeface="BMWTypeNext Light" pitchFamily="2" charset="0"/>
                        </a:rPr>
                        <a:t>T2 Visits</a:t>
                      </a:r>
                      <a:endParaRPr lang="en-US" sz="1100" b="0" i="0" u="none" strike="noStrike">
                        <a:solidFill>
                          <a:srgbClr val="000000"/>
                        </a:solidFill>
                        <a:effectLst/>
                        <a:latin typeface="BMWTypeNext Light" pitchFamily="2"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750233"/>
                  </a:ext>
                </a:extLst>
              </a:tr>
              <a:tr h="203200">
                <a:tc>
                  <a:txBody>
                    <a:bodyPr/>
                    <a:lstStyle/>
                    <a:p>
                      <a:pPr algn="l" fontAlgn="b"/>
                      <a:r>
                        <a:rPr lang="en-US" sz="1100" b="0" i="0" u="none" strike="noStrike">
                          <a:effectLst/>
                          <a:latin typeface="BMWTypeNext Light" pitchFamily="2" charset="0"/>
                        </a:rPr>
                        <a:t>SSE ‘24</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1100" b="0" i="0" u="none" strike="noStrike">
                          <a:solidFill>
                            <a:srgbClr val="000000"/>
                          </a:solidFill>
                          <a:effectLst/>
                          <a:latin typeface="BMWTypeNext Light" pitchFamily="2" charset="0"/>
                        </a:rPr>
                        <a:t>639K</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1100" b="0" i="0" u="none" strike="noStrike">
                          <a:solidFill>
                            <a:srgbClr val="000000"/>
                          </a:solidFill>
                          <a:effectLst/>
                          <a:latin typeface="BMWTypeNext Light" pitchFamily="2" charset="0"/>
                        </a:rPr>
                        <a:t>1.7M</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52093754"/>
                  </a:ext>
                </a:extLst>
              </a:tr>
              <a:tr h="203200">
                <a:tc>
                  <a:txBody>
                    <a:bodyPr/>
                    <a:lstStyle/>
                    <a:p>
                      <a:pPr algn="l" fontAlgn="b"/>
                      <a:r>
                        <a:rPr lang="en-US" sz="1100" b="0" i="0" u="none" strike="noStrike">
                          <a:effectLst/>
                          <a:latin typeface="BMWTypeNext Light" pitchFamily="2" charset="0"/>
                        </a:rPr>
                        <a:t>SSE ‘23</a:t>
                      </a:r>
                      <a:endParaRPr lang="en-US" sz="1100" b="0" i="0" u="none" strike="noStrike">
                        <a:solidFill>
                          <a:srgbClr val="000000"/>
                        </a:solidFill>
                        <a:effectLst/>
                        <a:latin typeface="BMWTypeNext Light" pitchFamily="2" charset="0"/>
                      </a:endParaRPr>
                    </a:p>
                  </a:txBody>
                  <a:tcPr marL="9525" marR="9525" marT="9525" marB="0" anchor="b">
                    <a:noFill/>
                  </a:tcPr>
                </a:tc>
                <a:tc>
                  <a:txBody>
                    <a:bodyPr/>
                    <a:lstStyle/>
                    <a:p>
                      <a:pPr algn="ctr" fontAlgn="b"/>
                      <a:r>
                        <a:rPr lang="en-US" sz="1100" b="0" i="0" u="none" strike="noStrike">
                          <a:solidFill>
                            <a:srgbClr val="000000"/>
                          </a:solidFill>
                          <a:effectLst/>
                          <a:latin typeface="BMWTypeNext Light" pitchFamily="2" charset="0"/>
                        </a:rPr>
                        <a:t>771K</a:t>
                      </a:r>
                    </a:p>
                  </a:txBody>
                  <a:tcPr marL="9525" marR="9525" marT="9525" marB="0" anchor="b">
                    <a:noFill/>
                  </a:tcPr>
                </a:tc>
                <a:tc>
                  <a:txBody>
                    <a:bodyPr/>
                    <a:lstStyle/>
                    <a:p>
                      <a:pPr algn="ctr" fontAlgn="b"/>
                      <a:r>
                        <a:rPr lang="en-US" sz="1100" b="0" i="0" u="none" strike="noStrike">
                          <a:solidFill>
                            <a:srgbClr val="000000"/>
                          </a:solidFill>
                          <a:effectLst/>
                          <a:latin typeface="BMWTypeNext Light" pitchFamily="2" charset="0"/>
                        </a:rPr>
                        <a:t>1.1M</a:t>
                      </a:r>
                    </a:p>
                  </a:txBody>
                  <a:tcPr marL="9525" marR="9525" marT="9525" marB="0" anchor="b">
                    <a:noFill/>
                  </a:tcPr>
                </a:tc>
                <a:extLst>
                  <a:ext uri="{0D108BD9-81ED-4DB2-BD59-A6C34878D82A}">
                    <a16:rowId xmlns:a16="http://schemas.microsoft.com/office/drawing/2014/main" val="2982427908"/>
                  </a:ext>
                </a:extLst>
              </a:tr>
              <a:tr h="203200">
                <a:tc>
                  <a:txBody>
                    <a:bodyPr/>
                    <a:lstStyle/>
                    <a:p>
                      <a:pPr algn="l" fontAlgn="b"/>
                      <a:r>
                        <a:rPr lang="en-US" sz="1100" b="0" i="0" u="none" strike="noStrike">
                          <a:effectLst/>
                          <a:latin typeface="BMWTypeNext Light" pitchFamily="2" charset="0"/>
                        </a:rPr>
                        <a:t>YoY % Change</a:t>
                      </a:r>
                    </a:p>
                  </a:txBody>
                  <a:tcPr marL="9525" marR="9525" marT="9525" marB="0" anchor="b">
                    <a:noFill/>
                  </a:tcPr>
                </a:tc>
                <a:tc>
                  <a:txBody>
                    <a:bodyPr/>
                    <a:lstStyle/>
                    <a:p>
                      <a:pPr algn="ctr" fontAlgn="b"/>
                      <a:r>
                        <a:rPr lang="en-US" sz="1100" b="1" i="0" u="none" strike="noStrike">
                          <a:solidFill>
                            <a:srgbClr val="FF0000"/>
                          </a:solidFill>
                          <a:effectLst/>
                          <a:latin typeface="BMWTypeNext Light" pitchFamily="2" charset="0"/>
                        </a:rPr>
                        <a:t>-17%</a:t>
                      </a:r>
                    </a:p>
                  </a:txBody>
                  <a:tcPr marL="9525" marR="9525" marT="9525" marB="0" anchor="b">
                    <a:noFill/>
                  </a:tcPr>
                </a:tc>
                <a:tc>
                  <a:txBody>
                    <a:bodyPr/>
                    <a:lstStyle/>
                    <a:p>
                      <a:pPr algn="ctr" fontAlgn="b"/>
                      <a:r>
                        <a:rPr lang="en-US" sz="1100" b="1" i="0" u="none" strike="noStrike">
                          <a:solidFill>
                            <a:srgbClr val="00B050"/>
                          </a:solidFill>
                          <a:effectLst/>
                          <a:latin typeface="BMWTypeNext Light" pitchFamily="2" charset="0"/>
                        </a:rPr>
                        <a:t>+56%</a:t>
                      </a:r>
                    </a:p>
                  </a:txBody>
                  <a:tcPr marL="9525" marR="9525" marT="9525" marB="0" anchor="b">
                    <a:noFill/>
                  </a:tcPr>
                </a:tc>
                <a:extLst>
                  <a:ext uri="{0D108BD9-81ED-4DB2-BD59-A6C34878D82A}">
                    <a16:rowId xmlns:a16="http://schemas.microsoft.com/office/drawing/2014/main" val="1489338369"/>
                  </a:ext>
                </a:extLst>
              </a:tr>
            </a:tbl>
          </a:graphicData>
        </a:graphic>
      </p:graphicFrame>
      <p:sp>
        <p:nvSpPr>
          <p:cNvPr id="42" name="TextBox 41">
            <a:extLst>
              <a:ext uri="{FF2B5EF4-FFF2-40B4-BE49-F238E27FC236}">
                <a16:creationId xmlns:a16="http://schemas.microsoft.com/office/drawing/2014/main" id="{F2C40904-C2FD-3E41-4F83-AE7E0259CBA4}"/>
              </a:ext>
            </a:extLst>
          </p:cNvPr>
          <p:cNvSpPr txBox="1"/>
          <p:nvPr/>
        </p:nvSpPr>
        <p:spPr>
          <a:xfrm>
            <a:off x="6681627" y="3137006"/>
            <a:ext cx="412961" cy="189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3399"/>
              </a:solidFill>
              <a:effectLst/>
              <a:uLnTx/>
              <a:uFillTx/>
              <a:latin typeface="BMWTypeNext Regular"/>
              <a:ea typeface="+mn-ea"/>
              <a:cs typeface="+mn-cs"/>
            </a:endParaRPr>
          </a:p>
        </p:txBody>
      </p:sp>
      <p:graphicFrame>
        <p:nvGraphicFramePr>
          <p:cNvPr id="3" name="Chart 2">
            <a:extLst>
              <a:ext uri="{FF2B5EF4-FFF2-40B4-BE49-F238E27FC236}">
                <a16:creationId xmlns:a16="http://schemas.microsoft.com/office/drawing/2014/main" id="{DF89671C-0A73-B57C-8F05-839992A9507C}"/>
              </a:ext>
            </a:extLst>
          </p:cNvPr>
          <p:cNvGraphicFramePr/>
          <p:nvPr>
            <p:extLst>
              <p:ext uri="{D42A27DB-BD31-4B8C-83A1-F6EECF244321}">
                <p14:modId xmlns:p14="http://schemas.microsoft.com/office/powerpoint/2010/main" val="659261903"/>
              </p:ext>
            </p:extLst>
          </p:nvPr>
        </p:nvGraphicFramePr>
        <p:xfrm>
          <a:off x="4265989" y="1281870"/>
          <a:ext cx="3878780" cy="36648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440E4A60-92E4-A504-0DEC-F5F8D034B114}"/>
              </a:ext>
            </a:extLst>
          </p:cNvPr>
          <p:cNvGraphicFramePr/>
          <p:nvPr>
            <p:extLst>
              <p:ext uri="{D42A27DB-BD31-4B8C-83A1-F6EECF244321}">
                <p14:modId xmlns:p14="http://schemas.microsoft.com/office/powerpoint/2010/main" val="519388345"/>
              </p:ext>
            </p:extLst>
          </p:nvPr>
        </p:nvGraphicFramePr>
        <p:xfrm>
          <a:off x="345237" y="1311593"/>
          <a:ext cx="3878780" cy="36648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9A5E8D6E-3BD9-E1C0-F56B-C249E2988D81}"/>
              </a:ext>
            </a:extLst>
          </p:cNvPr>
          <p:cNvGraphicFramePr/>
          <p:nvPr>
            <p:extLst>
              <p:ext uri="{D42A27DB-BD31-4B8C-83A1-F6EECF244321}">
                <p14:modId xmlns:p14="http://schemas.microsoft.com/office/powerpoint/2010/main" val="2902163598"/>
              </p:ext>
            </p:extLst>
          </p:nvPr>
        </p:nvGraphicFramePr>
        <p:xfrm>
          <a:off x="8183207" y="1281870"/>
          <a:ext cx="3878780" cy="36648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a:extLst>
              <a:ext uri="{FF2B5EF4-FFF2-40B4-BE49-F238E27FC236}">
                <a16:creationId xmlns:a16="http://schemas.microsoft.com/office/drawing/2014/main" id="{CF6314A9-47E6-03B2-1814-F9EB8A609C62}"/>
              </a:ext>
            </a:extLst>
          </p:cNvPr>
          <p:cNvGraphicFramePr>
            <a:graphicFrameLocks noGrp="1"/>
          </p:cNvGraphicFramePr>
          <p:nvPr>
            <p:extLst>
              <p:ext uri="{D42A27DB-BD31-4B8C-83A1-F6EECF244321}">
                <p14:modId xmlns:p14="http://schemas.microsoft.com/office/powerpoint/2010/main" val="3898567229"/>
              </p:ext>
            </p:extLst>
          </p:nvPr>
        </p:nvGraphicFramePr>
        <p:xfrm>
          <a:off x="8124607" y="4974784"/>
          <a:ext cx="3771581" cy="1016000"/>
        </p:xfrm>
        <a:graphic>
          <a:graphicData uri="http://schemas.openxmlformats.org/drawingml/2006/table">
            <a:tbl>
              <a:tblPr>
                <a:tableStyleId>{5C22544A-7EE6-4342-B048-85BDC9FD1C3A}</a:tableStyleId>
              </a:tblPr>
              <a:tblGrid>
                <a:gridCol w="1591457">
                  <a:extLst>
                    <a:ext uri="{9D8B030D-6E8A-4147-A177-3AD203B41FA5}">
                      <a16:colId xmlns:a16="http://schemas.microsoft.com/office/drawing/2014/main" val="3162063535"/>
                    </a:ext>
                  </a:extLst>
                </a:gridCol>
                <a:gridCol w="1090062">
                  <a:extLst>
                    <a:ext uri="{9D8B030D-6E8A-4147-A177-3AD203B41FA5}">
                      <a16:colId xmlns:a16="http://schemas.microsoft.com/office/drawing/2014/main" val="2680932250"/>
                    </a:ext>
                  </a:extLst>
                </a:gridCol>
                <a:gridCol w="1090062">
                  <a:extLst>
                    <a:ext uri="{9D8B030D-6E8A-4147-A177-3AD203B41FA5}">
                      <a16:colId xmlns:a16="http://schemas.microsoft.com/office/drawing/2014/main" val="3014626433"/>
                    </a:ext>
                  </a:extLst>
                </a:gridCol>
              </a:tblGrid>
              <a:tr h="203200">
                <a:tc gridSpan="3">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a:effectLst/>
                          <a:latin typeface="BMWTypeNext Light" pitchFamily="2" charset="0"/>
                        </a:rPr>
                        <a:t>Leads by Tier</a:t>
                      </a:r>
                      <a:endParaRPr lang="en-US" sz="1000" b="0" i="0" u="none" strike="noStrike">
                        <a:solidFill>
                          <a:srgbClr val="000000"/>
                        </a:solidFill>
                        <a:effectLst/>
                        <a:latin typeface="BMWTypeNext Light" pitchFamily="2" charset="0"/>
                      </a:endParaRPr>
                    </a:p>
                  </a:txBody>
                  <a:tcPr marL="9525" marR="9525" marT="9525" marB="0" anchor="b">
                    <a:lnB w="12700" cap="flat" cmpd="sng" algn="ctr">
                      <a:solidFill>
                        <a:schemeClr val="tx1"/>
                      </a:solidFill>
                      <a:prstDash val="solid"/>
                      <a:round/>
                      <a:headEnd type="none" w="med" len="med"/>
                      <a:tailEnd type="none" w="med" len="med"/>
                    </a:lnB>
                    <a:noFill/>
                  </a:tcPr>
                </a:tc>
                <a:tc hMerge="1">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4983088"/>
                  </a:ext>
                </a:extLst>
              </a:tr>
              <a:tr h="203200">
                <a:tc>
                  <a:txBody>
                    <a:bodyPr/>
                    <a:lstStyle/>
                    <a:p>
                      <a:pPr algn="l" fontAlgn="b"/>
                      <a:endParaRPr lang="en-US" sz="1100" b="0" i="0" u="none" strike="noStrike">
                        <a:solidFill>
                          <a:srgbClr val="000000"/>
                        </a:solidFill>
                        <a:effectLst/>
                        <a:latin typeface="BMWTypeNext Light" pitchFamily="2"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a:effectLst/>
                          <a:latin typeface="BMWTypeNext Light" pitchFamily="2" charset="0"/>
                        </a:rPr>
                        <a:t>National Leads</a:t>
                      </a:r>
                      <a:endParaRPr lang="en-US" sz="1100" b="0" i="0" u="none" strike="noStrike">
                        <a:solidFill>
                          <a:srgbClr val="000000"/>
                        </a:solidFill>
                        <a:effectLst/>
                        <a:latin typeface="BMWTypeNext Light" pitchFamily="2"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effectLst/>
                          <a:latin typeface="BMWTypeNext Light" pitchFamily="2" charset="0"/>
                        </a:rPr>
                        <a:t>T2 Leads</a:t>
                      </a:r>
                      <a:endParaRPr lang="en-US" sz="1100" b="0" i="0" u="none" strike="noStrike">
                        <a:solidFill>
                          <a:srgbClr val="000000"/>
                        </a:solidFill>
                        <a:effectLst/>
                        <a:latin typeface="BMWTypeNext Light" pitchFamily="2"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750233"/>
                  </a:ext>
                </a:extLst>
              </a:tr>
              <a:tr h="203200">
                <a:tc>
                  <a:txBody>
                    <a:bodyPr/>
                    <a:lstStyle/>
                    <a:p>
                      <a:pPr algn="l" fontAlgn="b"/>
                      <a:r>
                        <a:rPr lang="en-US" sz="1100" b="0" i="0" u="none" strike="noStrike">
                          <a:effectLst/>
                          <a:latin typeface="BMWTypeNext Light" pitchFamily="2" charset="0"/>
                        </a:rPr>
                        <a:t>SSE ‘24</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b="0" i="0" u="none" strike="noStrike" kern="1200">
                          <a:solidFill>
                            <a:schemeClr val="dk1"/>
                          </a:solidFill>
                          <a:effectLst/>
                          <a:latin typeface="BMWTypeNext Light" pitchFamily="2" charset="0"/>
                          <a:ea typeface="+mn-ea"/>
                          <a:cs typeface="+mn-cs"/>
                        </a:rPr>
                        <a:t>2,255</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b="0" i="0" u="none" strike="noStrike" kern="1200">
                          <a:solidFill>
                            <a:schemeClr val="dk1"/>
                          </a:solidFill>
                          <a:effectLst/>
                          <a:latin typeface="BMWTypeNext Light" pitchFamily="2" charset="0"/>
                          <a:ea typeface="+mn-ea"/>
                          <a:cs typeface="+mn-cs"/>
                        </a:rPr>
                        <a:t>714</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52093754"/>
                  </a:ext>
                </a:extLst>
              </a:tr>
              <a:tr h="203200">
                <a:tc>
                  <a:txBody>
                    <a:bodyPr/>
                    <a:lstStyle/>
                    <a:p>
                      <a:pPr algn="l" fontAlgn="b"/>
                      <a:r>
                        <a:rPr lang="en-US" sz="1100" b="0" i="0" u="none" strike="noStrike">
                          <a:effectLst/>
                          <a:latin typeface="BMWTypeNext Light" pitchFamily="2" charset="0"/>
                        </a:rPr>
                        <a:t>SSE ‘23</a:t>
                      </a:r>
                      <a:endParaRPr lang="en-US" sz="1100" b="0" i="0" u="none" strike="noStrike">
                        <a:solidFill>
                          <a:srgbClr val="000000"/>
                        </a:solidFill>
                        <a:effectLst/>
                        <a:latin typeface="BMWTypeNext Light" pitchFamily="2" charset="0"/>
                      </a:endParaRPr>
                    </a:p>
                  </a:txBody>
                  <a:tcPr marL="9525" marR="9525" marT="9525" marB="0" anchor="b">
                    <a:noFill/>
                  </a:tcPr>
                </a:tc>
                <a:tc>
                  <a:txBody>
                    <a:bodyPr/>
                    <a:lstStyle/>
                    <a:p>
                      <a:pPr marL="0" algn="ctr" defTabSz="914400" rtl="0" eaLnBrk="1" fontAlgn="b" latinLnBrk="0" hangingPunct="1"/>
                      <a:r>
                        <a:rPr lang="en-US" sz="1100" b="0" i="0" u="none" strike="noStrike" kern="1200">
                          <a:solidFill>
                            <a:schemeClr val="dk1"/>
                          </a:solidFill>
                          <a:effectLst/>
                          <a:latin typeface="BMWTypeNext Light" pitchFamily="2" charset="0"/>
                          <a:ea typeface="+mn-ea"/>
                          <a:cs typeface="+mn-cs"/>
                        </a:rPr>
                        <a:t>3,974</a:t>
                      </a:r>
                    </a:p>
                  </a:txBody>
                  <a:tcPr marL="9525" marR="9525" marT="9525" marB="0" anchor="b">
                    <a:noFill/>
                  </a:tcPr>
                </a:tc>
                <a:tc>
                  <a:txBody>
                    <a:bodyPr/>
                    <a:lstStyle/>
                    <a:p>
                      <a:pPr marL="0" algn="ctr" defTabSz="914400" rtl="0" eaLnBrk="1" fontAlgn="b" latinLnBrk="0" hangingPunct="1"/>
                      <a:r>
                        <a:rPr lang="en-US" sz="1100" b="0" i="0" u="none" strike="noStrike" kern="1200">
                          <a:solidFill>
                            <a:schemeClr val="dk1"/>
                          </a:solidFill>
                          <a:effectLst/>
                          <a:latin typeface="BMWTypeNext Light" pitchFamily="2" charset="0"/>
                          <a:ea typeface="+mn-ea"/>
                          <a:cs typeface="+mn-cs"/>
                        </a:rPr>
                        <a:t>2,979</a:t>
                      </a:r>
                    </a:p>
                  </a:txBody>
                  <a:tcPr marL="9525" marR="9525" marT="9525" marB="0" anchor="b">
                    <a:noFill/>
                  </a:tcPr>
                </a:tc>
                <a:extLst>
                  <a:ext uri="{0D108BD9-81ED-4DB2-BD59-A6C34878D82A}">
                    <a16:rowId xmlns:a16="http://schemas.microsoft.com/office/drawing/2014/main" val="2982427908"/>
                  </a:ext>
                </a:extLst>
              </a:tr>
              <a:tr h="203200">
                <a:tc>
                  <a:txBody>
                    <a:bodyPr/>
                    <a:lstStyle/>
                    <a:p>
                      <a:pPr algn="l" fontAlgn="b"/>
                      <a:r>
                        <a:rPr lang="en-US" sz="1100" b="0" i="0" u="none" strike="noStrike">
                          <a:effectLst/>
                          <a:latin typeface="BMWTypeNext Light" pitchFamily="2" charset="0"/>
                        </a:rPr>
                        <a:t>YoY % Change</a:t>
                      </a:r>
                    </a:p>
                  </a:txBody>
                  <a:tcPr marL="9525" marR="9525" marT="9525" marB="0" anchor="b">
                    <a:noFill/>
                  </a:tcPr>
                </a:tc>
                <a:tc>
                  <a:txBody>
                    <a:bodyPr/>
                    <a:lstStyle/>
                    <a:p>
                      <a:pPr marL="0" algn="ctr" defTabSz="914400" rtl="0" eaLnBrk="1" fontAlgn="b" latinLnBrk="0" hangingPunct="1"/>
                      <a:r>
                        <a:rPr lang="en-US" sz="1100" b="1" i="0" u="none" strike="noStrike" kern="1200">
                          <a:solidFill>
                            <a:srgbClr val="FF0000"/>
                          </a:solidFill>
                          <a:effectLst/>
                          <a:latin typeface="BMWTypeNext Bold" pitchFamily="2" charset="0"/>
                          <a:ea typeface="+mn-ea"/>
                          <a:cs typeface="+mn-cs"/>
                        </a:rPr>
                        <a:t>-43%</a:t>
                      </a:r>
                    </a:p>
                  </a:txBody>
                  <a:tcPr marL="9525" marR="9525" marT="9525" marB="0" anchor="b">
                    <a:noFill/>
                  </a:tcPr>
                </a:tc>
                <a:tc>
                  <a:txBody>
                    <a:bodyPr/>
                    <a:lstStyle/>
                    <a:p>
                      <a:pPr marL="0" algn="ctr" defTabSz="914400" rtl="0" eaLnBrk="1" fontAlgn="b" latinLnBrk="0" hangingPunct="1"/>
                      <a:r>
                        <a:rPr lang="en-US" sz="1100" b="1" i="0" u="none" strike="noStrike" kern="1200">
                          <a:solidFill>
                            <a:srgbClr val="FF0000"/>
                          </a:solidFill>
                          <a:effectLst/>
                          <a:latin typeface="BMWTypeNext Bold" pitchFamily="2" charset="0"/>
                          <a:ea typeface="+mn-ea"/>
                          <a:cs typeface="+mn-cs"/>
                        </a:rPr>
                        <a:t>-76%</a:t>
                      </a:r>
                    </a:p>
                  </a:txBody>
                  <a:tcPr marL="9525" marR="9525" marT="9525" marB="0" anchor="b">
                    <a:noFill/>
                  </a:tcPr>
                </a:tc>
                <a:extLst>
                  <a:ext uri="{0D108BD9-81ED-4DB2-BD59-A6C34878D82A}">
                    <a16:rowId xmlns:a16="http://schemas.microsoft.com/office/drawing/2014/main" val="2011617668"/>
                  </a:ext>
                </a:extLst>
              </a:tr>
            </a:tbl>
          </a:graphicData>
        </a:graphic>
      </p:graphicFrame>
      <p:sp>
        <p:nvSpPr>
          <p:cNvPr id="2" name="Footer Placeholder 2">
            <a:extLst>
              <a:ext uri="{FF2B5EF4-FFF2-40B4-BE49-F238E27FC236}">
                <a16:creationId xmlns:a16="http://schemas.microsoft.com/office/drawing/2014/main" id="{8636CFD4-695F-B0BC-1100-032376F8004B}"/>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365813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4C5DAB71-1910-FB65-16AD-3F26E987F5B0}"/>
              </a:ext>
            </a:extLst>
          </p:cNvPr>
          <p:cNvGraphicFramePr>
            <a:graphicFrameLocks/>
          </p:cNvGraphicFramePr>
          <p:nvPr>
            <p:extLst>
              <p:ext uri="{D42A27DB-BD31-4B8C-83A1-F6EECF244321}">
                <p14:modId xmlns:p14="http://schemas.microsoft.com/office/powerpoint/2010/main" val="3926564936"/>
              </p:ext>
            </p:extLst>
          </p:nvPr>
        </p:nvGraphicFramePr>
        <p:xfrm>
          <a:off x="3346778" y="1066798"/>
          <a:ext cx="8515022" cy="509905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19D745DE-7031-16E9-3062-F82FAD58038D}"/>
              </a:ext>
            </a:extLst>
          </p:cNvPr>
          <p:cNvSpPr>
            <a:spLocks noGrp="1"/>
          </p:cNvSpPr>
          <p:nvPr>
            <p:ph type="title"/>
          </p:nvPr>
        </p:nvSpPr>
        <p:spPr/>
        <p:txBody>
          <a:bodyPr/>
          <a:lstStyle/>
          <a:p>
            <a:r>
              <a:rPr lang="en-US"/>
              <a:t>The $699 ix lease offer update has boosted lead performance in august.</a:t>
            </a:r>
          </a:p>
        </p:txBody>
      </p:sp>
      <p:sp>
        <p:nvSpPr>
          <p:cNvPr id="4" name="Slide Number Placeholder 3">
            <a:extLst>
              <a:ext uri="{FF2B5EF4-FFF2-40B4-BE49-F238E27FC236}">
                <a16:creationId xmlns:a16="http://schemas.microsoft.com/office/drawing/2014/main" id="{C24D9A5F-D2C5-93F9-FBA3-29CB6113AA09}"/>
              </a:ext>
            </a:extLst>
          </p:cNvPr>
          <p:cNvSpPr>
            <a:spLocks noGrp="1"/>
          </p:cNvSpPr>
          <p:nvPr>
            <p:ph type="sldNum" sz="quarter" idx="12"/>
          </p:nvPr>
        </p:nvSpPr>
        <p:spPr/>
        <p:txBody>
          <a:bodyPr/>
          <a:lstStyle/>
          <a:p>
            <a:r>
              <a:rPr lang="de-DE"/>
              <a:t>Page </a:t>
            </a:r>
            <a:fld id="{B40DB7FE-DB37-4DD8-AAB3-38BC687BCDF8}" type="slidenum">
              <a:rPr lang="de-DE" smtClean="0"/>
              <a:pPr/>
              <a:t>8</a:t>
            </a:fld>
            <a:endParaRPr lang="de-DE"/>
          </a:p>
        </p:txBody>
      </p:sp>
      <p:sp>
        <p:nvSpPr>
          <p:cNvPr id="7" name="Rectangle 6">
            <a:extLst>
              <a:ext uri="{FF2B5EF4-FFF2-40B4-BE49-F238E27FC236}">
                <a16:creationId xmlns:a16="http://schemas.microsoft.com/office/drawing/2014/main" id="{FE2E29F8-25FB-9443-DF3F-4B01E920EBC9}"/>
              </a:ext>
            </a:extLst>
          </p:cNvPr>
          <p:cNvSpPr/>
          <p:nvPr/>
        </p:nvSpPr>
        <p:spPr>
          <a:xfrm>
            <a:off x="7767873" y="1860698"/>
            <a:ext cx="3527010" cy="4008474"/>
          </a:xfrm>
          <a:prstGeom prst="rect">
            <a:avLst/>
          </a:prstGeom>
          <a:solidFill>
            <a:schemeClr val="accent1">
              <a:alpha val="248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11">
            <a:extLst>
              <a:ext uri="{FF2B5EF4-FFF2-40B4-BE49-F238E27FC236}">
                <a16:creationId xmlns:a16="http://schemas.microsoft.com/office/drawing/2014/main" id="{8ADA5D4B-B517-40E0-1907-24EBFA2F5079}"/>
              </a:ext>
            </a:extLst>
          </p:cNvPr>
          <p:cNvSpPr txBox="1"/>
          <p:nvPr/>
        </p:nvSpPr>
        <p:spPr>
          <a:xfrm>
            <a:off x="664564" y="2471142"/>
            <a:ext cx="2347849" cy="105157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BMWTypeNext Light"/>
                <a:ea typeface="+mn-ea"/>
                <a:cs typeface="Arial"/>
              </a:rPr>
              <a:t>iX</a:t>
            </a:r>
            <a:r>
              <a:rPr kumimoji="0" lang="en-US" sz="900" b="1" i="0" u="none" strike="noStrike" kern="1200" cap="none" spc="0" normalizeH="0" baseline="0" noProof="0">
                <a:ln>
                  <a:noFill/>
                </a:ln>
                <a:solidFill>
                  <a:srgbClr val="000000"/>
                </a:solidFill>
                <a:effectLst/>
                <a:uLnTx/>
                <a:uFillTx/>
                <a:latin typeface="BMWTypeNext Light"/>
                <a:ea typeface="+mn-ea"/>
                <a:cs typeface="Arial"/>
              </a:rPr>
              <a:t> AVERAGE DAILY LEAD INCREAS</a:t>
            </a:r>
            <a:r>
              <a:rPr kumimoji="0" lang="en-US" sz="800" b="1" i="0" u="none" strike="noStrike" kern="1200" cap="none" spc="0" normalizeH="0" baseline="0" noProof="0">
                <a:ln>
                  <a:noFill/>
                </a:ln>
                <a:solidFill>
                  <a:srgbClr val="000000"/>
                </a:solidFill>
                <a:effectLst/>
                <a:uLnTx/>
                <a:uFillTx/>
                <a:latin typeface="BMWTypeNext Light"/>
                <a:ea typeface="+mn-ea"/>
                <a:cs typeface="Arial"/>
              </a:rPr>
              <a:t>E</a:t>
            </a:r>
            <a:endParaRPr lang="en-US" sz="800" b="1">
              <a:solidFill>
                <a:srgbClr val="000000"/>
              </a:solidFill>
              <a:latin typeface="BMWTypeNext Light"/>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B050"/>
                </a:solidFill>
                <a:latin typeface="BMWTypeNext Light"/>
                <a:cs typeface="Arial"/>
              </a:rPr>
              <a:t>+45%</a:t>
            </a:r>
            <a:endParaRPr lang="en-US" sz="3200" b="0" i="0" u="none" strike="noStrike" kern="1200" cap="none" spc="0" normalizeH="0" baseline="0" noProof="0">
              <a:ln>
                <a:noFill/>
              </a:ln>
              <a:solidFill>
                <a:srgbClr val="00B050"/>
              </a:solidFill>
              <a:effectLst/>
              <a:uLnTx/>
              <a:uFillTx/>
              <a:latin typeface="BMWTypeNext Light"/>
              <a:cs typeface="Arial"/>
            </a:endParaRPr>
          </a:p>
          <a:p>
            <a:pPr algn="ctr">
              <a:spcBef>
                <a:spcPts val="400"/>
              </a:spcBef>
              <a:spcAft>
                <a:spcPts val="400"/>
              </a:spcAft>
              <a:defRPr/>
            </a:pPr>
            <a:r>
              <a:rPr lang="en-US" sz="900">
                <a:latin typeface="BMWTypeNext Light"/>
                <a:cs typeface="Arial"/>
              </a:rPr>
              <a:t>30 vs. 21 Average Daily Leads Pre vs. Post Offer Update</a:t>
            </a:r>
          </a:p>
        </p:txBody>
      </p:sp>
      <p:sp>
        <p:nvSpPr>
          <p:cNvPr id="9" name="TextBox 11">
            <a:extLst>
              <a:ext uri="{FF2B5EF4-FFF2-40B4-BE49-F238E27FC236}">
                <a16:creationId xmlns:a16="http://schemas.microsoft.com/office/drawing/2014/main" id="{A898764E-B06B-6723-2E30-01E886FBCFD9}"/>
              </a:ext>
            </a:extLst>
          </p:cNvPr>
          <p:cNvSpPr txBox="1"/>
          <p:nvPr/>
        </p:nvSpPr>
        <p:spPr>
          <a:xfrm>
            <a:off x="497381" y="3851882"/>
            <a:ext cx="2682213" cy="105157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BMWTypeNext Light"/>
                <a:ea typeface="+mn-ea"/>
                <a:cs typeface="Arial"/>
              </a:rPr>
              <a:t>iX</a:t>
            </a:r>
            <a:r>
              <a:rPr kumimoji="0" lang="en-US" sz="900" b="1" i="0" u="none" strike="noStrike" kern="1200" cap="none" spc="0" normalizeH="0" baseline="0" noProof="0">
                <a:ln>
                  <a:noFill/>
                </a:ln>
                <a:solidFill>
                  <a:srgbClr val="000000"/>
                </a:solidFill>
                <a:effectLst/>
                <a:uLnTx/>
                <a:uFillTx/>
                <a:latin typeface="BMWTypeNext Light"/>
                <a:ea typeface="+mn-ea"/>
                <a:cs typeface="Arial"/>
              </a:rPr>
              <a:t> AVERAGE DAILY LEAD RATE INCREASE</a:t>
            </a:r>
            <a:endParaRPr lang="en-US" sz="900" b="1">
              <a:solidFill>
                <a:srgbClr val="000000"/>
              </a:solidFill>
              <a:latin typeface="BMWTypeNext Light"/>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B050"/>
                </a:solidFill>
                <a:latin typeface="BMWTypeNext Light"/>
                <a:cs typeface="Arial"/>
              </a:rPr>
              <a:t>+62%</a:t>
            </a:r>
            <a:endParaRPr lang="en-US" sz="3200" b="0" i="0" u="none" strike="noStrike" kern="1200" cap="none" spc="0" normalizeH="0" baseline="0" noProof="0">
              <a:ln>
                <a:noFill/>
              </a:ln>
              <a:solidFill>
                <a:srgbClr val="00B050"/>
              </a:solidFill>
              <a:effectLst/>
              <a:uLnTx/>
              <a:uFillTx/>
              <a:latin typeface="BMWTypeNext Light"/>
              <a:cs typeface="Arial"/>
            </a:endParaRPr>
          </a:p>
          <a:p>
            <a:pPr algn="ctr">
              <a:spcBef>
                <a:spcPts val="400"/>
              </a:spcBef>
              <a:spcAft>
                <a:spcPts val="400"/>
              </a:spcAft>
              <a:defRPr/>
            </a:pPr>
            <a:r>
              <a:rPr lang="en-US" sz="900">
                <a:latin typeface="BMWTypeNext Light"/>
                <a:cs typeface="Arial"/>
              </a:rPr>
              <a:t>0.16% vs. 0.1% Average Daily Lead Rate Pre vs. Post Offer Update</a:t>
            </a:r>
          </a:p>
        </p:txBody>
      </p:sp>
      <p:sp>
        <p:nvSpPr>
          <p:cNvPr id="10" name="TextBox 9">
            <a:extLst>
              <a:ext uri="{FF2B5EF4-FFF2-40B4-BE49-F238E27FC236}">
                <a16:creationId xmlns:a16="http://schemas.microsoft.com/office/drawing/2014/main" id="{8794611A-49A2-C122-28D5-D60BDD96944C}"/>
              </a:ext>
            </a:extLst>
          </p:cNvPr>
          <p:cNvSpPr txBox="1"/>
          <p:nvPr/>
        </p:nvSpPr>
        <p:spPr>
          <a:xfrm>
            <a:off x="330200" y="1555770"/>
            <a:ext cx="3016578" cy="646331"/>
          </a:xfrm>
          <a:prstGeom prst="rect">
            <a:avLst/>
          </a:prstGeom>
          <a:noFill/>
        </p:spPr>
        <p:txBody>
          <a:bodyPr wrap="square" rtlCol="0">
            <a:spAutoFit/>
          </a:bodyPr>
          <a:lstStyle/>
          <a:p>
            <a:r>
              <a:rPr lang="en-US" sz="1200"/>
              <a:t>Similar to SSE and YEE ‘23, the update to the </a:t>
            </a:r>
            <a:r>
              <a:rPr lang="en-US" sz="1200" err="1"/>
              <a:t>iX</a:t>
            </a:r>
            <a:r>
              <a:rPr lang="en-US" sz="1200"/>
              <a:t> Lease Offer has lifted Lead performance from both rate and volume.</a:t>
            </a:r>
          </a:p>
        </p:txBody>
      </p:sp>
      <p:sp>
        <p:nvSpPr>
          <p:cNvPr id="5" name="Footer Placeholder 2">
            <a:extLst>
              <a:ext uri="{FF2B5EF4-FFF2-40B4-BE49-F238E27FC236}">
                <a16:creationId xmlns:a16="http://schemas.microsoft.com/office/drawing/2014/main" id="{6D22D582-98D2-4FA3-21CC-C6980867DE18}"/>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Tree>
    <p:extLst>
      <p:ext uri="{BB962C8B-B14F-4D97-AF65-F5344CB8AC3E}">
        <p14:creationId xmlns:p14="http://schemas.microsoft.com/office/powerpoint/2010/main" val="1316883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4C5DAB71-1910-FB65-16AD-3F26E987F5B0}"/>
              </a:ext>
            </a:extLst>
          </p:cNvPr>
          <p:cNvGraphicFramePr>
            <a:graphicFrameLocks/>
          </p:cNvGraphicFramePr>
          <p:nvPr>
            <p:extLst>
              <p:ext uri="{D42A27DB-BD31-4B8C-83A1-F6EECF244321}">
                <p14:modId xmlns:p14="http://schemas.microsoft.com/office/powerpoint/2010/main" val="3295892855"/>
              </p:ext>
            </p:extLst>
          </p:nvPr>
        </p:nvGraphicFramePr>
        <p:xfrm>
          <a:off x="3817088" y="1066798"/>
          <a:ext cx="8044712" cy="5099051"/>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FE2E29F8-25FB-9443-DF3F-4B01E920EBC9}"/>
              </a:ext>
            </a:extLst>
          </p:cNvPr>
          <p:cNvSpPr/>
          <p:nvPr/>
        </p:nvSpPr>
        <p:spPr>
          <a:xfrm>
            <a:off x="7740869" y="2106706"/>
            <a:ext cx="3554014" cy="3762466"/>
          </a:xfrm>
          <a:prstGeom prst="rect">
            <a:avLst/>
          </a:prstGeom>
          <a:solidFill>
            <a:schemeClr val="accent1">
              <a:alpha val="248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745DE-7031-16E9-3062-F82FAD58038D}"/>
              </a:ext>
            </a:extLst>
          </p:cNvPr>
          <p:cNvSpPr>
            <a:spLocks noGrp="1"/>
          </p:cNvSpPr>
          <p:nvPr>
            <p:ph type="title"/>
          </p:nvPr>
        </p:nvSpPr>
        <p:spPr/>
        <p:txBody>
          <a:bodyPr/>
          <a:lstStyle/>
          <a:p>
            <a:r>
              <a:rPr lang="en-US"/>
              <a:t>The $699 ix lease offer update has boosted lead performance in august.</a:t>
            </a:r>
          </a:p>
        </p:txBody>
      </p:sp>
      <p:sp>
        <p:nvSpPr>
          <p:cNvPr id="4" name="Slide Number Placeholder 3">
            <a:extLst>
              <a:ext uri="{FF2B5EF4-FFF2-40B4-BE49-F238E27FC236}">
                <a16:creationId xmlns:a16="http://schemas.microsoft.com/office/drawing/2014/main" id="{C24D9A5F-D2C5-93F9-FBA3-29CB6113AA09}"/>
              </a:ext>
            </a:extLst>
          </p:cNvPr>
          <p:cNvSpPr>
            <a:spLocks noGrp="1"/>
          </p:cNvSpPr>
          <p:nvPr>
            <p:ph type="sldNum" sz="quarter" idx="12"/>
          </p:nvPr>
        </p:nvSpPr>
        <p:spPr/>
        <p:txBody>
          <a:bodyPr/>
          <a:lstStyle/>
          <a:p>
            <a:r>
              <a:rPr lang="de-DE"/>
              <a:t>Page </a:t>
            </a:r>
            <a:fld id="{B40DB7FE-DB37-4DD8-AAB3-38BC687BCDF8}" type="slidenum">
              <a:rPr lang="de-DE" smtClean="0"/>
              <a:pPr/>
              <a:t>9</a:t>
            </a:fld>
            <a:endParaRPr lang="de-DE"/>
          </a:p>
        </p:txBody>
      </p:sp>
      <p:sp>
        <p:nvSpPr>
          <p:cNvPr id="8" name="TextBox 11">
            <a:extLst>
              <a:ext uri="{FF2B5EF4-FFF2-40B4-BE49-F238E27FC236}">
                <a16:creationId xmlns:a16="http://schemas.microsoft.com/office/drawing/2014/main" id="{8ADA5D4B-B517-40E0-1907-24EBFA2F5079}"/>
              </a:ext>
            </a:extLst>
          </p:cNvPr>
          <p:cNvSpPr txBox="1"/>
          <p:nvPr/>
        </p:nvSpPr>
        <p:spPr>
          <a:xfrm>
            <a:off x="897117" y="2769906"/>
            <a:ext cx="2347849" cy="723275"/>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BMWTypeNext Light"/>
                <a:ea typeface="+mn-ea"/>
                <a:cs typeface="Arial"/>
              </a:rPr>
              <a:t>iX</a:t>
            </a:r>
            <a:r>
              <a:rPr kumimoji="0" lang="en-US" sz="900" b="1" i="0" u="none" strike="noStrike" kern="1200" cap="none" spc="0" normalizeH="0" baseline="0" noProof="0">
                <a:ln>
                  <a:noFill/>
                </a:ln>
                <a:solidFill>
                  <a:srgbClr val="000000"/>
                </a:solidFill>
                <a:effectLst/>
                <a:uLnTx/>
                <a:uFillTx/>
                <a:latin typeface="BMWTypeNext Light"/>
                <a:ea typeface="+mn-ea"/>
                <a:cs typeface="Arial"/>
              </a:rPr>
              <a:t> AVERAGE </a:t>
            </a:r>
            <a:r>
              <a:rPr lang="en-US" sz="900" b="1">
                <a:solidFill>
                  <a:srgbClr val="000000"/>
                </a:solidFill>
                <a:latin typeface="BMWTypeNext Light"/>
                <a:cs typeface="Arial"/>
              </a:rPr>
              <a:t>WEEKLY</a:t>
            </a:r>
            <a:r>
              <a:rPr kumimoji="0" lang="en-US" sz="900" b="1" i="0" u="none" strike="noStrike" kern="1200" cap="none" spc="0" normalizeH="0" baseline="0" noProof="0">
                <a:ln>
                  <a:noFill/>
                </a:ln>
                <a:solidFill>
                  <a:srgbClr val="000000"/>
                </a:solidFill>
                <a:effectLst/>
                <a:uLnTx/>
                <a:uFillTx/>
                <a:latin typeface="BMWTypeNext Light"/>
                <a:ea typeface="+mn-ea"/>
                <a:cs typeface="Arial"/>
              </a:rPr>
              <a:t> LEAD INCREAS</a:t>
            </a:r>
            <a:r>
              <a:rPr kumimoji="0" lang="en-US" sz="800" b="1" i="0" u="none" strike="noStrike" kern="1200" cap="none" spc="0" normalizeH="0" baseline="0" noProof="0">
                <a:ln>
                  <a:noFill/>
                </a:ln>
                <a:solidFill>
                  <a:srgbClr val="000000"/>
                </a:solidFill>
                <a:effectLst/>
                <a:uLnTx/>
                <a:uFillTx/>
                <a:latin typeface="BMWTypeNext Light"/>
                <a:ea typeface="+mn-ea"/>
                <a:cs typeface="Arial"/>
              </a:rPr>
              <a:t>E</a:t>
            </a:r>
            <a:endParaRPr lang="en-US" sz="800" b="1">
              <a:solidFill>
                <a:srgbClr val="000000"/>
              </a:solidFill>
              <a:latin typeface="BMWTypeNext Light"/>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B050"/>
                </a:solidFill>
                <a:latin typeface="BMWTypeNext Light"/>
                <a:cs typeface="Arial"/>
              </a:rPr>
              <a:t>+5%</a:t>
            </a:r>
            <a:endParaRPr lang="en-US" sz="3200" b="0" i="0" u="none" strike="noStrike" kern="1200" cap="none" spc="0" normalizeH="0" baseline="0" noProof="0">
              <a:ln>
                <a:noFill/>
              </a:ln>
              <a:solidFill>
                <a:srgbClr val="00B050"/>
              </a:solidFill>
              <a:effectLst/>
              <a:uLnTx/>
              <a:uFillTx/>
              <a:latin typeface="BMWTypeNext Light"/>
              <a:cs typeface="Arial"/>
            </a:endParaRPr>
          </a:p>
        </p:txBody>
      </p:sp>
      <p:sp>
        <p:nvSpPr>
          <p:cNvPr id="9" name="TextBox 11">
            <a:extLst>
              <a:ext uri="{FF2B5EF4-FFF2-40B4-BE49-F238E27FC236}">
                <a16:creationId xmlns:a16="http://schemas.microsoft.com/office/drawing/2014/main" id="{A898764E-B06B-6723-2E30-01E886FBCFD9}"/>
              </a:ext>
            </a:extLst>
          </p:cNvPr>
          <p:cNvSpPr txBox="1"/>
          <p:nvPr/>
        </p:nvSpPr>
        <p:spPr>
          <a:xfrm>
            <a:off x="729934" y="3861073"/>
            <a:ext cx="2682213" cy="861774"/>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BMWTypeNext Light"/>
                <a:ea typeface="+mn-ea"/>
                <a:cs typeface="Arial"/>
              </a:rPr>
              <a:t>iX</a:t>
            </a:r>
            <a:r>
              <a:rPr kumimoji="0" lang="en-US" sz="900" b="1" i="0" u="none" strike="noStrike" kern="1200" cap="none" spc="0" normalizeH="0" baseline="0" noProof="0">
                <a:ln>
                  <a:noFill/>
                </a:ln>
                <a:solidFill>
                  <a:srgbClr val="000000"/>
                </a:solidFill>
                <a:effectLst/>
                <a:uLnTx/>
                <a:uFillTx/>
                <a:latin typeface="BMWTypeNext Light"/>
                <a:ea typeface="+mn-ea"/>
                <a:cs typeface="Arial"/>
              </a:rPr>
              <a:t> AVERAGE WEEKLY LEAD RATE INCREASE</a:t>
            </a:r>
            <a:endParaRPr lang="en-US" sz="900" b="1">
              <a:solidFill>
                <a:srgbClr val="000000"/>
              </a:solidFill>
              <a:latin typeface="BMWTypeNext Light"/>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B050"/>
                </a:solidFill>
                <a:latin typeface="BMWTypeNext Light"/>
                <a:cs typeface="Arial"/>
              </a:rPr>
              <a:t>+18%</a:t>
            </a:r>
            <a:endParaRPr lang="en-US" sz="3200" b="0" i="0" u="none" strike="noStrike" kern="1200" cap="none" spc="0" normalizeH="0" baseline="0" noProof="0">
              <a:ln>
                <a:noFill/>
              </a:ln>
              <a:solidFill>
                <a:srgbClr val="00B050"/>
              </a:solidFill>
              <a:effectLst/>
              <a:uLnTx/>
              <a:uFillTx/>
              <a:latin typeface="BMWTypeNext Light"/>
              <a:cs typeface="Arial"/>
            </a:endParaRPr>
          </a:p>
        </p:txBody>
      </p:sp>
      <p:sp>
        <p:nvSpPr>
          <p:cNvPr id="10" name="TextBox 9">
            <a:extLst>
              <a:ext uri="{FF2B5EF4-FFF2-40B4-BE49-F238E27FC236}">
                <a16:creationId xmlns:a16="http://schemas.microsoft.com/office/drawing/2014/main" id="{8794611A-49A2-C122-28D5-D60BDD96944C}"/>
              </a:ext>
            </a:extLst>
          </p:cNvPr>
          <p:cNvSpPr txBox="1"/>
          <p:nvPr/>
        </p:nvSpPr>
        <p:spPr>
          <a:xfrm>
            <a:off x="562752" y="1590470"/>
            <a:ext cx="3016578" cy="646331"/>
          </a:xfrm>
          <a:prstGeom prst="rect">
            <a:avLst/>
          </a:prstGeom>
          <a:noFill/>
        </p:spPr>
        <p:txBody>
          <a:bodyPr wrap="square" rtlCol="0">
            <a:spAutoFit/>
          </a:bodyPr>
          <a:lstStyle/>
          <a:p>
            <a:r>
              <a:rPr lang="en-US" sz="1200"/>
              <a:t>Similar to SSE and YEE ‘23, the update to the </a:t>
            </a:r>
            <a:r>
              <a:rPr lang="en-US" sz="1200" err="1"/>
              <a:t>iX</a:t>
            </a:r>
            <a:r>
              <a:rPr lang="en-US" sz="1200"/>
              <a:t> Lease Offer has lifted Lead performance from both rate and volume.</a:t>
            </a:r>
          </a:p>
        </p:txBody>
      </p:sp>
      <p:sp>
        <p:nvSpPr>
          <p:cNvPr id="5" name="Footer Placeholder 2">
            <a:extLst>
              <a:ext uri="{FF2B5EF4-FFF2-40B4-BE49-F238E27FC236}">
                <a16:creationId xmlns:a16="http://schemas.microsoft.com/office/drawing/2014/main" id="{6D22D582-98D2-4FA3-21CC-C6980867DE18}"/>
              </a:ext>
            </a:extLst>
          </p:cNvPr>
          <p:cNvSpPr txBox="1">
            <a:spLocks/>
          </p:cNvSpPr>
          <p:nvPr/>
        </p:nvSpPr>
        <p:spPr>
          <a:xfrm>
            <a:off x="431137" y="6536916"/>
            <a:ext cx="9048101" cy="160338"/>
          </a:xfrm>
          <a:prstGeom prst="rect">
            <a:avLst/>
          </a:prstGeom>
        </p:spPr>
        <p:txBody>
          <a:bodyPr vert="horz" lIns="0" tIns="0" rIns="0" bIns="0" rtlCol="0" anchor="t" anchorCtr="0">
            <a:noAutofit/>
          </a:bodyPr>
          <a:lstStyle>
            <a:defPPr>
              <a:defRPr lang="en-US"/>
            </a:defPPr>
            <a:lvl1pPr marL="0" algn="l" defTabSz="914400" rtl="0" eaLnBrk="1" latinLnBrk="0" hangingPunct="1">
              <a:defRPr sz="800" b="0" i="0" kern="1200">
                <a:solidFill>
                  <a:schemeClr val="tx1"/>
                </a:solidFill>
                <a:latin typeface="BMWTypeNext Latin Ligh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de-DE">
                <a:solidFill>
                  <a:prstClr val="black"/>
                </a:solidFill>
                <a:latin typeface="BMWTypeNext Light"/>
              </a:rPr>
              <a:t>2024 SSE Campaign | Bi-Weekly Report #3</a:t>
            </a:r>
            <a:endParaRPr lang="de-DE">
              <a:solidFill>
                <a:prstClr val="black"/>
              </a:solidFill>
              <a:latin typeface="BMWTypeNext Light" pitchFamily="2" charset="0"/>
            </a:endParaRPr>
          </a:p>
        </p:txBody>
      </p:sp>
      <p:sp>
        <p:nvSpPr>
          <p:cNvPr id="6" name="TextBox 5">
            <a:extLst>
              <a:ext uri="{FF2B5EF4-FFF2-40B4-BE49-F238E27FC236}">
                <a16:creationId xmlns:a16="http://schemas.microsoft.com/office/drawing/2014/main" id="{98D86328-ADDD-2898-4953-69BD66EA7585}"/>
              </a:ext>
            </a:extLst>
          </p:cNvPr>
          <p:cNvSpPr txBox="1"/>
          <p:nvPr/>
        </p:nvSpPr>
        <p:spPr>
          <a:xfrm>
            <a:off x="562752" y="4767573"/>
            <a:ext cx="3016578" cy="646331"/>
          </a:xfrm>
          <a:prstGeom prst="rect">
            <a:avLst/>
          </a:prstGeom>
          <a:noFill/>
        </p:spPr>
        <p:txBody>
          <a:bodyPr wrap="square" rtlCol="0">
            <a:spAutoFit/>
          </a:bodyPr>
          <a:lstStyle/>
          <a:p>
            <a:r>
              <a:rPr lang="en-US" sz="1200"/>
              <a:t>Week of August 18 Lead Rate growth driven by increases from Paid Search, with T2 PMAX improving.</a:t>
            </a:r>
          </a:p>
        </p:txBody>
      </p:sp>
    </p:spTree>
    <p:extLst>
      <p:ext uri="{BB962C8B-B14F-4D97-AF65-F5344CB8AC3E}">
        <p14:creationId xmlns:p14="http://schemas.microsoft.com/office/powerpoint/2010/main" val="4226934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MW">
  <a:themeElements>
    <a:clrScheme name="BMW Marken BMW">
      <a:dk1>
        <a:sysClr val="windowText" lastClr="000000"/>
      </a:dk1>
      <a:lt1>
        <a:sysClr val="window" lastClr="FFFFFF"/>
      </a:lt1>
      <a:dk2>
        <a:srgbClr val="262626"/>
      </a:dk2>
      <a:lt2>
        <a:srgbClr val="FFFFFF"/>
      </a:lt2>
      <a:accent1>
        <a:srgbClr val="003399"/>
      </a:accent1>
      <a:accent2>
        <a:srgbClr val="666666"/>
      </a:accent2>
      <a:accent3>
        <a:srgbClr val="000000"/>
      </a:accent3>
      <a:accent4>
        <a:srgbClr val="FFFFFF"/>
      </a:accent4>
      <a:accent5>
        <a:srgbClr val="296FFE"/>
      </a:accent5>
      <a:accent6>
        <a:srgbClr val="A3A3A3"/>
      </a:accent6>
      <a:hlink>
        <a:srgbClr val="000000"/>
      </a:hlink>
      <a:folHlink>
        <a:srgbClr val="000000"/>
      </a:folHlink>
    </a:clrScheme>
    <a:fontScheme name="BMW Marken">
      <a:majorFont>
        <a:latin typeface="BMWTypeNext Light"/>
        <a:ea typeface=""/>
        <a:cs typeface=""/>
      </a:majorFont>
      <a:minorFont>
        <a:latin typeface="BMWType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03298 BMW PPT-Master Marken 2020 Aktualisierung BMW_16zu9_EN.pptx" id="{01EB80B0-9839-46B2-A898-620C4DEC53AD}" vid="{C5A10918-6AE7-4E28-A25F-9E361F664A51}"/>
    </a:ext>
  </a:extLst>
</a:theme>
</file>

<file path=ppt/theme/theme2.xml><?xml version="1.0" encoding="utf-8"?>
<a:theme xmlns:a="http://schemas.openxmlformats.org/drawingml/2006/main" name="BMW">
  <a:themeElements>
    <a:clrScheme name="BMW Marken BMW">
      <a:dk1>
        <a:sysClr val="windowText" lastClr="000000"/>
      </a:dk1>
      <a:lt1>
        <a:sysClr val="window" lastClr="FFFFFF"/>
      </a:lt1>
      <a:dk2>
        <a:srgbClr val="262626"/>
      </a:dk2>
      <a:lt2>
        <a:srgbClr val="FFFFFF"/>
      </a:lt2>
      <a:accent1>
        <a:srgbClr val="003399"/>
      </a:accent1>
      <a:accent2>
        <a:srgbClr val="666666"/>
      </a:accent2>
      <a:accent3>
        <a:srgbClr val="000000"/>
      </a:accent3>
      <a:accent4>
        <a:srgbClr val="FFFFFF"/>
      </a:accent4>
      <a:accent5>
        <a:srgbClr val="296FFE"/>
      </a:accent5>
      <a:accent6>
        <a:srgbClr val="A3A3A3"/>
      </a:accent6>
      <a:hlink>
        <a:srgbClr val="000000"/>
      </a:hlink>
      <a:folHlink>
        <a:srgbClr val="000000"/>
      </a:folHlink>
    </a:clrScheme>
    <a:fontScheme name="BMW Marken">
      <a:majorFont>
        <a:latin typeface="BMWTypeNext Light"/>
        <a:ea typeface=""/>
        <a:cs typeface=""/>
      </a:majorFont>
      <a:minorFont>
        <a:latin typeface="BMWType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03298 BMW PPT-Master Marken 2020 Aktualisierung BMW_16zu9_EN.pptx" id="{01EB80B0-9839-46B2-A898-620C4DEC53AD}" vid="{C5A10918-6AE7-4E28-A25F-9E361F664A51}"/>
    </a:ext>
  </a:extLst>
</a:theme>
</file>

<file path=ppt/theme/theme3.xml><?xml version="1.0" encoding="utf-8"?>
<a:theme xmlns:a="http://schemas.openxmlformats.org/drawingml/2006/main" name="2_BMW">
  <a:themeElements>
    <a:clrScheme name="BMW Marken BMW">
      <a:dk1>
        <a:sysClr val="windowText" lastClr="000000"/>
      </a:dk1>
      <a:lt1>
        <a:sysClr val="window" lastClr="FFFFFF"/>
      </a:lt1>
      <a:dk2>
        <a:srgbClr val="262626"/>
      </a:dk2>
      <a:lt2>
        <a:srgbClr val="FFFFFF"/>
      </a:lt2>
      <a:accent1>
        <a:srgbClr val="003399"/>
      </a:accent1>
      <a:accent2>
        <a:srgbClr val="666666"/>
      </a:accent2>
      <a:accent3>
        <a:srgbClr val="000000"/>
      </a:accent3>
      <a:accent4>
        <a:srgbClr val="FFFFFF"/>
      </a:accent4>
      <a:accent5>
        <a:srgbClr val="296FFE"/>
      </a:accent5>
      <a:accent6>
        <a:srgbClr val="A3A3A3"/>
      </a:accent6>
      <a:hlink>
        <a:srgbClr val="000000"/>
      </a:hlink>
      <a:folHlink>
        <a:srgbClr val="000000"/>
      </a:folHlink>
    </a:clrScheme>
    <a:fontScheme name="BMW Marken">
      <a:majorFont>
        <a:latin typeface="BMWTypeNext"/>
        <a:ea typeface=""/>
        <a:cs typeface=""/>
      </a:majorFont>
      <a:minorFont>
        <a:latin typeface="BMWTypeN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03599 BMW PPT-Master Marken Juli 2021 BMW_16zu9_EN.pptx" id="{B5220C92-65CB-4547-A5F4-E8CC7030CBAC}" vid="{2C8F9C81-0F6E-4F82-A4B5-8A58A70C5CBC}"/>
    </a:ext>
  </a:extLst>
</a:theme>
</file>

<file path=ppt/theme/theme4.xml><?xml version="1.0" encoding="utf-8"?>
<a:theme xmlns:a="http://schemas.openxmlformats.org/drawingml/2006/main" name="1_BMW">
  <a:themeElements>
    <a:clrScheme name="BMW Marken BMW">
      <a:dk1>
        <a:sysClr val="windowText" lastClr="000000"/>
      </a:dk1>
      <a:lt1>
        <a:sysClr val="window" lastClr="FFFFFF"/>
      </a:lt1>
      <a:dk2>
        <a:srgbClr val="262626"/>
      </a:dk2>
      <a:lt2>
        <a:srgbClr val="FFFFFF"/>
      </a:lt2>
      <a:accent1>
        <a:srgbClr val="003399"/>
      </a:accent1>
      <a:accent2>
        <a:srgbClr val="666666"/>
      </a:accent2>
      <a:accent3>
        <a:srgbClr val="000000"/>
      </a:accent3>
      <a:accent4>
        <a:srgbClr val="FFFFFF"/>
      </a:accent4>
      <a:accent5>
        <a:srgbClr val="296FFE"/>
      </a:accent5>
      <a:accent6>
        <a:srgbClr val="A3A3A3"/>
      </a:accent6>
      <a:hlink>
        <a:srgbClr val="000000"/>
      </a:hlink>
      <a:folHlink>
        <a:srgbClr val="000000"/>
      </a:folHlink>
    </a:clrScheme>
    <a:fontScheme name="BMW Marken">
      <a:majorFont>
        <a:latin typeface="BMWTypeNext Light"/>
        <a:ea typeface=""/>
        <a:cs typeface=""/>
      </a:majorFont>
      <a:minorFont>
        <a:latin typeface="BMWType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03298 BMW PPT-Master Marken 2020 Aktualisierung BMW_16zu9_EN.pptx" id="{01EB80B0-9839-46B2-A898-620C4DEC53AD}" vid="{C5A10918-6AE7-4E28-A25F-9E361F664A5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5aadec1-0da9-4909-9889-99fec7c22e71">
      <UserInfo>
        <DisplayName>Limited Access System Group</DisplayName>
        <AccountId>43</AccountId>
        <AccountType/>
      </UserInfo>
      <UserInfo>
        <DisplayName>Christina DiPhillips (Critical Mass)</DisplayName>
        <AccountId>29</AccountId>
        <AccountType/>
      </UserInfo>
      <UserInfo>
        <DisplayName>SharingLinks.2be8c0f3-a431-4114-835c-5e37f15cff85.OrganizationView.0043478b-9870-495c-a075-a851804149eb</DisplayName>
        <AccountId>125</AccountId>
        <AccountType/>
      </UserInfo>
      <UserInfo>
        <DisplayName>Ali Bentin (GSP)</DisplayName>
        <AccountId>135</AccountId>
        <AccountType/>
      </UserInfo>
      <UserInfo>
        <DisplayName>Caroline Navarro (Critical Mass)</DisplayName>
        <AccountId>136</AccountId>
        <AccountType/>
      </UserInfo>
      <UserInfo>
        <DisplayName>Caroline Carpenter (Critical Mass)</DisplayName>
        <AccountId>137</AccountId>
        <AccountType/>
      </UserInfo>
      <UserInfo>
        <DisplayName>Joshua Rodin (Critical Mass)</DisplayName>
        <AccountId>138</AccountId>
        <AccountType/>
      </UserInfo>
      <UserInfo>
        <DisplayName>Langston Willis (Critical Mass)</DisplayName>
        <AccountId>139</AccountId>
        <AccountType/>
      </UserInfo>
      <UserInfo>
        <DisplayName>Lena Graziano (Critical Mass)</DisplayName>
        <AccountId>140</AccountId>
        <AccountType/>
      </UserInfo>
      <UserInfo>
        <DisplayName>Rebecca Bell (GSP)</DisplayName>
        <AccountId>103</AccountId>
        <AccountType/>
      </UserInfo>
      <UserInfo>
        <DisplayName>Susie Juarez (GSP)</DisplayName>
        <AccountId>87</AccountId>
        <AccountType/>
      </UserInfo>
      <UserInfo>
        <DisplayName>Melissa Mallinson (Track)</DisplayName>
        <AccountId>90</AccountId>
        <AccountType/>
      </UserInfo>
      <UserInfo>
        <DisplayName>Deja Sanders (180)</DisplayName>
        <AccountId>22</AccountId>
        <AccountType/>
      </UserInfo>
      <UserInfo>
        <DisplayName>McKenzie Rome (180)</DisplayName>
        <AccountId>92</AccountId>
        <AccountType/>
      </UserInfo>
      <UserInfo>
        <DisplayName>Rachel Battaglini (Critical Mass)</DisplayName>
        <AccountId>134</AccountId>
        <AccountType/>
      </UserInfo>
      <UserInfo>
        <DisplayName>Kamilah Francis (Critical Mass)</DisplayName>
        <AccountId>141</AccountId>
        <AccountType/>
      </UserInfo>
      <UserInfo>
        <DisplayName>Ali Clerkin (Track)</DisplayName>
        <AccountId>88</AccountId>
        <AccountType/>
      </UserInfo>
      <UserInfo>
        <DisplayName>Kim Fitzgerald (Critical Mass)</DisplayName>
        <AccountId>44</AccountId>
        <AccountType/>
      </UserInfo>
      <UserInfo>
        <DisplayName>Zach Chernes (Critical Mass)</DisplayName>
        <AccountId>24</AccountId>
        <AccountType/>
      </UserInfo>
      <UserInfo>
        <DisplayName>Tim Mosback (Critical Mass)</DisplayName>
        <AccountId>37</AccountId>
        <AccountType/>
      </UserInfo>
      <UserInfo>
        <DisplayName>Tom Powers (GSP)</DisplayName>
        <AccountId>21</AccountId>
        <AccountType/>
      </UserInfo>
      <UserInfo>
        <DisplayName>Megan Meldrum (Critical Mass)</DisplayName>
        <AccountId>45</AccountId>
        <AccountType/>
      </UserInfo>
      <UserInfo>
        <DisplayName>Michael Soto (Critical Mass)</DisplayName>
        <AccountId>142</AccountId>
        <AccountType/>
      </UserInfo>
      <UserInfo>
        <DisplayName>Gianfranc Ciarmela (Critical Mass)</DisplayName>
        <AccountId>127</AccountId>
        <AccountType/>
      </UserInfo>
      <UserInfo>
        <DisplayName>Vivian Stavrou (Critical Mass)</DisplayName>
        <AccountId>126</AccountId>
        <AccountType/>
      </UserInfo>
      <UserInfo>
        <DisplayName>Anagh Katyayan (Critical Mass)</DisplayName>
        <AccountId>101</AccountId>
        <AccountType/>
      </UserInfo>
      <UserInfo>
        <DisplayName>Ashwin Khanchandani (Critical Mass)</DisplayName>
        <AccountId>66</AccountId>
        <AccountType/>
      </UserInfo>
      <UserInfo>
        <DisplayName>Vishal Tanna (Critical Mass)</DisplayName>
        <AccountId>144</AccountId>
        <AccountType/>
      </UserInfo>
      <UserInfo>
        <DisplayName>Chris Ellis (180)</DisplayName>
        <AccountId>114</AccountId>
        <AccountType/>
      </UserInfo>
      <UserInfo>
        <DisplayName>Alfonso Tolbert</DisplayName>
        <AccountId>149</AccountId>
        <AccountType/>
      </UserInfo>
      <UserInfo>
        <DisplayName>Will Guitteau (Critical Mass)</DisplayName>
        <AccountId>83</AccountId>
        <AccountType/>
      </UserInfo>
      <UserInfo>
        <DisplayName>Kortney Geegan (Critical Mass)</DisplayName>
        <AccountId>162</AccountId>
        <AccountType/>
      </UserInfo>
      <UserInfo>
        <DisplayName>Shrey Bhatnagar (Track)</DisplayName>
        <AccountId>102</AccountId>
        <AccountType/>
      </UserInfo>
      <UserInfo>
        <DisplayName>Peter Lofaro (Critical Mass)</DisplayName>
        <AccountId>49</AccountId>
        <AccountType/>
      </UserInfo>
      <UserInfo>
        <DisplayName>Stacey Larson (Critical Mass)</DisplayName>
        <AccountId>38</AccountId>
        <AccountType/>
      </UserInfo>
    </SharedWithUsers>
    <TaxCatchAll xmlns="95aadec1-0da9-4909-9889-99fec7c22e71" xsi:nil="true"/>
    <lcf76f155ced4ddcb4097134ff3c332f xmlns="88edc83e-53ac-4ce8-878c-84c98916e2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3CACB3544B9A44B2076900AE7E2FED" ma:contentTypeVersion="16" ma:contentTypeDescription="Create a new document." ma:contentTypeScope="" ma:versionID="d3fc09c023de2083e27050d4832375e0">
  <xsd:schema xmlns:xsd="http://www.w3.org/2001/XMLSchema" xmlns:xs="http://www.w3.org/2001/XMLSchema" xmlns:p="http://schemas.microsoft.com/office/2006/metadata/properties" xmlns:ns2="88edc83e-53ac-4ce8-878c-84c98916e293" xmlns:ns3="95aadec1-0da9-4909-9889-99fec7c22e71" targetNamespace="http://schemas.microsoft.com/office/2006/metadata/properties" ma:root="true" ma:fieldsID="48f48b704602a161d40d8fcbb3882aaf" ns2:_="" ns3:_="">
    <xsd:import namespace="88edc83e-53ac-4ce8-878c-84c98916e293"/>
    <xsd:import namespace="95aadec1-0da9-4909-9889-99fec7c22e7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edc83e-53ac-4ce8-878c-84c98916e2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aadec1-0da9-4909-9889-99fec7c22e7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d249ca7-1f8a-4c2f-8fb5-fac55f597a47}" ma:internalName="TaxCatchAll" ma:showField="CatchAllData" ma:web="95aadec1-0da9-4909-9889-99fec7c22e71">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28647A-2705-4554-92EC-F57CD7A8220F}">
  <ds:schemaRefs>
    <ds:schemaRef ds:uri="http://purl.org/dc/terms/"/>
    <ds:schemaRef ds:uri="http://purl.org/dc/elements/1.1/"/>
    <ds:schemaRef ds:uri="http://schemas.microsoft.com/office/2006/documentManagement/types"/>
    <ds:schemaRef ds:uri="http://www.w3.org/XML/1998/namespace"/>
    <ds:schemaRef ds:uri="95aadec1-0da9-4909-9889-99fec7c22e71"/>
    <ds:schemaRef ds:uri="88edc83e-53ac-4ce8-878c-84c98916e293"/>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6797CA43-B1F2-4B6F-95F1-B970F4CEA4C6}">
  <ds:schemaRefs>
    <ds:schemaRef ds:uri="88edc83e-53ac-4ce8-878c-84c98916e293"/>
    <ds:schemaRef ds:uri="95aadec1-0da9-4909-9889-99fec7c22e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4A7A638-3B48-4345-BD7D-C8152FE28C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6672</Words>
  <Application>Microsoft Macintosh PowerPoint</Application>
  <PresentationFormat>Widescreen</PresentationFormat>
  <Paragraphs>1132</Paragraphs>
  <Slides>43</Slides>
  <Notes>32</Notes>
  <HiddenSlides>0</HiddenSlides>
  <MMClips>2</MMClips>
  <ScaleCrop>false</ScaleCrop>
  <HeadingPairs>
    <vt:vector size="8" baseType="variant">
      <vt:variant>
        <vt:lpstr>Fonts Used</vt:lpstr>
      </vt:variant>
      <vt:variant>
        <vt:i4>21</vt:i4>
      </vt:variant>
      <vt:variant>
        <vt:lpstr>Theme</vt:lpstr>
      </vt:variant>
      <vt:variant>
        <vt:i4>5</vt:i4>
      </vt:variant>
      <vt:variant>
        <vt:lpstr>Embedded OLE Servers</vt:lpstr>
      </vt:variant>
      <vt:variant>
        <vt:i4>1</vt:i4>
      </vt:variant>
      <vt:variant>
        <vt:lpstr>Slide Titles</vt:lpstr>
      </vt:variant>
      <vt:variant>
        <vt:i4>43</vt:i4>
      </vt:variant>
    </vt:vector>
  </HeadingPairs>
  <TitlesOfParts>
    <vt:vector size="70" baseType="lpstr">
      <vt:lpstr>Aptos</vt:lpstr>
      <vt:lpstr>Aptos Display</vt:lpstr>
      <vt:lpstr>Arial</vt:lpstr>
      <vt:lpstr>BMW Group</vt:lpstr>
      <vt:lpstr>BMWTypeNext</vt:lpstr>
      <vt:lpstr>BMWTypeNext Bold</vt:lpstr>
      <vt:lpstr>BMWTypeNext Latin Light</vt:lpstr>
      <vt:lpstr>BMWTypeNext Light</vt:lpstr>
      <vt:lpstr>BMWTypeNext Regular</vt:lpstr>
      <vt:lpstr>BMWTypeNext Thin</vt:lpstr>
      <vt:lpstr>Calibri</vt:lpstr>
      <vt:lpstr>Calibri,Sans-Serif</vt:lpstr>
      <vt:lpstr>Courier New</vt:lpstr>
      <vt:lpstr>Helvetica Neue</vt:lpstr>
      <vt:lpstr>Helvetica Neue Light</vt:lpstr>
      <vt:lpstr>Noto Sans Symbols</vt:lpstr>
      <vt:lpstr>Optimistic Display Medium</vt:lpstr>
      <vt:lpstr>Optimistic Text</vt:lpstr>
      <vt:lpstr>Source Sans Pro</vt:lpstr>
      <vt:lpstr>Symbol</vt:lpstr>
      <vt:lpstr>Work Sans</vt:lpstr>
      <vt:lpstr>BMW</vt:lpstr>
      <vt:lpstr>BMW</vt:lpstr>
      <vt:lpstr>2_BMW</vt:lpstr>
      <vt:lpstr>1_BMW</vt:lpstr>
      <vt:lpstr>office theme</vt:lpstr>
      <vt:lpstr>think-cell Folie</vt:lpstr>
      <vt:lpstr>PowerPoint Presentation</vt:lpstr>
      <vt:lpstr>SSE 2024 | CAMPAIGN timeline</vt:lpstr>
      <vt:lpstr>Campaign Interacting web visits are outpacing last year,  while kbas ARE slowly closING the year-over-year gap. </vt:lpstr>
      <vt:lpstr>PowerPoint Presentation</vt:lpstr>
      <vt:lpstr>PowerPoint Presentation</vt:lpstr>
      <vt:lpstr>sse continues to INCREASE BYO ENGAGEMENT AND LEAD SUBMISSIONS VS PRE-CAMPAIGN, WHILE INVENTORY SEARCH trails pre-campaign volume.</vt:lpstr>
      <vt:lpstr>T2 updates to pmax have resulted in decreased traffic, but improved kba performance as the optimization learning continues. </vt:lpstr>
      <vt:lpstr>The $699 ix lease offer update has boosted lead performance in august.</vt:lpstr>
      <vt:lpstr>The $699 ix lease offer update has boosted lead performance in august.</vt:lpstr>
      <vt:lpstr>Paid media LEARNINGS, INVESTIGATIONS + OPTIMIZATIONS.</vt:lpstr>
      <vt:lpstr>CONSIDERATION: OFFER VS NON-OFFER TEST RESULTS.</vt:lpstr>
      <vt:lpstr>AWARENESS: INITIAL VIDEO IMAGE TEST RESULTS.</vt:lpstr>
      <vt:lpstr>Improvement seen across funnels especially in conversion objective creative</vt:lpstr>
      <vt:lpstr>2024 TO-DATE: CRM TOUCHES TO DATE OVER 6 WEEKS</vt:lpstr>
      <vt:lpstr>STRONG PERFORMANCE FROM EM4 COMMS GENERATING MORE INTEREST AND SITE TRAFFIC</vt:lpstr>
      <vt:lpstr>SSE CAMPAIGN SUMMARY AND Next steps</vt:lpstr>
      <vt:lpstr>PowerPoint Presentation</vt:lpstr>
      <vt:lpstr>PowerPoint Presentation</vt:lpstr>
      <vt:lpstr>PowerPoint Presentation</vt:lpstr>
      <vt:lpstr>lead target pacing: BOOSTED BY THE UPDATED LEASE OFFER, THE iX LEADS ARE PACING TOWARDS RTF TARGETS, WHILE THE i4 WILL NOT REACH TARGET.</vt:lpstr>
      <vt:lpstr>lead target pacing: BOTH THE 5S &amp; X5 ARE PACING WITH OR AHEAD OF RTF TARGETS.</vt:lpstr>
      <vt:lpstr>PowerPoint Presentation</vt:lpstr>
      <vt:lpstr>PowerPoint Presentation</vt:lpstr>
      <vt:lpstr>DETAILED CHANNEL LEARNINGS</vt:lpstr>
      <vt:lpstr>DETAILED CHANNEL LEARNINGS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1 creative in market.</vt:lpstr>
      <vt:lpstr>PhASE 1 creative in market. </vt:lpstr>
      <vt:lpstr>Phase 2 creative in market.</vt:lpstr>
      <vt:lpstr>PhASE 2 creative in market. </vt:lpstr>
      <vt:lpstr>PowerPoint Presentation</vt:lpstr>
      <vt:lpstr>PowerPoint Presentation</vt:lpstr>
      <vt:lpstr>CRM PERFORMANCE SUMMARY </vt:lpstr>
      <vt:lpstr>Overall 2024 SSE PERFORMANCE-TO-DATE (AS OF 08/22)</vt:lpstr>
      <vt:lpstr>EV 2024 SSE PERFORMANCE-TO-DATE (AS OF 08/22)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Fitzgerald (Critical Mass)</dc:creator>
  <cp:lastModifiedBy>Anagh Katyayan (Critical Mass)</cp:lastModifiedBy>
  <cp:revision>1</cp:revision>
  <dcterms:created xsi:type="dcterms:W3CDTF">2023-07-14T20:59:06Z</dcterms:created>
  <dcterms:modified xsi:type="dcterms:W3CDTF">2024-08-29T20:46:50Z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0x010100D43CACB3544B9A44B2076900AE7E2FED</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y fmtid="{D5CDD505-2E9C-101B-9397-08002B2CF9AE}" pid="10" name="MSIP_Label_8e19d756-792e-42a1-bcad-4cb9051ddd2d_ActionId">
    <vt:lpwstr>a71bf6dd-0668-4705-9f24-e010d0e18dfe</vt:lpwstr>
  </property>
  <property fmtid="{D5CDD505-2E9C-101B-9397-08002B2CF9AE}" pid="11" name="MSIP_Label_8e19d756-792e-42a1-bcad-4cb9051ddd2d_ContentBits">
    <vt:lpwstr>2</vt:lpwstr>
  </property>
  <property fmtid="{D5CDD505-2E9C-101B-9397-08002B2CF9AE}" pid="12" name="ClassificationContentMarkingFooterText">
    <vt:lpwstr>Confidential - Not for Public Consumption or Distribution</vt:lpwstr>
  </property>
  <property fmtid="{D5CDD505-2E9C-101B-9397-08002B2CF9AE}" pid="13" name="MSIP_Label_8e19d756-792e-42a1-bcad-4cb9051ddd2d_Enabled">
    <vt:lpwstr>true</vt:lpwstr>
  </property>
  <property fmtid="{D5CDD505-2E9C-101B-9397-08002B2CF9AE}" pid="14" name="MSIP_Label_8e19d756-792e-42a1-bcad-4cb9051ddd2d_SiteId">
    <vt:lpwstr>41eb501a-f671-4ce0-a5bf-b64168c3705f</vt:lpwstr>
  </property>
  <property fmtid="{D5CDD505-2E9C-101B-9397-08002B2CF9AE}" pid="15" name="MSIP_Label_8e19d756-792e-42a1-bcad-4cb9051ddd2d_SetDate">
    <vt:lpwstr>2024-07-22T13:00:18Z</vt:lpwstr>
  </property>
  <property fmtid="{D5CDD505-2E9C-101B-9397-08002B2CF9AE}" pid="16" name="ClassificationContentMarkingFooterLocations">
    <vt:lpwstr>BMW:7\BMW:7\2_BMW:7\1_BMW:7</vt:lpwstr>
  </property>
  <property fmtid="{D5CDD505-2E9C-101B-9397-08002B2CF9AE}" pid="17" name="MSIP_Label_8e19d756-792e-42a1-bcad-4cb9051ddd2d_Name">
    <vt:lpwstr>Confidential</vt:lpwstr>
  </property>
  <property fmtid="{D5CDD505-2E9C-101B-9397-08002B2CF9AE}" pid="18" name="MSIP_Label_8e19d756-792e-42a1-bcad-4cb9051ddd2d_Method">
    <vt:lpwstr>Standard</vt:lpwstr>
  </property>
</Properties>
</file>